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2"/>
  </p:notesMasterIdLst>
  <p:handoutMasterIdLst>
    <p:handoutMasterId r:id="rId103"/>
  </p:handoutMasterIdLst>
  <p:sldIdLst>
    <p:sldId id="399" r:id="rId2"/>
    <p:sldId id="400" r:id="rId3"/>
    <p:sldId id="401" r:id="rId4"/>
    <p:sldId id="402" r:id="rId5"/>
    <p:sldId id="403" r:id="rId6"/>
    <p:sldId id="404" r:id="rId7"/>
    <p:sldId id="405" r:id="rId8"/>
    <p:sldId id="406" r:id="rId9"/>
    <p:sldId id="407" r:id="rId10"/>
    <p:sldId id="408" r:id="rId11"/>
    <p:sldId id="409" r:id="rId12"/>
    <p:sldId id="410" r:id="rId13"/>
    <p:sldId id="411" r:id="rId14"/>
    <p:sldId id="412" r:id="rId15"/>
    <p:sldId id="413" r:id="rId16"/>
    <p:sldId id="414" r:id="rId17"/>
    <p:sldId id="415" r:id="rId18"/>
    <p:sldId id="416" r:id="rId19"/>
    <p:sldId id="417" r:id="rId20"/>
    <p:sldId id="418" r:id="rId21"/>
    <p:sldId id="419" r:id="rId22"/>
    <p:sldId id="420" r:id="rId23"/>
    <p:sldId id="421" r:id="rId24"/>
    <p:sldId id="422" r:id="rId25"/>
    <p:sldId id="423" r:id="rId26"/>
    <p:sldId id="424" r:id="rId27"/>
    <p:sldId id="425" r:id="rId28"/>
    <p:sldId id="426" r:id="rId29"/>
    <p:sldId id="427" r:id="rId30"/>
    <p:sldId id="428" r:id="rId31"/>
    <p:sldId id="429" r:id="rId32"/>
    <p:sldId id="430" r:id="rId33"/>
    <p:sldId id="431" r:id="rId34"/>
    <p:sldId id="432" r:id="rId35"/>
    <p:sldId id="433" r:id="rId36"/>
    <p:sldId id="434" r:id="rId37"/>
    <p:sldId id="435" r:id="rId38"/>
    <p:sldId id="436" r:id="rId39"/>
    <p:sldId id="437" r:id="rId40"/>
    <p:sldId id="438" r:id="rId41"/>
    <p:sldId id="439" r:id="rId42"/>
    <p:sldId id="440" r:id="rId43"/>
    <p:sldId id="441" r:id="rId44"/>
    <p:sldId id="442" r:id="rId45"/>
    <p:sldId id="443" r:id="rId46"/>
    <p:sldId id="444" r:id="rId47"/>
    <p:sldId id="445" r:id="rId48"/>
    <p:sldId id="446" r:id="rId49"/>
    <p:sldId id="447" r:id="rId50"/>
    <p:sldId id="448" r:id="rId51"/>
    <p:sldId id="449" r:id="rId52"/>
    <p:sldId id="450" r:id="rId53"/>
    <p:sldId id="451" r:id="rId54"/>
    <p:sldId id="452" r:id="rId55"/>
    <p:sldId id="453" r:id="rId56"/>
    <p:sldId id="454" r:id="rId57"/>
    <p:sldId id="455" r:id="rId58"/>
    <p:sldId id="456" r:id="rId59"/>
    <p:sldId id="457" r:id="rId60"/>
    <p:sldId id="458" r:id="rId61"/>
    <p:sldId id="459" r:id="rId62"/>
    <p:sldId id="460" r:id="rId63"/>
    <p:sldId id="461" r:id="rId64"/>
    <p:sldId id="462" r:id="rId65"/>
    <p:sldId id="463" r:id="rId66"/>
    <p:sldId id="464" r:id="rId67"/>
    <p:sldId id="372" r:id="rId68"/>
    <p:sldId id="465" r:id="rId69"/>
    <p:sldId id="466" r:id="rId70"/>
    <p:sldId id="373" r:id="rId71"/>
    <p:sldId id="467" r:id="rId72"/>
    <p:sldId id="468" r:id="rId73"/>
    <p:sldId id="469" r:id="rId74"/>
    <p:sldId id="470" r:id="rId75"/>
    <p:sldId id="471" r:id="rId76"/>
    <p:sldId id="389" r:id="rId77"/>
    <p:sldId id="387" r:id="rId78"/>
    <p:sldId id="472" r:id="rId79"/>
    <p:sldId id="473" r:id="rId80"/>
    <p:sldId id="474" r:id="rId81"/>
    <p:sldId id="475" r:id="rId82"/>
    <p:sldId id="476" r:id="rId83"/>
    <p:sldId id="477" r:id="rId84"/>
    <p:sldId id="478" r:id="rId85"/>
    <p:sldId id="479" r:id="rId86"/>
    <p:sldId id="480" r:id="rId87"/>
    <p:sldId id="481" r:id="rId88"/>
    <p:sldId id="482" r:id="rId89"/>
    <p:sldId id="371" r:id="rId90"/>
    <p:sldId id="483" r:id="rId91"/>
    <p:sldId id="484" r:id="rId92"/>
    <p:sldId id="485" r:id="rId93"/>
    <p:sldId id="486" r:id="rId94"/>
    <p:sldId id="487" r:id="rId95"/>
    <p:sldId id="488" r:id="rId96"/>
    <p:sldId id="343" r:id="rId97"/>
    <p:sldId id="489" r:id="rId98"/>
    <p:sldId id="490" r:id="rId99"/>
    <p:sldId id="491" r:id="rId100"/>
    <p:sldId id="492"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gital Example" id="{AAEAAC2D-C508-DF4E-B2AF-BE171BF930E9}">
          <p14:sldIdLst>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464"/>
            <p14:sldId id="372"/>
            <p14:sldId id="465"/>
            <p14:sldId id="466"/>
            <p14:sldId id="373"/>
            <p14:sldId id="467"/>
            <p14:sldId id="468"/>
            <p14:sldId id="469"/>
            <p14:sldId id="470"/>
            <p14:sldId id="471"/>
            <p14:sldId id="389"/>
            <p14:sldId id="387"/>
            <p14:sldId id="472"/>
            <p14:sldId id="473"/>
            <p14:sldId id="474"/>
            <p14:sldId id="475"/>
            <p14:sldId id="476"/>
            <p14:sldId id="477"/>
            <p14:sldId id="478"/>
            <p14:sldId id="479"/>
            <p14:sldId id="480"/>
            <p14:sldId id="481"/>
            <p14:sldId id="482"/>
            <p14:sldId id="371"/>
            <p14:sldId id="483"/>
            <p14:sldId id="484"/>
            <p14:sldId id="485"/>
            <p14:sldId id="486"/>
            <p14:sldId id="487"/>
            <p14:sldId id="488"/>
            <p14:sldId id="343"/>
            <p14:sldId id="489"/>
            <p14:sldId id="490"/>
            <p14:sldId id="491"/>
            <p14:sldId id="49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DDC35F-DFEF-1810-4DCB-3BA9749359D1}" name="Nicola Hobeiche" initials="NH" userId="S::Nicola.Hobeiche@blucora.com::17d35cff-083d-4390-8df5-bde9fc0919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1225"/>
    <a:srgbClr val="121224"/>
    <a:srgbClr val="107958"/>
    <a:srgbClr val="264E58"/>
    <a:srgbClr val="3B3B50"/>
    <a:srgbClr val="6D6D7B"/>
    <a:srgbClr val="C12430"/>
    <a:srgbClr val="FFFFFF"/>
    <a:srgbClr val="EA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21"/>
    <p:restoredTop sz="94694"/>
  </p:normalViewPr>
  <p:slideViewPr>
    <p:cSldViewPr snapToGrid="0" snapToObjects="1">
      <p:cViewPr varScale="1">
        <p:scale>
          <a:sx n="62" d="100"/>
          <a:sy n="62" d="100"/>
        </p:scale>
        <p:origin x="992" y="56"/>
      </p:cViewPr>
      <p:guideLst/>
    </p:cSldViewPr>
  </p:slideViewPr>
  <p:notesTextViewPr>
    <p:cViewPr>
      <p:scale>
        <a:sx n="1" d="1"/>
        <a:sy n="1" d="1"/>
      </p:scale>
      <p:origin x="0" y="0"/>
    </p:cViewPr>
  </p:notesTextViewPr>
  <p:notesViewPr>
    <p:cSldViewPr snapToGrid="0" snapToObjects="1">
      <p:cViewPr varScale="1">
        <p:scale>
          <a:sx n="113" d="100"/>
          <a:sy n="113" d="100"/>
        </p:scale>
        <p:origin x="3448"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108" Type="http://schemas.microsoft.com/office/2016/11/relationships/changesInfo" Target="changesInfos/changesInfo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8/10/relationships/authors" Targe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Monaghan" userId="a5b51a97-ebf5-45ec-87a0-9298925addd4" providerId="ADAL" clId="{F6F97B23-99A9-411D-9704-2DB460451E47}"/>
    <pc:docChg chg="delSld modSection">
      <pc:chgData name="Megan Monaghan" userId="a5b51a97-ebf5-45ec-87a0-9298925addd4" providerId="ADAL" clId="{F6F97B23-99A9-411D-9704-2DB460451E47}" dt="2022-11-21T21:46:22.285" v="11" actId="47"/>
      <pc:docMkLst>
        <pc:docMk/>
      </pc:docMkLst>
      <pc:sldChg chg="del">
        <pc:chgData name="Megan Monaghan" userId="a5b51a97-ebf5-45ec-87a0-9298925addd4" providerId="ADAL" clId="{F6F97B23-99A9-411D-9704-2DB460451E47}" dt="2022-11-21T21:44:49.827" v="0" actId="47"/>
        <pc:sldMkLst>
          <pc:docMk/>
          <pc:sldMk cId="1368696260" sldId="256"/>
        </pc:sldMkLst>
      </pc:sldChg>
      <pc:sldChg chg="del">
        <pc:chgData name="Megan Monaghan" userId="a5b51a97-ebf5-45ec-87a0-9298925addd4" providerId="ADAL" clId="{F6F97B23-99A9-411D-9704-2DB460451E47}" dt="2022-11-21T21:44:56.437" v="1" actId="47"/>
        <pc:sldMkLst>
          <pc:docMk/>
          <pc:sldMk cId="1339574593" sldId="275"/>
        </pc:sldMkLst>
      </pc:sldChg>
      <pc:sldChg chg="del">
        <pc:chgData name="Megan Monaghan" userId="a5b51a97-ebf5-45ec-87a0-9298925addd4" providerId="ADAL" clId="{F6F97B23-99A9-411D-9704-2DB460451E47}" dt="2022-11-21T21:44:56.437" v="1" actId="47"/>
        <pc:sldMkLst>
          <pc:docMk/>
          <pc:sldMk cId="2361206347" sldId="295"/>
        </pc:sldMkLst>
      </pc:sldChg>
      <pc:sldChg chg="del">
        <pc:chgData name="Megan Monaghan" userId="a5b51a97-ebf5-45ec-87a0-9298925addd4" providerId="ADAL" clId="{F6F97B23-99A9-411D-9704-2DB460451E47}" dt="2022-11-21T21:44:56.437" v="1" actId="47"/>
        <pc:sldMkLst>
          <pc:docMk/>
          <pc:sldMk cId="817755281" sldId="296"/>
        </pc:sldMkLst>
      </pc:sldChg>
      <pc:sldChg chg="del">
        <pc:chgData name="Megan Monaghan" userId="a5b51a97-ebf5-45ec-87a0-9298925addd4" providerId="ADAL" clId="{F6F97B23-99A9-411D-9704-2DB460451E47}" dt="2022-11-21T21:44:56.437" v="1" actId="47"/>
        <pc:sldMkLst>
          <pc:docMk/>
          <pc:sldMk cId="210280759" sldId="297"/>
        </pc:sldMkLst>
      </pc:sldChg>
      <pc:sldChg chg="del">
        <pc:chgData name="Megan Monaghan" userId="a5b51a97-ebf5-45ec-87a0-9298925addd4" providerId="ADAL" clId="{F6F97B23-99A9-411D-9704-2DB460451E47}" dt="2022-11-21T21:45:07.190" v="2" actId="47"/>
        <pc:sldMkLst>
          <pc:docMk/>
          <pc:sldMk cId="1041606972" sldId="298"/>
        </pc:sldMkLst>
      </pc:sldChg>
      <pc:sldChg chg="del">
        <pc:chgData name="Megan Monaghan" userId="a5b51a97-ebf5-45ec-87a0-9298925addd4" providerId="ADAL" clId="{F6F97B23-99A9-411D-9704-2DB460451E47}" dt="2022-11-21T21:45:22.354" v="4" actId="47"/>
        <pc:sldMkLst>
          <pc:docMk/>
          <pc:sldMk cId="1358950529" sldId="299"/>
        </pc:sldMkLst>
      </pc:sldChg>
      <pc:sldChg chg="del">
        <pc:chgData name="Megan Monaghan" userId="a5b51a97-ebf5-45ec-87a0-9298925addd4" providerId="ADAL" clId="{F6F97B23-99A9-411D-9704-2DB460451E47}" dt="2022-11-21T21:45:54.379" v="7" actId="47"/>
        <pc:sldMkLst>
          <pc:docMk/>
          <pc:sldMk cId="3576278722" sldId="300"/>
        </pc:sldMkLst>
      </pc:sldChg>
      <pc:sldChg chg="del">
        <pc:chgData name="Megan Monaghan" userId="a5b51a97-ebf5-45ec-87a0-9298925addd4" providerId="ADAL" clId="{F6F97B23-99A9-411D-9704-2DB460451E47}" dt="2022-11-21T21:45:38.965" v="6" actId="47"/>
        <pc:sldMkLst>
          <pc:docMk/>
          <pc:sldMk cId="424822300" sldId="301"/>
        </pc:sldMkLst>
      </pc:sldChg>
      <pc:sldChg chg="del">
        <pc:chgData name="Megan Monaghan" userId="a5b51a97-ebf5-45ec-87a0-9298925addd4" providerId="ADAL" clId="{F6F97B23-99A9-411D-9704-2DB460451E47}" dt="2022-11-21T21:45:22.354" v="4" actId="47"/>
        <pc:sldMkLst>
          <pc:docMk/>
          <pc:sldMk cId="496185727" sldId="302"/>
        </pc:sldMkLst>
      </pc:sldChg>
      <pc:sldChg chg="del">
        <pc:chgData name="Megan Monaghan" userId="a5b51a97-ebf5-45ec-87a0-9298925addd4" providerId="ADAL" clId="{F6F97B23-99A9-411D-9704-2DB460451E47}" dt="2022-11-21T21:45:07.190" v="2" actId="47"/>
        <pc:sldMkLst>
          <pc:docMk/>
          <pc:sldMk cId="1301248627" sldId="303"/>
        </pc:sldMkLst>
      </pc:sldChg>
      <pc:sldChg chg="del">
        <pc:chgData name="Megan Monaghan" userId="a5b51a97-ebf5-45ec-87a0-9298925addd4" providerId="ADAL" clId="{F6F97B23-99A9-411D-9704-2DB460451E47}" dt="2022-11-21T21:45:07.190" v="2" actId="47"/>
        <pc:sldMkLst>
          <pc:docMk/>
          <pc:sldMk cId="172028295" sldId="304"/>
        </pc:sldMkLst>
      </pc:sldChg>
      <pc:sldChg chg="del">
        <pc:chgData name="Megan Monaghan" userId="a5b51a97-ebf5-45ec-87a0-9298925addd4" providerId="ADAL" clId="{F6F97B23-99A9-411D-9704-2DB460451E47}" dt="2022-11-21T21:45:13.662" v="3" actId="47"/>
        <pc:sldMkLst>
          <pc:docMk/>
          <pc:sldMk cId="3154476069" sldId="305"/>
        </pc:sldMkLst>
      </pc:sldChg>
      <pc:sldChg chg="del">
        <pc:chgData name="Megan Monaghan" userId="a5b51a97-ebf5-45ec-87a0-9298925addd4" providerId="ADAL" clId="{F6F97B23-99A9-411D-9704-2DB460451E47}" dt="2022-11-21T21:45:13.662" v="3" actId="47"/>
        <pc:sldMkLst>
          <pc:docMk/>
          <pc:sldMk cId="111007154" sldId="306"/>
        </pc:sldMkLst>
      </pc:sldChg>
      <pc:sldChg chg="del">
        <pc:chgData name="Megan Monaghan" userId="a5b51a97-ebf5-45ec-87a0-9298925addd4" providerId="ADAL" clId="{F6F97B23-99A9-411D-9704-2DB460451E47}" dt="2022-11-21T21:45:13.662" v="3" actId="47"/>
        <pc:sldMkLst>
          <pc:docMk/>
          <pc:sldMk cId="748750424" sldId="307"/>
        </pc:sldMkLst>
      </pc:sldChg>
      <pc:sldChg chg="del">
        <pc:chgData name="Megan Monaghan" userId="a5b51a97-ebf5-45ec-87a0-9298925addd4" providerId="ADAL" clId="{F6F97B23-99A9-411D-9704-2DB460451E47}" dt="2022-11-21T21:45:29.512" v="5" actId="47"/>
        <pc:sldMkLst>
          <pc:docMk/>
          <pc:sldMk cId="3600570561" sldId="308"/>
        </pc:sldMkLst>
      </pc:sldChg>
      <pc:sldChg chg="del">
        <pc:chgData name="Megan Monaghan" userId="a5b51a97-ebf5-45ec-87a0-9298925addd4" providerId="ADAL" clId="{F6F97B23-99A9-411D-9704-2DB460451E47}" dt="2022-11-21T21:45:29.512" v="5" actId="47"/>
        <pc:sldMkLst>
          <pc:docMk/>
          <pc:sldMk cId="701892476" sldId="309"/>
        </pc:sldMkLst>
      </pc:sldChg>
      <pc:sldChg chg="del">
        <pc:chgData name="Megan Monaghan" userId="a5b51a97-ebf5-45ec-87a0-9298925addd4" providerId="ADAL" clId="{F6F97B23-99A9-411D-9704-2DB460451E47}" dt="2022-11-21T21:45:29.512" v="5" actId="47"/>
        <pc:sldMkLst>
          <pc:docMk/>
          <pc:sldMk cId="2150067084" sldId="310"/>
        </pc:sldMkLst>
      </pc:sldChg>
      <pc:sldChg chg="del">
        <pc:chgData name="Megan Monaghan" userId="a5b51a97-ebf5-45ec-87a0-9298925addd4" providerId="ADAL" clId="{F6F97B23-99A9-411D-9704-2DB460451E47}" dt="2022-11-21T21:45:29.512" v="5" actId="47"/>
        <pc:sldMkLst>
          <pc:docMk/>
          <pc:sldMk cId="380282757" sldId="311"/>
        </pc:sldMkLst>
      </pc:sldChg>
      <pc:sldChg chg="del">
        <pc:chgData name="Megan Monaghan" userId="a5b51a97-ebf5-45ec-87a0-9298925addd4" providerId="ADAL" clId="{F6F97B23-99A9-411D-9704-2DB460451E47}" dt="2022-11-21T21:45:29.512" v="5" actId="47"/>
        <pc:sldMkLst>
          <pc:docMk/>
          <pc:sldMk cId="2452530398" sldId="312"/>
        </pc:sldMkLst>
      </pc:sldChg>
      <pc:sldChg chg="del">
        <pc:chgData name="Megan Monaghan" userId="a5b51a97-ebf5-45ec-87a0-9298925addd4" providerId="ADAL" clId="{F6F97B23-99A9-411D-9704-2DB460451E47}" dt="2022-11-21T21:45:54.379" v="7" actId="47"/>
        <pc:sldMkLst>
          <pc:docMk/>
          <pc:sldMk cId="3793230686" sldId="313"/>
        </pc:sldMkLst>
      </pc:sldChg>
      <pc:sldChg chg="del">
        <pc:chgData name="Megan Monaghan" userId="a5b51a97-ebf5-45ec-87a0-9298925addd4" providerId="ADAL" clId="{F6F97B23-99A9-411D-9704-2DB460451E47}" dt="2022-11-21T21:45:54.379" v="7" actId="47"/>
        <pc:sldMkLst>
          <pc:docMk/>
          <pc:sldMk cId="1401821746" sldId="314"/>
        </pc:sldMkLst>
      </pc:sldChg>
      <pc:sldChg chg="del">
        <pc:chgData name="Megan Monaghan" userId="a5b51a97-ebf5-45ec-87a0-9298925addd4" providerId="ADAL" clId="{F6F97B23-99A9-411D-9704-2DB460451E47}" dt="2022-11-21T21:45:54.379" v="7" actId="47"/>
        <pc:sldMkLst>
          <pc:docMk/>
          <pc:sldMk cId="969516934" sldId="315"/>
        </pc:sldMkLst>
      </pc:sldChg>
      <pc:sldChg chg="del">
        <pc:chgData name="Megan Monaghan" userId="a5b51a97-ebf5-45ec-87a0-9298925addd4" providerId="ADAL" clId="{F6F97B23-99A9-411D-9704-2DB460451E47}" dt="2022-11-21T21:46:16.718" v="9" actId="47"/>
        <pc:sldMkLst>
          <pc:docMk/>
          <pc:sldMk cId="1295146834" sldId="316"/>
        </pc:sldMkLst>
      </pc:sldChg>
      <pc:sldChg chg="del">
        <pc:chgData name="Megan Monaghan" userId="a5b51a97-ebf5-45ec-87a0-9298925addd4" providerId="ADAL" clId="{F6F97B23-99A9-411D-9704-2DB460451E47}" dt="2022-11-21T21:46:16.718" v="9" actId="47"/>
        <pc:sldMkLst>
          <pc:docMk/>
          <pc:sldMk cId="1509239214" sldId="317"/>
        </pc:sldMkLst>
      </pc:sldChg>
      <pc:sldChg chg="del">
        <pc:chgData name="Megan Monaghan" userId="a5b51a97-ebf5-45ec-87a0-9298925addd4" providerId="ADAL" clId="{F6F97B23-99A9-411D-9704-2DB460451E47}" dt="2022-11-21T21:44:56.437" v="1" actId="47"/>
        <pc:sldMkLst>
          <pc:docMk/>
          <pc:sldMk cId="4265112003" sldId="318"/>
        </pc:sldMkLst>
      </pc:sldChg>
      <pc:sldChg chg="del">
        <pc:chgData name="Megan Monaghan" userId="a5b51a97-ebf5-45ec-87a0-9298925addd4" providerId="ADAL" clId="{F6F97B23-99A9-411D-9704-2DB460451E47}" dt="2022-11-21T21:44:56.437" v="1" actId="47"/>
        <pc:sldMkLst>
          <pc:docMk/>
          <pc:sldMk cId="1736238587" sldId="319"/>
        </pc:sldMkLst>
      </pc:sldChg>
      <pc:sldChg chg="del">
        <pc:chgData name="Megan Monaghan" userId="a5b51a97-ebf5-45ec-87a0-9298925addd4" providerId="ADAL" clId="{F6F97B23-99A9-411D-9704-2DB460451E47}" dt="2022-11-21T21:44:56.437" v="1" actId="47"/>
        <pc:sldMkLst>
          <pc:docMk/>
          <pc:sldMk cId="3433543812" sldId="320"/>
        </pc:sldMkLst>
      </pc:sldChg>
      <pc:sldChg chg="del">
        <pc:chgData name="Megan Monaghan" userId="a5b51a97-ebf5-45ec-87a0-9298925addd4" providerId="ADAL" clId="{F6F97B23-99A9-411D-9704-2DB460451E47}" dt="2022-11-21T21:44:56.437" v="1" actId="47"/>
        <pc:sldMkLst>
          <pc:docMk/>
          <pc:sldMk cId="2884801864" sldId="321"/>
        </pc:sldMkLst>
      </pc:sldChg>
      <pc:sldChg chg="del">
        <pc:chgData name="Megan Monaghan" userId="a5b51a97-ebf5-45ec-87a0-9298925addd4" providerId="ADAL" clId="{F6F97B23-99A9-411D-9704-2DB460451E47}" dt="2022-11-21T21:44:56.437" v="1" actId="47"/>
        <pc:sldMkLst>
          <pc:docMk/>
          <pc:sldMk cId="1224085299" sldId="322"/>
        </pc:sldMkLst>
      </pc:sldChg>
      <pc:sldChg chg="del">
        <pc:chgData name="Megan Monaghan" userId="a5b51a97-ebf5-45ec-87a0-9298925addd4" providerId="ADAL" clId="{F6F97B23-99A9-411D-9704-2DB460451E47}" dt="2022-11-21T21:45:07.190" v="2" actId="47"/>
        <pc:sldMkLst>
          <pc:docMk/>
          <pc:sldMk cId="1351176319" sldId="323"/>
        </pc:sldMkLst>
      </pc:sldChg>
      <pc:sldChg chg="del">
        <pc:chgData name="Megan Monaghan" userId="a5b51a97-ebf5-45ec-87a0-9298925addd4" providerId="ADAL" clId="{F6F97B23-99A9-411D-9704-2DB460451E47}" dt="2022-11-21T21:45:07.190" v="2" actId="47"/>
        <pc:sldMkLst>
          <pc:docMk/>
          <pc:sldMk cId="1645496043" sldId="324"/>
        </pc:sldMkLst>
      </pc:sldChg>
      <pc:sldChg chg="del">
        <pc:chgData name="Megan Monaghan" userId="a5b51a97-ebf5-45ec-87a0-9298925addd4" providerId="ADAL" clId="{F6F97B23-99A9-411D-9704-2DB460451E47}" dt="2022-11-21T21:45:07.190" v="2" actId="47"/>
        <pc:sldMkLst>
          <pc:docMk/>
          <pc:sldMk cId="3488821870" sldId="325"/>
        </pc:sldMkLst>
      </pc:sldChg>
      <pc:sldChg chg="del">
        <pc:chgData name="Megan Monaghan" userId="a5b51a97-ebf5-45ec-87a0-9298925addd4" providerId="ADAL" clId="{F6F97B23-99A9-411D-9704-2DB460451E47}" dt="2022-11-21T21:45:07.190" v="2" actId="47"/>
        <pc:sldMkLst>
          <pc:docMk/>
          <pc:sldMk cId="3785209539" sldId="326"/>
        </pc:sldMkLst>
      </pc:sldChg>
      <pc:sldChg chg="del">
        <pc:chgData name="Megan Monaghan" userId="a5b51a97-ebf5-45ec-87a0-9298925addd4" providerId="ADAL" clId="{F6F97B23-99A9-411D-9704-2DB460451E47}" dt="2022-11-21T21:45:07.190" v="2" actId="47"/>
        <pc:sldMkLst>
          <pc:docMk/>
          <pc:sldMk cId="270530599" sldId="327"/>
        </pc:sldMkLst>
      </pc:sldChg>
      <pc:sldChg chg="del">
        <pc:chgData name="Megan Monaghan" userId="a5b51a97-ebf5-45ec-87a0-9298925addd4" providerId="ADAL" clId="{F6F97B23-99A9-411D-9704-2DB460451E47}" dt="2022-11-21T21:45:07.190" v="2" actId="47"/>
        <pc:sldMkLst>
          <pc:docMk/>
          <pc:sldMk cId="710116562" sldId="328"/>
        </pc:sldMkLst>
      </pc:sldChg>
      <pc:sldChg chg="del">
        <pc:chgData name="Megan Monaghan" userId="a5b51a97-ebf5-45ec-87a0-9298925addd4" providerId="ADAL" clId="{F6F97B23-99A9-411D-9704-2DB460451E47}" dt="2022-11-21T21:45:07.190" v="2" actId="47"/>
        <pc:sldMkLst>
          <pc:docMk/>
          <pc:sldMk cId="3106315713" sldId="329"/>
        </pc:sldMkLst>
      </pc:sldChg>
      <pc:sldChg chg="del">
        <pc:chgData name="Megan Monaghan" userId="a5b51a97-ebf5-45ec-87a0-9298925addd4" providerId="ADAL" clId="{F6F97B23-99A9-411D-9704-2DB460451E47}" dt="2022-11-21T21:45:13.662" v="3" actId="47"/>
        <pc:sldMkLst>
          <pc:docMk/>
          <pc:sldMk cId="2696255395" sldId="330"/>
        </pc:sldMkLst>
      </pc:sldChg>
      <pc:sldChg chg="del">
        <pc:chgData name="Megan Monaghan" userId="a5b51a97-ebf5-45ec-87a0-9298925addd4" providerId="ADAL" clId="{F6F97B23-99A9-411D-9704-2DB460451E47}" dt="2022-11-21T21:45:13.662" v="3" actId="47"/>
        <pc:sldMkLst>
          <pc:docMk/>
          <pc:sldMk cId="306112419" sldId="331"/>
        </pc:sldMkLst>
      </pc:sldChg>
      <pc:sldChg chg="del">
        <pc:chgData name="Megan Monaghan" userId="a5b51a97-ebf5-45ec-87a0-9298925addd4" providerId="ADAL" clId="{F6F97B23-99A9-411D-9704-2DB460451E47}" dt="2022-11-21T21:45:13.662" v="3" actId="47"/>
        <pc:sldMkLst>
          <pc:docMk/>
          <pc:sldMk cId="3214424274" sldId="332"/>
        </pc:sldMkLst>
      </pc:sldChg>
      <pc:sldChg chg="del">
        <pc:chgData name="Megan Monaghan" userId="a5b51a97-ebf5-45ec-87a0-9298925addd4" providerId="ADAL" clId="{F6F97B23-99A9-411D-9704-2DB460451E47}" dt="2022-11-21T21:45:13.662" v="3" actId="47"/>
        <pc:sldMkLst>
          <pc:docMk/>
          <pc:sldMk cId="1721403105" sldId="333"/>
        </pc:sldMkLst>
      </pc:sldChg>
      <pc:sldChg chg="del">
        <pc:chgData name="Megan Monaghan" userId="a5b51a97-ebf5-45ec-87a0-9298925addd4" providerId="ADAL" clId="{F6F97B23-99A9-411D-9704-2DB460451E47}" dt="2022-11-21T21:45:22.354" v="4" actId="47"/>
        <pc:sldMkLst>
          <pc:docMk/>
          <pc:sldMk cId="2413563938" sldId="334"/>
        </pc:sldMkLst>
      </pc:sldChg>
      <pc:sldChg chg="del">
        <pc:chgData name="Megan Monaghan" userId="a5b51a97-ebf5-45ec-87a0-9298925addd4" providerId="ADAL" clId="{F6F97B23-99A9-411D-9704-2DB460451E47}" dt="2022-11-21T21:45:22.354" v="4" actId="47"/>
        <pc:sldMkLst>
          <pc:docMk/>
          <pc:sldMk cId="2971423062" sldId="335"/>
        </pc:sldMkLst>
      </pc:sldChg>
      <pc:sldChg chg="del">
        <pc:chgData name="Megan Monaghan" userId="a5b51a97-ebf5-45ec-87a0-9298925addd4" providerId="ADAL" clId="{F6F97B23-99A9-411D-9704-2DB460451E47}" dt="2022-11-21T21:45:13.662" v="3" actId="47"/>
        <pc:sldMkLst>
          <pc:docMk/>
          <pc:sldMk cId="3730208620" sldId="336"/>
        </pc:sldMkLst>
      </pc:sldChg>
      <pc:sldChg chg="del">
        <pc:chgData name="Megan Monaghan" userId="a5b51a97-ebf5-45ec-87a0-9298925addd4" providerId="ADAL" clId="{F6F97B23-99A9-411D-9704-2DB460451E47}" dt="2022-11-21T21:45:13.662" v="3" actId="47"/>
        <pc:sldMkLst>
          <pc:docMk/>
          <pc:sldMk cId="2036046215" sldId="337"/>
        </pc:sldMkLst>
      </pc:sldChg>
      <pc:sldChg chg="del">
        <pc:chgData name="Megan Monaghan" userId="a5b51a97-ebf5-45ec-87a0-9298925addd4" providerId="ADAL" clId="{F6F97B23-99A9-411D-9704-2DB460451E47}" dt="2022-11-21T21:45:22.354" v="4" actId="47"/>
        <pc:sldMkLst>
          <pc:docMk/>
          <pc:sldMk cId="3278471325" sldId="338"/>
        </pc:sldMkLst>
      </pc:sldChg>
      <pc:sldChg chg="del">
        <pc:chgData name="Megan Monaghan" userId="a5b51a97-ebf5-45ec-87a0-9298925addd4" providerId="ADAL" clId="{F6F97B23-99A9-411D-9704-2DB460451E47}" dt="2022-11-21T21:45:22.354" v="4" actId="47"/>
        <pc:sldMkLst>
          <pc:docMk/>
          <pc:sldMk cId="2708472110" sldId="339"/>
        </pc:sldMkLst>
      </pc:sldChg>
      <pc:sldChg chg="del">
        <pc:chgData name="Megan Monaghan" userId="a5b51a97-ebf5-45ec-87a0-9298925addd4" providerId="ADAL" clId="{F6F97B23-99A9-411D-9704-2DB460451E47}" dt="2022-11-21T21:45:22.354" v="4" actId="47"/>
        <pc:sldMkLst>
          <pc:docMk/>
          <pc:sldMk cId="505289517" sldId="341"/>
        </pc:sldMkLst>
      </pc:sldChg>
      <pc:sldChg chg="del">
        <pc:chgData name="Megan Monaghan" userId="a5b51a97-ebf5-45ec-87a0-9298925addd4" providerId="ADAL" clId="{F6F97B23-99A9-411D-9704-2DB460451E47}" dt="2022-11-21T21:45:22.354" v="4" actId="47"/>
        <pc:sldMkLst>
          <pc:docMk/>
          <pc:sldMk cId="3122756184" sldId="342"/>
        </pc:sldMkLst>
      </pc:sldChg>
      <pc:sldChg chg="del">
        <pc:chgData name="Megan Monaghan" userId="a5b51a97-ebf5-45ec-87a0-9298925addd4" providerId="ADAL" clId="{F6F97B23-99A9-411D-9704-2DB460451E47}" dt="2022-11-21T21:45:22.354" v="4" actId="47"/>
        <pc:sldMkLst>
          <pc:docMk/>
          <pc:sldMk cId="445906709" sldId="344"/>
        </pc:sldMkLst>
      </pc:sldChg>
      <pc:sldChg chg="del">
        <pc:chgData name="Megan Monaghan" userId="a5b51a97-ebf5-45ec-87a0-9298925addd4" providerId="ADAL" clId="{F6F97B23-99A9-411D-9704-2DB460451E47}" dt="2022-11-21T21:45:22.354" v="4" actId="47"/>
        <pc:sldMkLst>
          <pc:docMk/>
          <pc:sldMk cId="1112653289" sldId="345"/>
        </pc:sldMkLst>
      </pc:sldChg>
      <pc:sldChg chg="del">
        <pc:chgData name="Megan Monaghan" userId="a5b51a97-ebf5-45ec-87a0-9298925addd4" providerId="ADAL" clId="{F6F97B23-99A9-411D-9704-2DB460451E47}" dt="2022-11-21T21:45:29.512" v="5" actId="47"/>
        <pc:sldMkLst>
          <pc:docMk/>
          <pc:sldMk cId="7856139" sldId="346"/>
        </pc:sldMkLst>
      </pc:sldChg>
      <pc:sldChg chg="del">
        <pc:chgData name="Megan Monaghan" userId="a5b51a97-ebf5-45ec-87a0-9298925addd4" providerId="ADAL" clId="{F6F97B23-99A9-411D-9704-2DB460451E47}" dt="2022-11-21T21:45:29.512" v="5" actId="47"/>
        <pc:sldMkLst>
          <pc:docMk/>
          <pc:sldMk cId="2075149509" sldId="347"/>
        </pc:sldMkLst>
      </pc:sldChg>
      <pc:sldChg chg="del">
        <pc:chgData name="Megan Monaghan" userId="a5b51a97-ebf5-45ec-87a0-9298925addd4" providerId="ADAL" clId="{F6F97B23-99A9-411D-9704-2DB460451E47}" dt="2022-11-21T21:45:29.512" v="5" actId="47"/>
        <pc:sldMkLst>
          <pc:docMk/>
          <pc:sldMk cId="1773933869" sldId="348"/>
        </pc:sldMkLst>
      </pc:sldChg>
      <pc:sldChg chg="del">
        <pc:chgData name="Megan Monaghan" userId="a5b51a97-ebf5-45ec-87a0-9298925addd4" providerId="ADAL" clId="{F6F97B23-99A9-411D-9704-2DB460451E47}" dt="2022-11-21T21:45:29.512" v="5" actId="47"/>
        <pc:sldMkLst>
          <pc:docMk/>
          <pc:sldMk cId="1721174019" sldId="349"/>
        </pc:sldMkLst>
      </pc:sldChg>
      <pc:sldChg chg="del">
        <pc:chgData name="Megan Monaghan" userId="a5b51a97-ebf5-45ec-87a0-9298925addd4" providerId="ADAL" clId="{F6F97B23-99A9-411D-9704-2DB460451E47}" dt="2022-11-21T21:45:38.965" v="6" actId="47"/>
        <pc:sldMkLst>
          <pc:docMk/>
          <pc:sldMk cId="2799512360" sldId="350"/>
        </pc:sldMkLst>
      </pc:sldChg>
      <pc:sldChg chg="del">
        <pc:chgData name="Megan Monaghan" userId="a5b51a97-ebf5-45ec-87a0-9298925addd4" providerId="ADAL" clId="{F6F97B23-99A9-411D-9704-2DB460451E47}" dt="2022-11-21T21:45:38.965" v="6" actId="47"/>
        <pc:sldMkLst>
          <pc:docMk/>
          <pc:sldMk cId="2578845892" sldId="351"/>
        </pc:sldMkLst>
      </pc:sldChg>
      <pc:sldChg chg="del">
        <pc:chgData name="Megan Monaghan" userId="a5b51a97-ebf5-45ec-87a0-9298925addd4" providerId="ADAL" clId="{F6F97B23-99A9-411D-9704-2DB460451E47}" dt="2022-11-21T21:45:38.965" v="6" actId="47"/>
        <pc:sldMkLst>
          <pc:docMk/>
          <pc:sldMk cId="1417096297" sldId="352"/>
        </pc:sldMkLst>
      </pc:sldChg>
      <pc:sldChg chg="del">
        <pc:chgData name="Megan Monaghan" userId="a5b51a97-ebf5-45ec-87a0-9298925addd4" providerId="ADAL" clId="{F6F97B23-99A9-411D-9704-2DB460451E47}" dt="2022-11-21T21:45:38.965" v="6" actId="47"/>
        <pc:sldMkLst>
          <pc:docMk/>
          <pc:sldMk cId="749926096" sldId="353"/>
        </pc:sldMkLst>
      </pc:sldChg>
      <pc:sldChg chg="del">
        <pc:chgData name="Megan Monaghan" userId="a5b51a97-ebf5-45ec-87a0-9298925addd4" providerId="ADAL" clId="{F6F97B23-99A9-411D-9704-2DB460451E47}" dt="2022-11-21T21:45:29.512" v="5" actId="47"/>
        <pc:sldMkLst>
          <pc:docMk/>
          <pc:sldMk cId="417782029" sldId="354"/>
        </pc:sldMkLst>
      </pc:sldChg>
      <pc:sldChg chg="del">
        <pc:chgData name="Megan Monaghan" userId="a5b51a97-ebf5-45ec-87a0-9298925addd4" providerId="ADAL" clId="{F6F97B23-99A9-411D-9704-2DB460451E47}" dt="2022-11-21T21:45:38.965" v="6" actId="47"/>
        <pc:sldMkLst>
          <pc:docMk/>
          <pc:sldMk cId="1659241725" sldId="355"/>
        </pc:sldMkLst>
      </pc:sldChg>
      <pc:sldChg chg="del">
        <pc:chgData name="Megan Monaghan" userId="a5b51a97-ebf5-45ec-87a0-9298925addd4" providerId="ADAL" clId="{F6F97B23-99A9-411D-9704-2DB460451E47}" dt="2022-11-21T21:45:38.965" v="6" actId="47"/>
        <pc:sldMkLst>
          <pc:docMk/>
          <pc:sldMk cId="3030862577" sldId="356"/>
        </pc:sldMkLst>
      </pc:sldChg>
      <pc:sldChg chg="del">
        <pc:chgData name="Megan Monaghan" userId="a5b51a97-ebf5-45ec-87a0-9298925addd4" providerId="ADAL" clId="{F6F97B23-99A9-411D-9704-2DB460451E47}" dt="2022-11-21T21:45:38.965" v="6" actId="47"/>
        <pc:sldMkLst>
          <pc:docMk/>
          <pc:sldMk cId="2329107040" sldId="357"/>
        </pc:sldMkLst>
      </pc:sldChg>
      <pc:sldChg chg="del">
        <pc:chgData name="Megan Monaghan" userId="a5b51a97-ebf5-45ec-87a0-9298925addd4" providerId="ADAL" clId="{F6F97B23-99A9-411D-9704-2DB460451E47}" dt="2022-11-21T21:45:38.965" v="6" actId="47"/>
        <pc:sldMkLst>
          <pc:docMk/>
          <pc:sldMk cId="2868912277" sldId="358"/>
        </pc:sldMkLst>
      </pc:sldChg>
      <pc:sldChg chg="del">
        <pc:chgData name="Megan Monaghan" userId="a5b51a97-ebf5-45ec-87a0-9298925addd4" providerId="ADAL" clId="{F6F97B23-99A9-411D-9704-2DB460451E47}" dt="2022-11-21T21:45:38.965" v="6" actId="47"/>
        <pc:sldMkLst>
          <pc:docMk/>
          <pc:sldMk cId="4229336260" sldId="359"/>
        </pc:sldMkLst>
      </pc:sldChg>
      <pc:sldChg chg="del">
        <pc:chgData name="Megan Monaghan" userId="a5b51a97-ebf5-45ec-87a0-9298925addd4" providerId="ADAL" clId="{F6F97B23-99A9-411D-9704-2DB460451E47}" dt="2022-11-21T21:45:38.965" v="6" actId="47"/>
        <pc:sldMkLst>
          <pc:docMk/>
          <pc:sldMk cId="3969576617" sldId="360"/>
        </pc:sldMkLst>
      </pc:sldChg>
      <pc:sldChg chg="del">
        <pc:chgData name="Megan Monaghan" userId="a5b51a97-ebf5-45ec-87a0-9298925addd4" providerId="ADAL" clId="{F6F97B23-99A9-411D-9704-2DB460451E47}" dt="2022-11-21T21:45:07.190" v="2" actId="47"/>
        <pc:sldMkLst>
          <pc:docMk/>
          <pc:sldMk cId="422116176" sldId="361"/>
        </pc:sldMkLst>
      </pc:sldChg>
      <pc:sldChg chg="del">
        <pc:chgData name="Megan Monaghan" userId="a5b51a97-ebf5-45ec-87a0-9298925addd4" providerId="ADAL" clId="{F6F97B23-99A9-411D-9704-2DB460451E47}" dt="2022-11-21T21:45:54.379" v="7" actId="47"/>
        <pc:sldMkLst>
          <pc:docMk/>
          <pc:sldMk cId="1455116000" sldId="362"/>
        </pc:sldMkLst>
      </pc:sldChg>
      <pc:sldChg chg="del">
        <pc:chgData name="Megan Monaghan" userId="a5b51a97-ebf5-45ec-87a0-9298925addd4" providerId="ADAL" clId="{F6F97B23-99A9-411D-9704-2DB460451E47}" dt="2022-11-21T21:46:16.718" v="9" actId="47"/>
        <pc:sldMkLst>
          <pc:docMk/>
          <pc:sldMk cId="1331917190" sldId="363"/>
        </pc:sldMkLst>
      </pc:sldChg>
      <pc:sldChg chg="del">
        <pc:chgData name="Megan Monaghan" userId="a5b51a97-ebf5-45ec-87a0-9298925addd4" providerId="ADAL" clId="{F6F97B23-99A9-411D-9704-2DB460451E47}" dt="2022-11-21T21:45:54.379" v="7" actId="47"/>
        <pc:sldMkLst>
          <pc:docMk/>
          <pc:sldMk cId="4197550187" sldId="364"/>
        </pc:sldMkLst>
      </pc:sldChg>
      <pc:sldChg chg="del">
        <pc:chgData name="Megan Monaghan" userId="a5b51a97-ebf5-45ec-87a0-9298925addd4" providerId="ADAL" clId="{F6F97B23-99A9-411D-9704-2DB460451E47}" dt="2022-11-21T21:45:54.379" v="7" actId="47"/>
        <pc:sldMkLst>
          <pc:docMk/>
          <pc:sldMk cId="3534799047" sldId="365"/>
        </pc:sldMkLst>
      </pc:sldChg>
      <pc:sldChg chg="del">
        <pc:chgData name="Megan Monaghan" userId="a5b51a97-ebf5-45ec-87a0-9298925addd4" providerId="ADAL" clId="{F6F97B23-99A9-411D-9704-2DB460451E47}" dt="2022-11-21T21:46:05.868" v="8" actId="47"/>
        <pc:sldMkLst>
          <pc:docMk/>
          <pc:sldMk cId="2334208522" sldId="366"/>
        </pc:sldMkLst>
      </pc:sldChg>
      <pc:sldChg chg="del">
        <pc:chgData name="Megan Monaghan" userId="a5b51a97-ebf5-45ec-87a0-9298925addd4" providerId="ADAL" clId="{F6F97B23-99A9-411D-9704-2DB460451E47}" dt="2022-11-21T21:45:54.379" v="7" actId="47"/>
        <pc:sldMkLst>
          <pc:docMk/>
          <pc:sldMk cId="515327247" sldId="367"/>
        </pc:sldMkLst>
      </pc:sldChg>
      <pc:sldChg chg="del">
        <pc:chgData name="Megan Monaghan" userId="a5b51a97-ebf5-45ec-87a0-9298925addd4" providerId="ADAL" clId="{F6F97B23-99A9-411D-9704-2DB460451E47}" dt="2022-11-21T21:45:54.379" v="7" actId="47"/>
        <pc:sldMkLst>
          <pc:docMk/>
          <pc:sldMk cId="310878012" sldId="368"/>
        </pc:sldMkLst>
      </pc:sldChg>
      <pc:sldChg chg="del">
        <pc:chgData name="Megan Monaghan" userId="a5b51a97-ebf5-45ec-87a0-9298925addd4" providerId="ADAL" clId="{F6F97B23-99A9-411D-9704-2DB460451E47}" dt="2022-11-21T21:46:05.868" v="8" actId="47"/>
        <pc:sldMkLst>
          <pc:docMk/>
          <pc:sldMk cId="716786437" sldId="369"/>
        </pc:sldMkLst>
      </pc:sldChg>
      <pc:sldChg chg="del">
        <pc:chgData name="Megan Monaghan" userId="a5b51a97-ebf5-45ec-87a0-9298925addd4" providerId="ADAL" clId="{F6F97B23-99A9-411D-9704-2DB460451E47}" dt="2022-11-21T21:46:05.868" v="8" actId="47"/>
        <pc:sldMkLst>
          <pc:docMk/>
          <pc:sldMk cId="2534488260" sldId="370"/>
        </pc:sldMkLst>
      </pc:sldChg>
      <pc:sldChg chg="del">
        <pc:chgData name="Megan Monaghan" userId="a5b51a97-ebf5-45ec-87a0-9298925addd4" providerId="ADAL" clId="{F6F97B23-99A9-411D-9704-2DB460451E47}" dt="2022-11-21T21:46:16.718" v="9" actId="47"/>
        <pc:sldMkLst>
          <pc:docMk/>
          <pc:sldMk cId="3268116207" sldId="374"/>
        </pc:sldMkLst>
      </pc:sldChg>
      <pc:sldChg chg="del">
        <pc:chgData name="Megan Monaghan" userId="a5b51a97-ebf5-45ec-87a0-9298925addd4" providerId="ADAL" clId="{F6F97B23-99A9-411D-9704-2DB460451E47}" dt="2022-11-21T21:46:16.718" v="9" actId="47"/>
        <pc:sldMkLst>
          <pc:docMk/>
          <pc:sldMk cId="447563693" sldId="375"/>
        </pc:sldMkLst>
      </pc:sldChg>
      <pc:sldChg chg="del">
        <pc:chgData name="Megan Monaghan" userId="a5b51a97-ebf5-45ec-87a0-9298925addd4" providerId="ADAL" clId="{F6F97B23-99A9-411D-9704-2DB460451E47}" dt="2022-11-21T21:46:16.718" v="9" actId="47"/>
        <pc:sldMkLst>
          <pc:docMk/>
          <pc:sldMk cId="223338040" sldId="376"/>
        </pc:sldMkLst>
      </pc:sldChg>
      <pc:sldChg chg="del">
        <pc:chgData name="Megan Monaghan" userId="a5b51a97-ebf5-45ec-87a0-9298925addd4" providerId="ADAL" clId="{F6F97B23-99A9-411D-9704-2DB460451E47}" dt="2022-11-21T21:46:16.718" v="9" actId="47"/>
        <pc:sldMkLst>
          <pc:docMk/>
          <pc:sldMk cId="3519031495" sldId="377"/>
        </pc:sldMkLst>
      </pc:sldChg>
      <pc:sldChg chg="del">
        <pc:chgData name="Megan Monaghan" userId="a5b51a97-ebf5-45ec-87a0-9298925addd4" providerId="ADAL" clId="{F6F97B23-99A9-411D-9704-2DB460451E47}" dt="2022-11-21T21:46:16.718" v="9" actId="47"/>
        <pc:sldMkLst>
          <pc:docMk/>
          <pc:sldMk cId="926990181" sldId="378"/>
        </pc:sldMkLst>
      </pc:sldChg>
      <pc:sldChg chg="del">
        <pc:chgData name="Megan Monaghan" userId="a5b51a97-ebf5-45ec-87a0-9298925addd4" providerId="ADAL" clId="{F6F97B23-99A9-411D-9704-2DB460451E47}" dt="2022-11-21T21:46:16.718" v="9" actId="47"/>
        <pc:sldMkLst>
          <pc:docMk/>
          <pc:sldMk cId="1921869517" sldId="379"/>
        </pc:sldMkLst>
      </pc:sldChg>
      <pc:sldChg chg="del">
        <pc:chgData name="Megan Monaghan" userId="a5b51a97-ebf5-45ec-87a0-9298925addd4" providerId="ADAL" clId="{F6F97B23-99A9-411D-9704-2DB460451E47}" dt="2022-11-21T21:46:16.718" v="9" actId="47"/>
        <pc:sldMkLst>
          <pc:docMk/>
          <pc:sldMk cId="1909091075" sldId="380"/>
        </pc:sldMkLst>
      </pc:sldChg>
      <pc:sldChg chg="del">
        <pc:chgData name="Megan Monaghan" userId="a5b51a97-ebf5-45ec-87a0-9298925addd4" providerId="ADAL" clId="{F6F97B23-99A9-411D-9704-2DB460451E47}" dt="2022-11-21T21:46:16.718" v="9" actId="47"/>
        <pc:sldMkLst>
          <pc:docMk/>
          <pc:sldMk cId="2715176775" sldId="381"/>
        </pc:sldMkLst>
      </pc:sldChg>
      <pc:sldChg chg="del">
        <pc:chgData name="Megan Monaghan" userId="a5b51a97-ebf5-45ec-87a0-9298925addd4" providerId="ADAL" clId="{F6F97B23-99A9-411D-9704-2DB460451E47}" dt="2022-11-21T21:46:05.868" v="8" actId="47"/>
        <pc:sldMkLst>
          <pc:docMk/>
          <pc:sldMk cId="369872065" sldId="382"/>
        </pc:sldMkLst>
      </pc:sldChg>
      <pc:sldChg chg="del">
        <pc:chgData name="Megan Monaghan" userId="a5b51a97-ebf5-45ec-87a0-9298925addd4" providerId="ADAL" clId="{F6F97B23-99A9-411D-9704-2DB460451E47}" dt="2022-11-21T21:46:05.868" v="8" actId="47"/>
        <pc:sldMkLst>
          <pc:docMk/>
          <pc:sldMk cId="2335618869" sldId="383"/>
        </pc:sldMkLst>
      </pc:sldChg>
      <pc:sldChg chg="del">
        <pc:chgData name="Megan Monaghan" userId="a5b51a97-ebf5-45ec-87a0-9298925addd4" providerId="ADAL" clId="{F6F97B23-99A9-411D-9704-2DB460451E47}" dt="2022-11-21T21:46:05.868" v="8" actId="47"/>
        <pc:sldMkLst>
          <pc:docMk/>
          <pc:sldMk cId="1164025117" sldId="384"/>
        </pc:sldMkLst>
      </pc:sldChg>
      <pc:sldChg chg="del">
        <pc:chgData name="Megan Monaghan" userId="a5b51a97-ebf5-45ec-87a0-9298925addd4" providerId="ADAL" clId="{F6F97B23-99A9-411D-9704-2DB460451E47}" dt="2022-11-21T21:46:05.868" v="8" actId="47"/>
        <pc:sldMkLst>
          <pc:docMk/>
          <pc:sldMk cId="3430786381" sldId="385"/>
        </pc:sldMkLst>
      </pc:sldChg>
      <pc:sldChg chg="del">
        <pc:chgData name="Megan Monaghan" userId="a5b51a97-ebf5-45ec-87a0-9298925addd4" providerId="ADAL" clId="{F6F97B23-99A9-411D-9704-2DB460451E47}" dt="2022-11-21T21:46:05.868" v="8" actId="47"/>
        <pc:sldMkLst>
          <pc:docMk/>
          <pc:sldMk cId="2191298191" sldId="386"/>
        </pc:sldMkLst>
      </pc:sldChg>
      <pc:sldChg chg="del">
        <pc:chgData name="Megan Monaghan" userId="a5b51a97-ebf5-45ec-87a0-9298925addd4" providerId="ADAL" clId="{F6F97B23-99A9-411D-9704-2DB460451E47}" dt="2022-11-21T21:46:05.868" v="8" actId="47"/>
        <pc:sldMkLst>
          <pc:docMk/>
          <pc:sldMk cId="1646661961" sldId="388"/>
        </pc:sldMkLst>
      </pc:sldChg>
      <pc:sldChg chg="del">
        <pc:chgData name="Megan Monaghan" userId="a5b51a97-ebf5-45ec-87a0-9298925addd4" providerId="ADAL" clId="{F6F97B23-99A9-411D-9704-2DB460451E47}" dt="2022-11-21T21:46:05.868" v="8" actId="47"/>
        <pc:sldMkLst>
          <pc:docMk/>
          <pc:sldMk cId="1175845544" sldId="390"/>
        </pc:sldMkLst>
      </pc:sldChg>
      <pc:sldChg chg="del">
        <pc:chgData name="Megan Monaghan" userId="a5b51a97-ebf5-45ec-87a0-9298925addd4" providerId="ADAL" clId="{F6F97B23-99A9-411D-9704-2DB460451E47}" dt="2022-11-21T21:46:05.868" v="8" actId="47"/>
        <pc:sldMkLst>
          <pc:docMk/>
          <pc:sldMk cId="361736144" sldId="391"/>
        </pc:sldMkLst>
      </pc:sldChg>
      <pc:sldChg chg="del">
        <pc:chgData name="Megan Monaghan" userId="a5b51a97-ebf5-45ec-87a0-9298925addd4" providerId="ADAL" clId="{F6F97B23-99A9-411D-9704-2DB460451E47}" dt="2022-11-21T21:45:22.354" v="4" actId="47"/>
        <pc:sldMkLst>
          <pc:docMk/>
          <pc:sldMk cId="367350014" sldId="392"/>
        </pc:sldMkLst>
      </pc:sldChg>
      <pc:sldChg chg="del">
        <pc:chgData name="Megan Monaghan" userId="a5b51a97-ebf5-45ec-87a0-9298925addd4" providerId="ADAL" clId="{F6F97B23-99A9-411D-9704-2DB460451E47}" dt="2022-11-21T21:45:29.512" v="5" actId="47"/>
        <pc:sldMkLst>
          <pc:docMk/>
          <pc:sldMk cId="4262093784" sldId="393"/>
        </pc:sldMkLst>
      </pc:sldChg>
      <pc:sldChg chg="del">
        <pc:chgData name="Megan Monaghan" userId="a5b51a97-ebf5-45ec-87a0-9298925addd4" providerId="ADAL" clId="{F6F97B23-99A9-411D-9704-2DB460451E47}" dt="2022-11-21T21:45:13.662" v="3" actId="47"/>
        <pc:sldMkLst>
          <pc:docMk/>
          <pc:sldMk cId="2779147115" sldId="394"/>
        </pc:sldMkLst>
      </pc:sldChg>
      <pc:sldChg chg="del">
        <pc:chgData name="Megan Monaghan" userId="a5b51a97-ebf5-45ec-87a0-9298925addd4" providerId="ADAL" clId="{F6F97B23-99A9-411D-9704-2DB460451E47}" dt="2022-11-21T21:45:13.662" v="3" actId="47"/>
        <pc:sldMkLst>
          <pc:docMk/>
          <pc:sldMk cId="633495575" sldId="395"/>
        </pc:sldMkLst>
      </pc:sldChg>
      <pc:sldChg chg="del">
        <pc:chgData name="Megan Monaghan" userId="a5b51a97-ebf5-45ec-87a0-9298925addd4" providerId="ADAL" clId="{F6F97B23-99A9-411D-9704-2DB460451E47}" dt="2022-11-21T21:46:21.565" v="10" actId="47"/>
        <pc:sldMkLst>
          <pc:docMk/>
          <pc:sldMk cId="3416043627" sldId="396"/>
        </pc:sldMkLst>
      </pc:sldChg>
      <pc:sldChg chg="del">
        <pc:chgData name="Megan Monaghan" userId="a5b51a97-ebf5-45ec-87a0-9298925addd4" providerId="ADAL" clId="{F6F97B23-99A9-411D-9704-2DB460451E47}" dt="2022-11-21T21:44:56.437" v="1" actId="47"/>
        <pc:sldMkLst>
          <pc:docMk/>
          <pc:sldMk cId="4067264932" sldId="397"/>
        </pc:sldMkLst>
      </pc:sldChg>
      <pc:sldChg chg="del">
        <pc:chgData name="Megan Monaghan" userId="a5b51a97-ebf5-45ec-87a0-9298925addd4" providerId="ADAL" clId="{F6F97B23-99A9-411D-9704-2DB460451E47}" dt="2022-11-21T21:46:22.285" v="11" actId="47"/>
        <pc:sldMkLst>
          <pc:docMk/>
          <pc:sldMk cId="593542978" sldId="39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2570AD-1662-4B48-8A74-0AF79602F1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8A52E4-D89B-E240-83EB-EE5299B916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F051B3-4A92-1747-A9B2-C57C5B377412}" type="datetimeFigureOut">
              <a:rPr lang="en-US" smtClean="0"/>
              <a:t>11/21/2022</a:t>
            </a:fld>
            <a:endParaRPr lang="en-US"/>
          </a:p>
        </p:txBody>
      </p:sp>
      <p:sp>
        <p:nvSpPr>
          <p:cNvPr id="4" name="Footer Placeholder 3">
            <a:extLst>
              <a:ext uri="{FF2B5EF4-FFF2-40B4-BE49-F238E27FC236}">
                <a16:creationId xmlns:a16="http://schemas.microsoft.com/office/drawing/2014/main" id="{BB303587-D09D-AB46-832F-DAA1176AD9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76315C9-40C6-214E-A526-932CBF69A0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9D5738-3928-E244-96F0-73BA9DC3563C}" type="slidenum">
              <a:rPr lang="en-US" smtClean="0"/>
              <a:t>‹#›</a:t>
            </a:fld>
            <a:endParaRPr lang="en-US"/>
          </a:p>
        </p:txBody>
      </p:sp>
    </p:spTree>
    <p:extLst>
      <p:ext uri="{BB962C8B-B14F-4D97-AF65-F5344CB8AC3E}">
        <p14:creationId xmlns:p14="http://schemas.microsoft.com/office/powerpoint/2010/main" val="3593886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F911B-81BF-7642-B9E5-89A090FDA896}"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6DC895-A40A-3A49-A4AF-3E22233BAEC1}" type="slidenum">
              <a:rPr lang="en-US" smtClean="0"/>
              <a:t>‹#›</a:t>
            </a:fld>
            <a:endParaRPr lang="en-US"/>
          </a:p>
        </p:txBody>
      </p:sp>
    </p:spTree>
    <p:extLst>
      <p:ext uri="{BB962C8B-B14F-4D97-AF65-F5344CB8AC3E}">
        <p14:creationId xmlns:p14="http://schemas.microsoft.com/office/powerpoint/2010/main" val="360338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DC895-A40A-3A49-A4AF-3E22233BAEC1}" type="slidenum">
              <a:rPr lang="en-US" smtClean="0"/>
              <a:t>18</a:t>
            </a:fld>
            <a:endParaRPr lang="en-US"/>
          </a:p>
        </p:txBody>
      </p:sp>
    </p:spTree>
    <p:extLst>
      <p:ext uri="{BB962C8B-B14F-4D97-AF65-F5344CB8AC3E}">
        <p14:creationId xmlns:p14="http://schemas.microsoft.com/office/powerpoint/2010/main" val="2496336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Digital">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922AF-F19F-E047-95D8-0C001952810F}"/>
              </a:ext>
            </a:extLst>
          </p:cNvPr>
          <p:cNvSpPr>
            <a:spLocks noGrp="1"/>
          </p:cNvSpPr>
          <p:nvPr>
            <p:ph type="ctrTitle" hasCustomPrompt="1"/>
          </p:nvPr>
        </p:nvSpPr>
        <p:spPr>
          <a:xfrm>
            <a:off x="1524000" y="1242392"/>
            <a:ext cx="6546574" cy="1770615"/>
          </a:xfrm>
        </p:spPr>
        <p:txBody>
          <a:bodyPr anchor="b"/>
          <a:lstStyle>
            <a:lvl1pPr algn="l">
              <a:lnSpc>
                <a:spcPct val="80000"/>
              </a:lnSpc>
              <a:defRPr sz="6000"/>
            </a:lvl1pPr>
          </a:lstStyle>
          <a:p>
            <a:r>
              <a:rPr lang="en-US" dirty="0"/>
              <a:t>Insert master title</a:t>
            </a:r>
            <a:br>
              <a:rPr lang="en-US" dirty="0"/>
            </a:br>
            <a:r>
              <a:rPr lang="en-US" dirty="0"/>
              <a:t>- digital version</a:t>
            </a:r>
          </a:p>
        </p:txBody>
      </p:sp>
      <p:sp>
        <p:nvSpPr>
          <p:cNvPr id="3" name="Subtitle 2">
            <a:extLst>
              <a:ext uri="{FF2B5EF4-FFF2-40B4-BE49-F238E27FC236}">
                <a16:creationId xmlns:a16="http://schemas.microsoft.com/office/drawing/2014/main" id="{114DB694-BE6A-8248-8FC2-2B3B2A630821}"/>
              </a:ext>
            </a:extLst>
          </p:cNvPr>
          <p:cNvSpPr>
            <a:spLocks noGrp="1"/>
          </p:cNvSpPr>
          <p:nvPr>
            <p:ph type="subTitle" idx="1"/>
          </p:nvPr>
        </p:nvSpPr>
        <p:spPr>
          <a:xfrm>
            <a:off x="1524000" y="3204473"/>
            <a:ext cx="6546574" cy="1655762"/>
          </a:xfrm>
          <a:prstGeom prst="rect">
            <a:avLst/>
          </a:prstGeom>
        </p:spPr>
        <p:txBody>
          <a:bodyPr>
            <a:normAutofit/>
          </a:bodyPr>
          <a:lstStyle>
            <a:lvl1pPr marL="0" indent="0" algn="l">
              <a:buNone/>
              <a:defRPr sz="18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Picture 14">
            <a:extLst>
              <a:ext uri="{FF2B5EF4-FFF2-40B4-BE49-F238E27FC236}">
                <a16:creationId xmlns:a16="http://schemas.microsoft.com/office/drawing/2014/main" id="{F6C7D322-68B6-704D-8C52-ABD73EDBA9C1}"/>
              </a:ext>
            </a:extLst>
          </p:cNvPr>
          <p:cNvPicPr>
            <a:picLocks noChangeAspect="1"/>
          </p:cNvPicPr>
          <p:nvPr userDrawn="1"/>
        </p:nvPicPr>
        <p:blipFill>
          <a:blip r:embed="rId2"/>
          <a:stretch>
            <a:fillRect/>
          </a:stretch>
        </p:blipFill>
        <p:spPr>
          <a:xfrm>
            <a:off x="850924" y="6301576"/>
            <a:ext cx="1081840" cy="221582"/>
          </a:xfrm>
          <a:prstGeom prst="rect">
            <a:avLst/>
          </a:prstGeom>
        </p:spPr>
      </p:pic>
    </p:spTree>
    <p:extLst>
      <p:ext uri="{BB962C8B-B14F-4D97-AF65-F5344CB8AC3E}">
        <p14:creationId xmlns:p14="http://schemas.microsoft.com/office/powerpoint/2010/main" val="345642467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 Digi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8603C-9E82-7B47-8791-F7CA6896F7FE}"/>
              </a:ext>
            </a:extLst>
          </p:cNvPr>
          <p:cNvSpPr>
            <a:spLocks noGrp="1"/>
          </p:cNvSpPr>
          <p:nvPr>
            <p:ph type="title" hasCustomPrompt="1"/>
          </p:nvPr>
        </p:nvSpPr>
        <p:spPr>
          <a:xfrm>
            <a:off x="838200" y="975540"/>
            <a:ext cx="4848829" cy="665022"/>
          </a:xfrm>
        </p:spPr>
        <p:txBody>
          <a:bodyPr/>
          <a:lstStyle>
            <a:lvl1pPr>
              <a:defRPr/>
            </a:lvl1pPr>
          </a:lstStyle>
          <a:p>
            <a:r>
              <a:rPr lang="en-US" dirty="0"/>
              <a:t>Data slide title </a:t>
            </a:r>
            <a:br>
              <a:rPr lang="en-US" dirty="0"/>
            </a:br>
            <a:r>
              <a:rPr lang="en-US" dirty="0"/>
              <a:t>(digital version)</a:t>
            </a:r>
          </a:p>
        </p:txBody>
      </p:sp>
      <p:sp>
        <p:nvSpPr>
          <p:cNvPr id="3" name="Content Placeholder 2">
            <a:extLst>
              <a:ext uri="{FF2B5EF4-FFF2-40B4-BE49-F238E27FC236}">
                <a16:creationId xmlns:a16="http://schemas.microsoft.com/office/drawing/2014/main" id="{1B7BDAD5-A7DA-704B-AC59-11CC2F58AFC8}"/>
              </a:ext>
            </a:extLst>
          </p:cNvPr>
          <p:cNvSpPr>
            <a:spLocks noGrp="1"/>
          </p:cNvSpPr>
          <p:nvPr>
            <p:ph sz="half" idx="1"/>
          </p:nvPr>
        </p:nvSpPr>
        <p:spPr>
          <a:xfrm>
            <a:off x="838200" y="2095017"/>
            <a:ext cx="4848829" cy="378744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476369E7-F721-4241-A763-87FD1CF69B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sp>
        <p:nvSpPr>
          <p:cNvPr id="11" name="Rectangle 10">
            <a:extLst>
              <a:ext uri="{FF2B5EF4-FFF2-40B4-BE49-F238E27FC236}">
                <a16:creationId xmlns:a16="http://schemas.microsoft.com/office/drawing/2014/main" id="{64A4ED25-E3FE-5A49-B099-76474255FDD3}"/>
              </a:ext>
            </a:extLst>
          </p:cNvPr>
          <p:cNvSpPr/>
          <p:nvPr userDrawn="1"/>
        </p:nvSpPr>
        <p:spPr>
          <a:xfrm>
            <a:off x="0" y="0"/>
            <a:ext cx="42976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04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 Pr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8603C-9E82-7B47-8791-F7CA6896F7FE}"/>
              </a:ext>
            </a:extLst>
          </p:cNvPr>
          <p:cNvSpPr>
            <a:spLocks noGrp="1"/>
          </p:cNvSpPr>
          <p:nvPr>
            <p:ph type="title" hasCustomPrompt="1"/>
          </p:nvPr>
        </p:nvSpPr>
        <p:spPr>
          <a:xfrm>
            <a:off x="838200" y="975540"/>
            <a:ext cx="4848829" cy="665022"/>
          </a:xfrm>
        </p:spPr>
        <p:txBody>
          <a:bodyPr/>
          <a:lstStyle>
            <a:lvl1pPr>
              <a:defRPr/>
            </a:lvl1pPr>
          </a:lstStyle>
          <a:p>
            <a:r>
              <a:rPr lang="en-US" dirty="0"/>
              <a:t>Data slide title </a:t>
            </a:r>
            <a:br>
              <a:rPr lang="en-US" dirty="0"/>
            </a:br>
            <a:r>
              <a:rPr lang="en-US" dirty="0"/>
              <a:t>(print version)</a:t>
            </a:r>
          </a:p>
        </p:txBody>
      </p:sp>
      <p:sp>
        <p:nvSpPr>
          <p:cNvPr id="3" name="Content Placeholder 2">
            <a:extLst>
              <a:ext uri="{FF2B5EF4-FFF2-40B4-BE49-F238E27FC236}">
                <a16:creationId xmlns:a16="http://schemas.microsoft.com/office/drawing/2014/main" id="{1B7BDAD5-A7DA-704B-AC59-11CC2F58AFC8}"/>
              </a:ext>
            </a:extLst>
          </p:cNvPr>
          <p:cNvSpPr>
            <a:spLocks noGrp="1"/>
          </p:cNvSpPr>
          <p:nvPr>
            <p:ph sz="half" idx="1"/>
          </p:nvPr>
        </p:nvSpPr>
        <p:spPr>
          <a:xfrm>
            <a:off x="838200" y="2095017"/>
            <a:ext cx="4848829" cy="378744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476369E7-F721-4241-A763-87FD1CF69B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spTree>
    <p:extLst>
      <p:ext uri="{BB962C8B-B14F-4D97-AF65-F5344CB8AC3E}">
        <p14:creationId xmlns:p14="http://schemas.microsoft.com/office/powerpoint/2010/main" val="631432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hoto - Digit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2ADDF-1D13-AF40-B2E2-2E33B342B1BF}"/>
              </a:ext>
            </a:extLst>
          </p:cNvPr>
          <p:cNvSpPr>
            <a:spLocks noGrp="1"/>
          </p:cNvSpPr>
          <p:nvPr>
            <p:ph type="title" hasCustomPrompt="1"/>
          </p:nvPr>
        </p:nvSpPr>
        <p:spPr>
          <a:xfrm>
            <a:off x="839789" y="896415"/>
            <a:ext cx="3570166" cy="1068388"/>
          </a:xfrm>
        </p:spPr>
        <p:txBody>
          <a:bodyPr anchor="b"/>
          <a:lstStyle>
            <a:lvl1pPr>
              <a:defRPr sz="3200">
                <a:solidFill>
                  <a:schemeClr val="bg1"/>
                </a:solidFill>
              </a:defRPr>
            </a:lvl1pPr>
          </a:lstStyle>
          <a:p>
            <a:br>
              <a:rPr lang="en-US" dirty="0"/>
            </a:br>
            <a:r>
              <a:rPr lang="en-US" dirty="0"/>
              <a:t>Photo page title</a:t>
            </a:r>
          </a:p>
        </p:txBody>
      </p:sp>
      <p:sp>
        <p:nvSpPr>
          <p:cNvPr id="3" name="Picture Placeholder 2">
            <a:extLst>
              <a:ext uri="{FF2B5EF4-FFF2-40B4-BE49-F238E27FC236}">
                <a16:creationId xmlns:a16="http://schemas.microsoft.com/office/drawing/2014/main" id="{952314DC-CF19-F241-9AE9-21F2D7012A19}"/>
              </a:ext>
            </a:extLst>
          </p:cNvPr>
          <p:cNvSpPr>
            <a:spLocks noGrp="1"/>
          </p:cNvSpPr>
          <p:nvPr>
            <p:ph type="pic" idx="1"/>
          </p:nvPr>
        </p:nvSpPr>
        <p:spPr>
          <a:xfrm>
            <a:off x="5335929" y="1"/>
            <a:ext cx="6856071"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C599841-8913-8742-B73A-E6EF8F099F53}"/>
              </a:ext>
            </a:extLst>
          </p:cNvPr>
          <p:cNvSpPr>
            <a:spLocks noGrp="1"/>
          </p:cNvSpPr>
          <p:nvPr>
            <p:ph type="body" sz="half" idx="2"/>
          </p:nvPr>
        </p:nvSpPr>
        <p:spPr>
          <a:xfrm>
            <a:off x="839789" y="2372810"/>
            <a:ext cx="3570166" cy="3496178"/>
          </a:xfrm>
          <a:prstGeom prst="rect">
            <a:avLst/>
          </a:prstGeom>
        </p:spPr>
        <p:txBody>
          <a:bodyPr/>
          <a:lstStyle>
            <a:lvl1pPr marL="0" indent="0">
              <a:lnSpc>
                <a:spcPct val="110000"/>
              </a:lnSpc>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a:extLst>
              <a:ext uri="{FF2B5EF4-FFF2-40B4-BE49-F238E27FC236}">
                <a16:creationId xmlns:a16="http://schemas.microsoft.com/office/drawing/2014/main" id="{AE373433-48ED-DA46-9221-5FF35D422FFA}"/>
              </a:ext>
            </a:extLst>
          </p:cNvPr>
          <p:cNvPicPr>
            <a:picLocks noChangeAspect="1"/>
          </p:cNvPicPr>
          <p:nvPr userDrawn="1"/>
        </p:nvPicPr>
        <p:blipFill>
          <a:blip r:embed="rId2"/>
          <a:stretch>
            <a:fillRect/>
          </a:stretch>
        </p:blipFill>
        <p:spPr>
          <a:xfrm>
            <a:off x="850924" y="6301576"/>
            <a:ext cx="1081840" cy="221582"/>
          </a:xfrm>
          <a:prstGeom prst="rect">
            <a:avLst/>
          </a:prstGeom>
        </p:spPr>
      </p:pic>
    </p:spTree>
    <p:extLst>
      <p:ext uri="{BB962C8B-B14F-4D97-AF65-F5344CB8AC3E}">
        <p14:creationId xmlns:p14="http://schemas.microsoft.com/office/powerpoint/2010/main" val="537043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hoto - Pri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2ADDF-1D13-AF40-B2E2-2E33B342B1BF}"/>
              </a:ext>
            </a:extLst>
          </p:cNvPr>
          <p:cNvSpPr>
            <a:spLocks noGrp="1"/>
          </p:cNvSpPr>
          <p:nvPr>
            <p:ph type="title" hasCustomPrompt="1"/>
          </p:nvPr>
        </p:nvSpPr>
        <p:spPr>
          <a:xfrm>
            <a:off x="839789" y="896415"/>
            <a:ext cx="3570166" cy="1068388"/>
          </a:xfrm>
        </p:spPr>
        <p:txBody>
          <a:bodyPr anchor="b"/>
          <a:lstStyle>
            <a:lvl1pPr>
              <a:defRPr sz="3200">
                <a:solidFill>
                  <a:schemeClr val="tx1"/>
                </a:solidFill>
              </a:defRPr>
            </a:lvl1pPr>
          </a:lstStyle>
          <a:p>
            <a:r>
              <a:rPr lang="en-US" dirty="0"/>
              <a:t>Photo page title</a:t>
            </a:r>
          </a:p>
        </p:txBody>
      </p:sp>
      <p:sp>
        <p:nvSpPr>
          <p:cNvPr id="3" name="Picture Placeholder 2">
            <a:extLst>
              <a:ext uri="{FF2B5EF4-FFF2-40B4-BE49-F238E27FC236}">
                <a16:creationId xmlns:a16="http://schemas.microsoft.com/office/drawing/2014/main" id="{952314DC-CF19-F241-9AE9-21F2D7012A19}"/>
              </a:ext>
            </a:extLst>
          </p:cNvPr>
          <p:cNvSpPr>
            <a:spLocks noGrp="1"/>
          </p:cNvSpPr>
          <p:nvPr>
            <p:ph type="pic" idx="1"/>
          </p:nvPr>
        </p:nvSpPr>
        <p:spPr>
          <a:xfrm>
            <a:off x="5335929" y="1"/>
            <a:ext cx="6856071"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C599841-8913-8742-B73A-E6EF8F099F53}"/>
              </a:ext>
            </a:extLst>
          </p:cNvPr>
          <p:cNvSpPr>
            <a:spLocks noGrp="1"/>
          </p:cNvSpPr>
          <p:nvPr>
            <p:ph type="body" sz="half" idx="2"/>
          </p:nvPr>
        </p:nvSpPr>
        <p:spPr>
          <a:xfrm>
            <a:off x="839789" y="2372810"/>
            <a:ext cx="3570166" cy="3496178"/>
          </a:xfrm>
          <a:prstGeom prst="rect">
            <a:avLst/>
          </a:prstGeom>
        </p:spPr>
        <p:txBody>
          <a:bodyPr/>
          <a:lstStyle>
            <a:lvl1pPr marL="0" indent="0">
              <a:lnSpc>
                <a:spcPct val="11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161253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Digit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49C5-D7A1-3E47-B387-89A083A5126B}"/>
              </a:ext>
            </a:extLst>
          </p:cNvPr>
          <p:cNvSpPr>
            <a:spLocks noGrp="1"/>
          </p:cNvSpPr>
          <p:nvPr>
            <p:ph type="title"/>
          </p:nvPr>
        </p:nvSpPr>
        <p:spPr>
          <a:xfrm>
            <a:off x="838200" y="2818698"/>
            <a:ext cx="10515600" cy="665022"/>
          </a:xfrm>
        </p:spPr>
        <p:txBody>
          <a:bodyPr anchor="b" anchorCtr="0"/>
          <a:lstStyle>
            <a:lvl1pPr algn="ctr">
              <a:defRPr>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36EA87CC-56D7-9741-AB6D-9C1AC968B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pic>
        <p:nvPicPr>
          <p:cNvPr id="4" name="Picture 3">
            <a:extLst>
              <a:ext uri="{FF2B5EF4-FFF2-40B4-BE49-F238E27FC236}">
                <a16:creationId xmlns:a16="http://schemas.microsoft.com/office/drawing/2014/main" id="{1A080171-3F86-D94E-8555-FD0AE6E66C30}"/>
              </a:ext>
            </a:extLst>
          </p:cNvPr>
          <p:cNvPicPr>
            <a:picLocks noChangeAspect="1"/>
          </p:cNvPicPr>
          <p:nvPr userDrawn="1"/>
        </p:nvPicPr>
        <p:blipFill>
          <a:blip r:embed="rId2"/>
          <a:stretch>
            <a:fillRect/>
          </a:stretch>
        </p:blipFill>
        <p:spPr>
          <a:xfrm>
            <a:off x="850924" y="6301576"/>
            <a:ext cx="1081840" cy="221582"/>
          </a:xfrm>
          <a:prstGeom prst="rect">
            <a:avLst/>
          </a:prstGeom>
        </p:spPr>
      </p:pic>
    </p:spTree>
    <p:extLst>
      <p:ext uri="{BB962C8B-B14F-4D97-AF65-F5344CB8AC3E}">
        <p14:creationId xmlns:p14="http://schemas.microsoft.com/office/powerpoint/2010/main" val="1173725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 Pr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49C5-D7A1-3E47-B387-89A083A5126B}"/>
              </a:ext>
            </a:extLst>
          </p:cNvPr>
          <p:cNvSpPr>
            <a:spLocks noGrp="1"/>
          </p:cNvSpPr>
          <p:nvPr>
            <p:ph type="title"/>
          </p:nvPr>
        </p:nvSpPr>
        <p:spPr>
          <a:xfrm>
            <a:off x="838200" y="2818698"/>
            <a:ext cx="10515600" cy="665022"/>
          </a:xfrm>
        </p:spPr>
        <p:txBody>
          <a:bodyPr anchor="b" anchorCtr="0"/>
          <a:lstStyle>
            <a:lvl1pPr algn="ctr">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36EA87CC-56D7-9741-AB6D-9C1AC968B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spTree>
    <p:extLst>
      <p:ext uri="{BB962C8B-B14F-4D97-AF65-F5344CB8AC3E}">
        <p14:creationId xmlns:p14="http://schemas.microsoft.com/office/powerpoint/2010/main" val="622420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 Pr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49C5-D7A1-3E47-B387-89A083A5126B}"/>
              </a:ext>
            </a:extLst>
          </p:cNvPr>
          <p:cNvSpPr>
            <a:spLocks noGrp="1"/>
          </p:cNvSpPr>
          <p:nvPr>
            <p:ph type="title"/>
          </p:nvPr>
        </p:nvSpPr>
        <p:spPr>
          <a:xfrm>
            <a:off x="838200" y="2818698"/>
            <a:ext cx="10515600" cy="665022"/>
          </a:xfrm>
        </p:spPr>
        <p:txBody>
          <a:bodyPr anchor="b" anchorCtr="0"/>
          <a:lstStyle>
            <a:lvl1pPr algn="ctr">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36EA87CC-56D7-9741-AB6D-9C1AC968B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spTree>
    <p:extLst>
      <p:ext uri="{BB962C8B-B14F-4D97-AF65-F5344CB8AC3E}">
        <p14:creationId xmlns:p14="http://schemas.microsoft.com/office/powerpoint/2010/main" val="1232017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ri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922AF-F19F-E047-95D8-0C001952810F}"/>
              </a:ext>
            </a:extLst>
          </p:cNvPr>
          <p:cNvSpPr>
            <a:spLocks noGrp="1"/>
          </p:cNvSpPr>
          <p:nvPr>
            <p:ph type="ctrTitle" hasCustomPrompt="1"/>
          </p:nvPr>
        </p:nvSpPr>
        <p:spPr>
          <a:xfrm>
            <a:off x="1524000" y="1242392"/>
            <a:ext cx="6546574" cy="1770615"/>
          </a:xfrm>
        </p:spPr>
        <p:txBody>
          <a:bodyPr anchor="b"/>
          <a:lstStyle>
            <a:lvl1pPr algn="l">
              <a:lnSpc>
                <a:spcPct val="80000"/>
              </a:lnSpc>
              <a:defRPr sz="6000">
                <a:solidFill>
                  <a:schemeClr val="bg1"/>
                </a:solidFill>
              </a:defRPr>
            </a:lvl1pPr>
          </a:lstStyle>
          <a:p>
            <a:r>
              <a:rPr lang="en-US" dirty="0"/>
              <a:t>Insert master title</a:t>
            </a:r>
            <a:br>
              <a:rPr lang="en-US" dirty="0"/>
            </a:br>
            <a:r>
              <a:rPr lang="en-US" dirty="0"/>
              <a:t>- digital version</a:t>
            </a:r>
          </a:p>
        </p:txBody>
      </p:sp>
      <p:sp>
        <p:nvSpPr>
          <p:cNvPr id="3" name="Subtitle 2">
            <a:extLst>
              <a:ext uri="{FF2B5EF4-FFF2-40B4-BE49-F238E27FC236}">
                <a16:creationId xmlns:a16="http://schemas.microsoft.com/office/drawing/2014/main" id="{114DB694-BE6A-8248-8FC2-2B3B2A630821}"/>
              </a:ext>
            </a:extLst>
          </p:cNvPr>
          <p:cNvSpPr>
            <a:spLocks noGrp="1"/>
          </p:cNvSpPr>
          <p:nvPr>
            <p:ph type="subTitle" idx="1"/>
          </p:nvPr>
        </p:nvSpPr>
        <p:spPr>
          <a:xfrm>
            <a:off x="1524000" y="3204473"/>
            <a:ext cx="6546574" cy="1655762"/>
          </a:xfrm>
          <a:prstGeom prst="rect">
            <a:avLst/>
          </a:prstGeom>
        </p:spPr>
        <p:txBody>
          <a:bodyPr>
            <a:normAutofit/>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0599867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 Digit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49C5-D7A1-3E47-B387-89A083A5126B}"/>
              </a:ext>
            </a:extLst>
          </p:cNvPr>
          <p:cNvSpPr>
            <a:spLocks noGrp="1"/>
          </p:cNvSpPr>
          <p:nvPr>
            <p:ph type="title" hasCustomPrompt="1"/>
          </p:nvPr>
        </p:nvSpPr>
        <p:spPr>
          <a:xfrm>
            <a:off x="838200" y="2089754"/>
            <a:ext cx="2055471" cy="665022"/>
          </a:xfrm>
        </p:spPr>
        <p:txBody>
          <a:bodyPr anchor="b" anchorCtr="0"/>
          <a:lstStyle>
            <a:lvl1pPr>
              <a:defRPr>
                <a:solidFill>
                  <a:schemeClr val="bg1"/>
                </a:solidFill>
              </a:defRPr>
            </a:lvl1pPr>
          </a:lstStyle>
          <a:p>
            <a:r>
              <a:rPr lang="en-US" dirty="0"/>
              <a:t>Contents</a:t>
            </a:r>
          </a:p>
        </p:txBody>
      </p:sp>
      <p:sp>
        <p:nvSpPr>
          <p:cNvPr id="6" name="Slide Number Placeholder 5">
            <a:extLst>
              <a:ext uri="{FF2B5EF4-FFF2-40B4-BE49-F238E27FC236}">
                <a16:creationId xmlns:a16="http://schemas.microsoft.com/office/drawing/2014/main" id="{36EA87CC-56D7-9741-AB6D-9C1AC968B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pic>
        <p:nvPicPr>
          <p:cNvPr id="4" name="Picture 3">
            <a:extLst>
              <a:ext uri="{FF2B5EF4-FFF2-40B4-BE49-F238E27FC236}">
                <a16:creationId xmlns:a16="http://schemas.microsoft.com/office/drawing/2014/main" id="{C7F1C37E-1A4E-3249-B5C4-E8538D435B9D}"/>
              </a:ext>
            </a:extLst>
          </p:cNvPr>
          <p:cNvPicPr>
            <a:picLocks noChangeAspect="1"/>
          </p:cNvPicPr>
          <p:nvPr userDrawn="1"/>
        </p:nvPicPr>
        <p:blipFill>
          <a:blip r:embed="rId2"/>
          <a:stretch>
            <a:fillRect/>
          </a:stretch>
        </p:blipFill>
        <p:spPr>
          <a:xfrm>
            <a:off x="850924" y="6301576"/>
            <a:ext cx="1081840" cy="221582"/>
          </a:xfrm>
          <a:prstGeom prst="rect">
            <a:avLst/>
          </a:prstGeom>
        </p:spPr>
      </p:pic>
      <p:sp>
        <p:nvSpPr>
          <p:cNvPr id="3" name="Rectangle 2">
            <a:extLst>
              <a:ext uri="{FF2B5EF4-FFF2-40B4-BE49-F238E27FC236}">
                <a16:creationId xmlns:a16="http://schemas.microsoft.com/office/drawing/2014/main" id="{CF83D3C2-052C-D342-A88A-CB5DADD74097}"/>
              </a:ext>
            </a:extLst>
          </p:cNvPr>
          <p:cNvSpPr/>
          <p:nvPr userDrawn="1"/>
        </p:nvSpPr>
        <p:spPr>
          <a:xfrm>
            <a:off x="937549" y="2002421"/>
            <a:ext cx="601884" cy="694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9993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 Pri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49C5-D7A1-3E47-B387-89A083A5126B}"/>
              </a:ext>
            </a:extLst>
          </p:cNvPr>
          <p:cNvSpPr>
            <a:spLocks noGrp="1"/>
          </p:cNvSpPr>
          <p:nvPr>
            <p:ph type="title" hasCustomPrompt="1"/>
          </p:nvPr>
        </p:nvSpPr>
        <p:spPr>
          <a:xfrm>
            <a:off x="838200" y="2089754"/>
            <a:ext cx="2055471" cy="665022"/>
          </a:xfrm>
        </p:spPr>
        <p:txBody>
          <a:bodyPr anchor="b" anchorCtr="0"/>
          <a:lstStyle>
            <a:lvl1pPr>
              <a:defRPr>
                <a:solidFill>
                  <a:schemeClr val="tx1"/>
                </a:solidFill>
              </a:defRPr>
            </a:lvl1pPr>
          </a:lstStyle>
          <a:p>
            <a:r>
              <a:rPr lang="en-US" dirty="0"/>
              <a:t>Contents</a:t>
            </a:r>
          </a:p>
        </p:txBody>
      </p:sp>
      <p:sp>
        <p:nvSpPr>
          <p:cNvPr id="6" name="Slide Number Placeholder 5">
            <a:extLst>
              <a:ext uri="{FF2B5EF4-FFF2-40B4-BE49-F238E27FC236}">
                <a16:creationId xmlns:a16="http://schemas.microsoft.com/office/drawing/2014/main" id="{36EA87CC-56D7-9741-AB6D-9C1AC968B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sp>
        <p:nvSpPr>
          <p:cNvPr id="3" name="Rectangle 2">
            <a:extLst>
              <a:ext uri="{FF2B5EF4-FFF2-40B4-BE49-F238E27FC236}">
                <a16:creationId xmlns:a16="http://schemas.microsoft.com/office/drawing/2014/main" id="{CF83D3C2-052C-D342-A88A-CB5DADD74097}"/>
              </a:ext>
            </a:extLst>
          </p:cNvPr>
          <p:cNvSpPr/>
          <p:nvPr userDrawn="1"/>
        </p:nvSpPr>
        <p:spPr>
          <a:xfrm>
            <a:off x="937549" y="2002421"/>
            <a:ext cx="601884" cy="694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6235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Digi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32955-87FD-E54D-98A2-CA3801479452}"/>
              </a:ext>
            </a:extLst>
          </p:cNvPr>
          <p:cNvSpPr>
            <a:spLocks noGrp="1"/>
          </p:cNvSpPr>
          <p:nvPr>
            <p:ph type="title" hasCustomPrompt="1"/>
          </p:nvPr>
        </p:nvSpPr>
        <p:spPr>
          <a:xfrm>
            <a:off x="838200" y="646849"/>
            <a:ext cx="10515600" cy="665022"/>
          </a:xfrm>
        </p:spPr>
        <p:txBody>
          <a:bodyPr/>
          <a:lstStyle/>
          <a:p>
            <a:r>
              <a:rPr lang="en-US" dirty="0"/>
              <a:t>Default page title - digital version</a:t>
            </a:r>
          </a:p>
        </p:txBody>
      </p:sp>
      <p:sp>
        <p:nvSpPr>
          <p:cNvPr id="3" name="Content Placeholder 2">
            <a:extLst>
              <a:ext uri="{FF2B5EF4-FFF2-40B4-BE49-F238E27FC236}">
                <a16:creationId xmlns:a16="http://schemas.microsoft.com/office/drawing/2014/main" id="{76328515-F626-5542-B860-5EBCCC7D9092}"/>
              </a:ext>
            </a:extLst>
          </p:cNvPr>
          <p:cNvSpPr>
            <a:spLocks noGrp="1"/>
          </p:cNvSpPr>
          <p:nvPr>
            <p:ph idx="1"/>
          </p:nvPr>
        </p:nvSpPr>
        <p:spPr>
          <a:xfrm>
            <a:off x="838200" y="1520214"/>
            <a:ext cx="10515600" cy="4778261"/>
          </a:xfrm>
          <a:prstGeom prst="rect">
            <a:avLst/>
          </a:prstGeo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E150F68-1654-6F49-804E-707B83B3E911}"/>
              </a:ext>
            </a:extLst>
          </p:cNvPr>
          <p:cNvSpPr>
            <a:spLocks noGrp="1"/>
          </p:cNvSpPr>
          <p:nvPr>
            <p:ph type="sldNum" sz="quarter" idx="12"/>
          </p:nvPr>
        </p:nvSpPr>
        <p:spPr/>
        <p:txBody>
          <a:bodyPr/>
          <a:lstStyle>
            <a:lvl1pPr>
              <a:defRPr/>
            </a:lvl1pPr>
          </a:lstStyle>
          <a:p>
            <a:r>
              <a:rPr lang="en-US" dirty="0"/>
              <a:t>Presentation Name  |  </a:t>
            </a:r>
            <a:fld id="{5586F88E-F476-D84A-A850-F8C7846D4E79}" type="slidenum">
              <a:rPr lang="en-US" smtClean="0"/>
              <a:pPr/>
              <a:t>‹#›</a:t>
            </a:fld>
            <a:endParaRPr lang="en-US" dirty="0"/>
          </a:p>
        </p:txBody>
      </p:sp>
      <p:sp>
        <p:nvSpPr>
          <p:cNvPr id="7" name="Rectangle 6">
            <a:extLst>
              <a:ext uri="{FF2B5EF4-FFF2-40B4-BE49-F238E27FC236}">
                <a16:creationId xmlns:a16="http://schemas.microsoft.com/office/drawing/2014/main" id="{F1DF8887-C68B-4243-A9F7-567F79211202}"/>
              </a:ext>
            </a:extLst>
          </p:cNvPr>
          <p:cNvSpPr/>
          <p:nvPr userDrawn="1"/>
        </p:nvSpPr>
        <p:spPr>
          <a:xfrm>
            <a:off x="0" y="0"/>
            <a:ext cx="42976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708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Pr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32955-87FD-E54D-98A2-CA3801479452}"/>
              </a:ext>
            </a:extLst>
          </p:cNvPr>
          <p:cNvSpPr>
            <a:spLocks noGrp="1"/>
          </p:cNvSpPr>
          <p:nvPr>
            <p:ph type="title" hasCustomPrompt="1"/>
          </p:nvPr>
        </p:nvSpPr>
        <p:spPr>
          <a:xfrm>
            <a:off x="838200" y="646849"/>
            <a:ext cx="10515600" cy="665022"/>
          </a:xfrm>
        </p:spPr>
        <p:txBody>
          <a:bodyPr/>
          <a:lstStyle/>
          <a:p>
            <a:r>
              <a:rPr lang="en-US" dirty="0"/>
              <a:t>Default page title - print version</a:t>
            </a:r>
          </a:p>
        </p:txBody>
      </p:sp>
      <p:sp>
        <p:nvSpPr>
          <p:cNvPr id="3" name="Content Placeholder 2">
            <a:extLst>
              <a:ext uri="{FF2B5EF4-FFF2-40B4-BE49-F238E27FC236}">
                <a16:creationId xmlns:a16="http://schemas.microsoft.com/office/drawing/2014/main" id="{76328515-F626-5542-B860-5EBCCC7D9092}"/>
              </a:ext>
            </a:extLst>
          </p:cNvPr>
          <p:cNvSpPr>
            <a:spLocks noGrp="1"/>
          </p:cNvSpPr>
          <p:nvPr>
            <p:ph idx="1"/>
          </p:nvPr>
        </p:nvSpPr>
        <p:spPr>
          <a:xfrm>
            <a:off x="838200" y="1520214"/>
            <a:ext cx="10515600" cy="47782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E150F68-1654-6F49-804E-707B83B3E911}"/>
              </a:ext>
            </a:extLst>
          </p:cNvPr>
          <p:cNvSpPr>
            <a:spLocks noGrp="1"/>
          </p:cNvSpPr>
          <p:nvPr>
            <p:ph type="sldNum" sz="quarter" idx="12"/>
          </p:nvPr>
        </p:nvSpPr>
        <p:spPr/>
        <p:txBody>
          <a:bodyPr/>
          <a:lstStyle>
            <a:lvl1pPr>
              <a:defRPr/>
            </a:lvl1pPr>
          </a:lstStyle>
          <a:p>
            <a:r>
              <a:rPr lang="en-US" dirty="0"/>
              <a:t>Presentation Name  |  </a:t>
            </a:r>
            <a:fld id="{5586F88E-F476-D84A-A850-F8C7846D4E79}" type="slidenum">
              <a:rPr lang="en-US" smtClean="0"/>
              <a:pPr/>
              <a:t>‹#›</a:t>
            </a:fld>
            <a:endParaRPr lang="en-US" dirty="0"/>
          </a:p>
        </p:txBody>
      </p:sp>
    </p:spTree>
    <p:extLst>
      <p:ext uri="{BB962C8B-B14F-4D97-AF65-F5344CB8AC3E}">
        <p14:creationId xmlns:p14="http://schemas.microsoft.com/office/powerpoint/2010/main" val="2022728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Quote - Digital">
    <p:bg>
      <p:bgPr>
        <a:solidFill>
          <a:schemeClr val="tx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627D5CE-30FF-584A-BE42-070AD54D42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pic>
        <p:nvPicPr>
          <p:cNvPr id="3" name="Picture 2">
            <a:extLst>
              <a:ext uri="{FF2B5EF4-FFF2-40B4-BE49-F238E27FC236}">
                <a16:creationId xmlns:a16="http://schemas.microsoft.com/office/drawing/2014/main" id="{B31DFBA6-7141-A443-B13D-B185C31D74E3}"/>
              </a:ext>
            </a:extLst>
          </p:cNvPr>
          <p:cNvPicPr>
            <a:picLocks noChangeAspect="1"/>
          </p:cNvPicPr>
          <p:nvPr userDrawn="1"/>
        </p:nvPicPr>
        <p:blipFill>
          <a:blip r:embed="rId2"/>
          <a:stretch>
            <a:fillRect/>
          </a:stretch>
        </p:blipFill>
        <p:spPr>
          <a:xfrm>
            <a:off x="850924" y="6301576"/>
            <a:ext cx="1081840" cy="221582"/>
          </a:xfrm>
          <a:prstGeom prst="rect">
            <a:avLst/>
          </a:prstGeom>
        </p:spPr>
      </p:pic>
      <p:pic>
        <p:nvPicPr>
          <p:cNvPr id="7" name="Picture 6">
            <a:extLst>
              <a:ext uri="{FF2B5EF4-FFF2-40B4-BE49-F238E27FC236}">
                <a16:creationId xmlns:a16="http://schemas.microsoft.com/office/drawing/2014/main" id="{92AF9B1C-7BF6-864F-80E9-40497EABF810}"/>
              </a:ext>
            </a:extLst>
          </p:cNvPr>
          <p:cNvPicPr>
            <a:picLocks noChangeAspect="1"/>
          </p:cNvPicPr>
          <p:nvPr userDrawn="1"/>
        </p:nvPicPr>
        <p:blipFill>
          <a:blip r:embed="rId3">
            <a:alphaModFix amt="40000"/>
          </a:blip>
          <a:stretch>
            <a:fillRect/>
          </a:stretch>
        </p:blipFill>
        <p:spPr>
          <a:xfrm>
            <a:off x="782544" y="710621"/>
            <a:ext cx="2251010" cy="2035945"/>
          </a:xfrm>
          <a:prstGeom prst="rect">
            <a:avLst/>
          </a:prstGeom>
        </p:spPr>
      </p:pic>
    </p:spTree>
    <p:extLst>
      <p:ext uri="{BB962C8B-B14F-4D97-AF65-F5344CB8AC3E}">
        <p14:creationId xmlns:p14="http://schemas.microsoft.com/office/powerpoint/2010/main" val="3034281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Quote - Photo Overlay">
    <p:bg>
      <p:bgPr>
        <a:solidFill>
          <a:schemeClr val="tx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627D5CE-30FF-584A-BE42-070AD54D42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pic>
        <p:nvPicPr>
          <p:cNvPr id="3" name="Picture 2">
            <a:extLst>
              <a:ext uri="{FF2B5EF4-FFF2-40B4-BE49-F238E27FC236}">
                <a16:creationId xmlns:a16="http://schemas.microsoft.com/office/drawing/2014/main" id="{B31DFBA6-7141-A443-B13D-B185C31D74E3}"/>
              </a:ext>
            </a:extLst>
          </p:cNvPr>
          <p:cNvPicPr>
            <a:picLocks noChangeAspect="1"/>
          </p:cNvPicPr>
          <p:nvPr userDrawn="1"/>
        </p:nvPicPr>
        <p:blipFill>
          <a:blip r:embed="rId2"/>
          <a:stretch>
            <a:fillRect/>
          </a:stretch>
        </p:blipFill>
        <p:spPr>
          <a:xfrm>
            <a:off x="850924" y="6301576"/>
            <a:ext cx="1081840" cy="221582"/>
          </a:xfrm>
          <a:prstGeom prst="rect">
            <a:avLst/>
          </a:prstGeom>
        </p:spPr>
      </p:pic>
      <p:pic>
        <p:nvPicPr>
          <p:cNvPr id="9" name="Picture 8">
            <a:extLst>
              <a:ext uri="{FF2B5EF4-FFF2-40B4-BE49-F238E27FC236}">
                <a16:creationId xmlns:a16="http://schemas.microsoft.com/office/drawing/2014/main" id="{3FA8255E-19A6-7342-BA57-7B29E2B81365}"/>
              </a:ext>
            </a:extLst>
          </p:cNvPr>
          <p:cNvPicPr>
            <a:picLocks noChangeAspect="1"/>
          </p:cNvPicPr>
          <p:nvPr userDrawn="1"/>
        </p:nvPicPr>
        <p:blipFill>
          <a:blip r:embed="rId3">
            <a:alphaModFix amt="40000"/>
          </a:blip>
          <a:stretch>
            <a:fillRect/>
          </a:stretch>
        </p:blipFill>
        <p:spPr>
          <a:xfrm>
            <a:off x="782544" y="710621"/>
            <a:ext cx="2251010" cy="2035945"/>
          </a:xfrm>
          <a:prstGeom prst="rect">
            <a:avLst/>
          </a:prstGeom>
        </p:spPr>
      </p:pic>
    </p:spTree>
    <p:extLst>
      <p:ext uri="{BB962C8B-B14F-4D97-AF65-F5344CB8AC3E}">
        <p14:creationId xmlns:p14="http://schemas.microsoft.com/office/powerpoint/2010/main" val="3376734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Quote - Print">
    <p:bg>
      <p:bgPr>
        <a:solidFill>
          <a:schemeClr val="bg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627D5CE-30FF-584A-BE42-070AD54D42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pic>
        <p:nvPicPr>
          <p:cNvPr id="2" name="Picture 1">
            <a:extLst>
              <a:ext uri="{FF2B5EF4-FFF2-40B4-BE49-F238E27FC236}">
                <a16:creationId xmlns:a16="http://schemas.microsoft.com/office/drawing/2014/main" id="{98F04805-E1C0-BB44-A35F-22940116807C}"/>
              </a:ext>
            </a:extLst>
          </p:cNvPr>
          <p:cNvPicPr>
            <a:picLocks noChangeAspect="1"/>
          </p:cNvPicPr>
          <p:nvPr userDrawn="1"/>
        </p:nvPicPr>
        <p:blipFill>
          <a:blip r:embed="rId2"/>
          <a:stretch>
            <a:fillRect/>
          </a:stretch>
        </p:blipFill>
        <p:spPr>
          <a:xfrm>
            <a:off x="1139163" y="1124753"/>
            <a:ext cx="1587201" cy="1467975"/>
          </a:xfrm>
          <a:prstGeom prst="rect">
            <a:avLst/>
          </a:prstGeom>
          <a:solidFill>
            <a:schemeClr val="bg1"/>
          </a:solidFill>
        </p:spPr>
      </p:pic>
      <p:pic>
        <p:nvPicPr>
          <p:cNvPr id="9" name="Picture 8">
            <a:extLst>
              <a:ext uri="{FF2B5EF4-FFF2-40B4-BE49-F238E27FC236}">
                <a16:creationId xmlns:a16="http://schemas.microsoft.com/office/drawing/2014/main" id="{C4416997-B032-BE45-968E-DC1E1827C18C}"/>
              </a:ext>
            </a:extLst>
          </p:cNvPr>
          <p:cNvPicPr>
            <a:picLocks noChangeAspect="1"/>
          </p:cNvPicPr>
          <p:nvPr userDrawn="1"/>
        </p:nvPicPr>
        <p:blipFill>
          <a:blip r:embed="rId3">
            <a:alphaModFix/>
          </a:blip>
          <a:stretch>
            <a:fillRect/>
          </a:stretch>
        </p:blipFill>
        <p:spPr>
          <a:xfrm>
            <a:off x="782544" y="710621"/>
            <a:ext cx="2251010" cy="2035945"/>
          </a:xfrm>
          <a:prstGeom prst="rect">
            <a:avLst/>
          </a:prstGeom>
        </p:spPr>
      </p:pic>
    </p:spTree>
    <p:extLst>
      <p:ext uri="{BB962C8B-B14F-4D97-AF65-F5344CB8AC3E}">
        <p14:creationId xmlns:p14="http://schemas.microsoft.com/office/powerpoint/2010/main" val="2255397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E37946-9FF0-124B-8AEA-540259039C26}"/>
              </a:ext>
            </a:extLst>
          </p:cNvPr>
          <p:cNvSpPr>
            <a:spLocks noGrp="1"/>
          </p:cNvSpPr>
          <p:nvPr>
            <p:ph type="title"/>
          </p:nvPr>
        </p:nvSpPr>
        <p:spPr>
          <a:xfrm>
            <a:off x="838200" y="365126"/>
            <a:ext cx="10515600" cy="665022"/>
          </a:xfrm>
          <a:prstGeom prst="rect">
            <a:avLst/>
          </a:prstGeom>
        </p:spPr>
        <p:txBody>
          <a:bodyPr vert="horz" lIns="91440" tIns="45720" rIns="91440" bIns="45720" rtlCol="0" anchor="ctr">
            <a:normAutofit/>
          </a:bodyPr>
          <a:lstStyle/>
          <a:p>
            <a:r>
              <a:rPr lang="en-US" dirty="0"/>
              <a:t>Click to edit Master title style</a:t>
            </a:r>
          </a:p>
        </p:txBody>
      </p:sp>
      <p:sp>
        <p:nvSpPr>
          <p:cNvPr id="6" name="Slide Number Placeholder 5">
            <a:extLst>
              <a:ext uri="{FF2B5EF4-FFF2-40B4-BE49-F238E27FC236}">
                <a16:creationId xmlns:a16="http://schemas.microsoft.com/office/drawing/2014/main" id="{AA08E72C-0426-6541-BDB9-061B374A7D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Presentation Name  |  </a:t>
            </a:r>
            <a:fld id="{5586F88E-F476-D84A-A850-F8C7846D4E79}" type="slidenum">
              <a:rPr lang="en-US" smtClean="0"/>
              <a:t>‹#›</a:t>
            </a:fld>
            <a:endParaRPr lang="en-US" dirty="0"/>
          </a:p>
        </p:txBody>
      </p:sp>
      <p:pic>
        <p:nvPicPr>
          <p:cNvPr id="9" name="Picture 8">
            <a:extLst>
              <a:ext uri="{FF2B5EF4-FFF2-40B4-BE49-F238E27FC236}">
                <a16:creationId xmlns:a16="http://schemas.microsoft.com/office/drawing/2014/main" id="{AFBE063F-3022-9F41-B1CD-AE2518C04D02}"/>
              </a:ext>
            </a:extLst>
          </p:cNvPr>
          <p:cNvPicPr>
            <a:picLocks noChangeAspect="1"/>
          </p:cNvPicPr>
          <p:nvPr userDrawn="1"/>
        </p:nvPicPr>
        <p:blipFill>
          <a:blip r:embed="rId18"/>
          <a:stretch>
            <a:fillRect/>
          </a:stretch>
        </p:blipFill>
        <p:spPr>
          <a:xfrm>
            <a:off x="850925" y="6302990"/>
            <a:ext cx="1081840" cy="221582"/>
          </a:xfrm>
          <a:prstGeom prst="rect">
            <a:avLst/>
          </a:prstGeom>
        </p:spPr>
      </p:pic>
      <p:sp>
        <p:nvSpPr>
          <p:cNvPr id="5" name="Text Placeholder 4">
            <a:extLst>
              <a:ext uri="{FF2B5EF4-FFF2-40B4-BE49-F238E27FC236}">
                <a16:creationId xmlns:a16="http://schemas.microsoft.com/office/drawing/2014/main" id="{D2D725CA-D798-304B-9D57-91B4483B12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4680619"/>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64" r:id="rId4"/>
    <p:sldLayoutId id="2147483650" r:id="rId5"/>
    <p:sldLayoutId id="2147483661" r:id="rId6"/>
    <p:sldLayoutId id="2147483665" r:id="rId7"/>
    <p:sldLayoutId id="2147483669" r:id="rId8"/>
    <p:sldLayoutId id="2147483666" r:id="rId9"/>
    <p:sldLayoutId id="2147483652" r:id="rId10"/>
    <p:sldLayoutId id="2147483667" r:id="rId11"/>
    <p:sldLayoutId id="2147483657" r:id="rId12"/>
    <p:sldLayoutId id="2147483660" r:id="rId13"/>
    <p:sldLayoutId id="2147483671" r:id="rId14"/>
    <p:sldLayoutId id="2147483670" r:id="rId15"/>
    <p:sldLayoutId id="2147483654" r:id="rId16"/>
  </p:sldLayoutIdLst>
  <p:hf hdr="0" ftr="0" dt="0"/>
  <p:txStyles>
    <p:title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4"/>
        </a:buClr>
        <a:buSzPct val="13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4"/>
        </a:buClr>
        <a:buSzPct val="13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4"/>
        </a:buClr>
        <a:buSzPct val="13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hyperlink" Target="https://charitablesolutionsllc.com/virtual-currency-appraisals/" TargetMode="Externa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hyperlink" Target="https://ccchampagne.wordpress.com/2015/03/29/last-will/" TargetMode="External"/><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3A3DD4D-2089-23F4-0D40-72A5C314A3AC}"/>
              </a:ext>
            </a:extLst>
          </p:cNvPr>
          <p:cNvSpPr txBox="1">
            <a:spLocks/>
          </p:cNvSpPr>
          <p:nvPr/>
        </p:nvSpPr>
        <p:spPr>
          <a:xfrm>
            <a:off x="363937" y="1388246"/>
            <a:ext cx="11464126" cy="4396105"/>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Clr>
                <a:schemeClr val="accent4"/>
              </a:buClr>
              <a:buSzPct val="130000"/>
              <a:buFont typeface="Arial" panose="020B0604020202020204" pitchFamily="34" charset="0"/>
              <a:buNone/>
              <a:defRPr sz="1800" kern="1200">
                <a:solidFill>
                  <a:schemeClr val="accent4"/>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Clr>
                <a:schemeClr val="accent4"/>
              </a:buClr>
              <a:buSzPct val="130000"/>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Clr>
                <a:schemeClr val="accent4"/>
              </a:buClr>
              <a:buSzPct val="130000"/>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7800" b="1" dirty="0">
                <a:solidFill>
                  <a:schemeClr val="tx1"/>
                </a:solidFill>
              </a:rPr>
              <a:t>Crypto Taxation</a:t>
            </a:r>
          </a:p>
          <a:p>
            <a:pPr algn="ctr"/>
            <a:r>
              <a:rPr lang="en-US" sz="7800" b="1" dirty="0">
                <a:solidFill>
                  <a:schemeClr val="tx1"/>
                </a:solidFill>
              </a:rPr>
              <a:t>Best Practices &amp; Beyond</a:t>
            </a:r>
          </a:p>
          <a:p>
            <a:pPr algn="ctr"/>
            <a:r>
              <a:rPr lang="en-US" sz="2600" i="1" dirty="0">
                <a:solidFill>
                  <a:schemeClr val="tx1"/>
                </a:solidFill>
              </a:rPr>
              <a:t>Presented By: </a:t>
            </a:r>
          </a:p>
          <a:p>
            <a:pPr algn="ctr"/>
            <a:r>
              <a:rPr lang="en-US" sz="2600" i="1" dirty="0">
                <a:solidFill>
                  <a:schemeClr val="tx1"/>
                </a:solidFill>
              </a:rPr>
              <a:t>Amy M. Wall, EA, MBA</a:t>
            </a:r>
          </a:p>
          <a:p>
            <a:pPr algn="ctr"/>
            <a:endParaRPr lang="en-US" i="1" dirty="0">
              <a:solidFill>
                <a:schemeClr val="tx1"/>
              </a:solidFill>
            </a:endParaRPr>
          </a:p>
          <a:p>
            <a:pPr algn="ctr"/>
            <a:endParaRPr lang="en-US" i="1" dirty="0">
              <a:solidFill>
                <a:schemeClr val="tx1"/>
              </a:solidFill>
            </a:endParaRPr>
          </a:p>
          <a:p>
            <a:pPr algn="ctr"/>
            <a:endParaRPr lang="en-US" i="1" dirty="0">
              <a:solidFill>
                <a:schemeClr val="tx1"/>
              </a:solidFill>
            </a:endParaRPr>
          </a:p>
          <a:p>
            <a:pPr algn="ctr"/>
            <a:endParaRPr lang="en-US" i="1" dirty="0">
              <a:solidFill>
                <a:schemeClr val="tx1"/>
              </a:solidFill>
            </a:endParaRPr>
          </a:p>
          <a:p>
            <a:pPr algn="ctr"/>
            <a:r>
              <a:rPr lang="en-US" sz="1700" i="1" dirty="0">
                <a:solidFill>
                  <a:schemeClr val="tx1"/>
                </a:solidFill>
                <a:effectLst/>
                <a:latin typeface="+mn-lt"/>
              </a:rPr>
              <a:t>Opinions expressed by Ms. Wall are solely her own and do not necessarily express the views or opinions of </a:t>
            </a:r>
          </a:p>
          <a:p>
            <a:pPr algn="ctr"/>
            <a:r>
              <a:rPr lang="en-US" sz="1700" i="1" dirty="0">
                <a:solidFill>
                  <a:schemeClr val="tx1"/>
                </a:solidFill>
                <a:effectLst/>
                <a:latin typeface="+mn-lt"/>
              </a:rPr>
              <a:t>TaxAct® Professional. </a:t>
            </a:r>
            <a:endParaRPr lang="en-US" sz="1700" i="1" dirty="0">
              <a:solidFill>
                <a:schemeClr val="tx1"/>
              </a:solidFill>
              <a:latin typeface="+mn-lt"/>
            </a:endParaRPr>
          </a:p>
        </p:txBody>
      </p:sp>
      <p:sp>
        <p:nvSpPr>
          <p:cNvPr id="3" name="Rectangle 2">
            <a:extLst>
              <a:ext uri="{FF2B5EF4-FFF2-40B4-BE49-F238E27FC236}">
                <a16:creationId xmlns:a16="http://schemas.microsoft.com/office/drawing/2014/main" id="{6B3D38CD-D878-0E81-F0AD-3DB536765B66}"/>
              </a:ext>
            </a:extLst>
          </p:cNvPr>
          <p:cNvSpPr/>
          <p:nvPr/>
        </p:nvSpPr>
        <p:spPr>
          <a:xfrm>
            <a:off x="452063" y="6113124"/>
            <a:ext cx="2024009" cy="554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498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Emily’s Trade</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10</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EA68285-8597-AA53-B77F-0A9694586D2D}"/>
              </a:ext>
            </a:extLst>
          </p:cNvPr>
          <p:cNvSpPr txBox="1"/>
          <p:nvPr/>
        </p:nvSpPr>
        <p:spPr>
          <a:xfrm>
            <a:off x="1429385" y="1958454"/>
            <a:ext cx="5155722" cy="400110"/>
          </a:xfrm>
          <a:prstGeom prst="rect">
            <a:avLst/>
          </a:prstGeom>
          <a:noFill/>
          <a:ln w="41275">
            <a:solidFill>
              <a:schemeClr val="tx1"/>
            </a:solidFill>
          </a:ln>
        </p:spPr>
        <p:txBody>
          <a:bodyPr wrap="square" rtlCol="0">
            <a:spAutoFit/>
          </a:bodyPr>
          <a:lstStyle/>
          <a:p>
            <a:r>
              <a:rPr lang="en-US" sz="2000" dirty="0"/>
              <a:t>8/01/2018: 0.50000000 BTC basis $3,802 </a:t>
            </a:r>
          </a:p>
        </p:txBody>
      </p:sp>
      <p:sp>
        <p:nvSpPr>
          <p:cNvPr id="10" name="Content Placeholder 4">
            <a:extLst>
              <a:ext uri="{FF2B5EF4-FFF2-40B4-BE49-F238E27FC236}">
                <a16:creationId xmlns:a16="http://schemas.microsoft.com/office/drawing/2014/main" id="{9169D1B2-E76A-28F1-ED1E-0449005833EB}"/>
              </a:ext>
            </a:extLst>
          </p:cNvPr>
          <p:cNvSpPr txBox="1">
            <a:spLocks/>
          </p:cNvSpPr>
          <p:nvPr/>
        </p:nvSpPr>
        <p:spPr>
          <a:xfrm>
            <a:off x="1069286" y="3059668"/>
            <a:ext cx="4789962" cy="369332"/>
          </a:xfrm>
          <a:prstGeom prst="rect">
            <a:avLst/>
          </a:prstGeom>
          <a:noFill/>
          <a:ln w="41275">
            <a:solidFill>
              <a:schemeClr val="tx1"/>
            </a:solidFill>
          </a:ln>
        </p:spPr>
        <p:txBody>
          <a:bodyPr wrap="square" rtlCol="0">
            <a:sp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4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dirty="0">
                <a:solidFill>
                  <a:schemeClr val="tx1"/>
                </a:solidFill>
              </a:rPr>
              <a:t>6/01/2020: 0.300000000 basis $2,281 </a:t>
            </a:r>
          </a:p>
        </p:txBody>
      </p:sp>
      <p:cxnSp>
        <p:nvCxnSpPr>
          <p:cNvPr id="11" name="Straight Arrow Connector 10">
            <a:extLst>
              <a:ext uri="{FF2B5EF4-FFF2-40B4-BE49-F238E27FC236}">
                <a16:creationId xmlns:a16="http://schemas.microsoft.com/office/drawing/2014/main" id="{5EF8716F-AEFC-7059-4643-8F328D246AB8}"/>
              </a:ext>
            </a:extLst>
          </p:cNvPr>
          <p:cNvCxnSpPr>
            <a:cxnSpLocks/>
          </p:cNvCxnSpPr>
          <p:nvPr/>
        </p:nvCxnSpPr>
        <p:spPr>
          <a:xfrm>
            <a:off x="3246431" y="2392017"/>
            <a:ext cx="0" cy="558750"/>
          </a:xfrm>
          <a:prstGeom prst="straightConnector1">
            <a:avLst/>
          </a:prstGeom>
          <a:ln w="508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107900F-1D65-891D-4D43-08502443F13D}"/>
              </a:ext>
            </a:extLst>
          </p:cNvPr>
          <p:cNvSpPr txBox="1"/>
          <p:nvPr/>
        </p:nvSpPr>
        <p:spPr>
          <a:xfrm>
            <a:off x="6928856" y="1962841"/>
            <a:ext cx="5155721" cy="400110"/>
          </a:xfrm>
          <a:prstGeom prst="rect">
            <a:avLst/>
          </a:prstGeom>
          <a:noFill/>
          <a:ln w="41275">
            <a:solidFill>
              <a:schemeClr val="tx1"/>
            </a:solidFill>
          </a:ln>
        </p:spPr>
        <p:txBody>
          <a:bodyPr wrap="square" rtlCol="0">
            <a:spAutoFit/>
          </a:bodyPr>
          <a:lstStyle/>
          <a:p>
            <a:r>
              <a:rPr lang="en-US" sz="2000" dirty="0"/>
              <a:t>01/01/2020: 0.50000000 BTC basis $3,598</a:t>
            </a:r>
            <a:endParaRPr lang="en-US" sz="2000" dirty="0">
              <a:latin typeface="Lato" panose="020F0502020204030203" pitchFamily="34" charset="0"/>
            </a:endParaRPr>
          </a:p>
        </p:txBody>
      </p:sp>
      <p:sp>
        <p:nvSpPr>
          <p:cNvPr id="13" name="TextBox 12">
            <a:extLst>
              <a:ext uri="{FF2B5EF4-FFF2-40B4-BE49-F238E27FC236}">
                <a16:creationId xmlns:a16="http://schemas.microsoft.com/office/drawing/2014/main" id="{18828084-C668-1036-56F2-64850032D5AD}"/>
              </a:ext>
            </a:extLst>
          </p:cNvPr>
          <p:cNvSpPr txBox="1"/>
          <p:nvPr/>
        </p:nvSpPr>
        <p:spPr>
          <a:xfrm>
            <a:off x="1429385" y="3727544"/>
            <a:ext cx="4861082" cy="400110"/>
          </a:xfrm>
          <a:prstGeom prst="rect">
            <a:avLst/>
          </a:prstGeom>
          <a:noFill/>
          <a:ln w="41275">
            <a:solidFill>
              <a:schemeClr val="tx1"/>
            </a:solidFill>
          </a:ln>
        </p:spPr>
        <p:txBody>
          <a:bodyPr wrap="square" rtlCol="0">
            <a:spAutoFit/>
          </a:bodyPr>
          <a:lstStyle/>
          <a:p>
            <a:r>
              <a:rPr lang="en-US" sz="2000" dirty="0"/>
              <a:t>07/01/2020: 0.20000000 basis $1,521</a:t>
            </a:r>
          </a:p>
        </p:txBody>
      </p:sp>
      <p:sp>
        <p:nvSpPr>
          <p:cNvPr id="14" name="TextBox 13">
            <a:extLst>
              <a:ext uri="{FF2B5EF4-FFF2-40B4-BE49-F238E27FC236}">
                <a16:creationId xmlns:a16="http://schemas.microsoft.com/office/drawing/2014/main" id="{D5E64EEE-E1D5-CE2D-7F6A-369D64F7D24F}"/>
              </a:ext>
            </a:extLst>
          </p:cNvPr>
          <p:cNvSpPr txBox="1"/>
          <p:nvPr/>
        </p:nvSpPr>
        <p:spPr>
          <a:xfrm>
            <a:off x="6687185" y="3738158"/>
            <a:ext cx="4789962" cy="400110"/>
          </a:xfrm>
          <a:prstGeom prst="rect">
            <a:avLst/>
          </a:prstGeom>
          <a:noFill/>
          <a:ln w="41275">
            <a:solidFill>
              <a:schemeClr val="tx1"/>
            </a:solidFill>
          </a:ln>
        </p:spPr>
        <p:txBody>
          <a:bodyPr wrap="square" rtlCol="0">
            <a:spAutoFit/>
          </a:bodyPr>
          <a:lstStyle/>
          <a:p>
            <a:r>
              <a:rPr lang="en-US" sz="2000"/>
              <a:t>07/01/2020: 0.20000000 basis $1,439</a:t>
            </a:r>
          </a:p>
        </p:txBody>
      </p:sp>
      <p:cxnSp>
        <p:nvCxnSpPr>
          <p:cNvPr id="15" name="Straight Arrow Connector 14">
            <a:extLst>
              <a:ext uri="{FF2B5EF4-FFF2-40B4-BE49-F238E27FC236}">
                <a16:creationId xmlns:a16="http://schemas.microsoft.com/office/drawing/2014/main" id="{67DFA1D0-D9EB-5D27-4C21-121AAB62FDD0}"/>
              </a:ext>
            </a:extLst>
          </p:cNvPr>
          <p:cNvCxnSpPr>
            <a:cxnSpLocks/>
          </p:cNvCxnSpPr>
          <p:nvPr/>
        </p:nvCxnSpPr>
        <p:spPr>
          <a:xfrm>
            <a:off x="7752034" y="2391792"/>
            <a:ext cx="0" cy="1335752"/>
          </a:xfrm>
          <a:prstGeom prst="straightConnector1">
            <a:avLst/>
          </a:prstGeom>
          <a:ln w="508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2575B85-B2BC-6F10-2976-55E4CA4886DE}"/>
              </a:ext>
            </a:extLst>
          </p:cNvPr>
          <p:cNvCxnSpPr>
            <a:cxnSpLocks/>
          </p:cNvCxnSpPr>
          <p:nvPr/>
        </p:nvCxnSpPr>
        <p:spPr>
          <a:xfrm flipV="1">
            <a:off x="1225403" y="3460846"/>
            <a:ext cx="0" cy="198006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9D5A2D2-E528-4F17-6814-97E49FA84E67}"/>
              </a:ext>
            </a:extLst>
          </p:cNvPr>
          <p:cNvCxnSpPr>
            <a:cxnSpLocks/>
          </p:cNvCxnSpPr>
          <p:nvPr/>
        </p:nvCxnSpPr>
        <p:spPr>
          <a:xfrm flipV="1">
            <a:off x="3429628" y="4138268"/>
            <a:ext cx="0" cy="1302643"/>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DC08D2E-3971-CBD0-7DFB-717FDD088184}"/>
              </a:ext>
            </a:extLst>
          </p:cNvPr>
          <p:cNvSpPr txBox="1"/>
          <p:nvPr/>
        </p:nvSpPr>
        <p:spPr>
          <a:xfrm>
            <a:off x="2676462" y="5496634"/>
            <a:ext cx="1593879" cy="369332"/>
          </a:xfrm>
          <a:prstGeom prst="rect">
            <a:avLst/>
          </a:prstGeom>
          <a:noFill/>
          <a:ln w="28575">
            <a:solidFill>
              <a:srgbClr val="FF0000"/>
            </a:solidFill>
          </a:ln>
        </p:spPr>
        <p:txBody>
          <a:bodyPr wrap="square" rtlCol="0">
            <a:spAutoFit/>
          </a:bodyPr>
          <a:lstStyle/>
          <a:p>
            <a:r>
              <a:rPr lang="en-US" dirty="0"/>
              <a:t>Second Sale</a:t>
            </a:r>
          </a:p>
        </p:txBody>
      </p:sp>
      <p:cxnSp>
        <p:nvCxnSpPr>
          <p:cNvPr id="19" name="Straight Arrow Connector 18">
            <a:extLst>
              <a:ext uri="{FF2B5EF4-FFF2-40B4-BE49-F238E27FC236}">
                <a16:creationId xmlns:a16="http://schemas.microsoft.com/office/drawing/2014/main" id="{57EC79CB-6831-2977-EEB4-B2D70A7A2198}"/>
              </a:ext>
            </a:extLst>
          </p:cNvPr>
          <p:cNvCxnSpPr>
            <a:cxnSpLocks/>
          </p:cNvCxnSpPr>
          <p:nvPr/>
        </p:nvCxnSpPr>
        <p:spPr>
          <a:xfrm flipV="1">
            <a:off x="3927715" y="4138268"/>
            <a:ext cx="2759470" cy="135836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86436AD-B434-9609-741D-13A6C3262B19}"/>
              </a:ext>
            </a:extLst>
          </p:cNvPr>
          <p:cNvSpPr txBox="1"/>
          <p:nvPr/>
        </p:nvSpPr>
        <p:spPr>
          <a:xfrm>
            <a:off x="511725" y="5496634"/>
            <a:ext cx="1307648" cy="369332"/>
          </a:xfrm>
          <a:prstGeom prst="rect">
            <a:avLst/>
          </a:prstGeom>
          <a:noFill/>
          <a:ln w="28575">
            <a:solidFill>
              <a:srgbClr val="FF0000"/>
            </a:solidFill>
          </a:ln>
        </p:spPr>
        <p:txBody>
          <a:bodyPr wrap="square" rtlCol="0">
            <a:spAutoFit/>
          </a:bodyPr>
          <a:lstStyle/>
          <a:p>
            <a:r>
              <a:rPr lang="en-US" dirty="0"/>
              <a:t>First Sale</a:t>
            </a:r>
          </a:p>
        </p:txBody>
      </p:sp>
      <p:sp>
        <p:nvSpPr>
          <p:cNvPr id="3" name="TextBox 2">
            <a:extLst>
              <a:ext uri="{FF2B5EF4-FFF2-40B4-BE49-F238E27FC236}">
                <a16:creationId xmlns:a16="http://schemas.microsoft.com/office/drawing/2014/main" id="{17039634-BE08-FE35-66D3-FE1BF73568E1}"/>
              </a:ext>
            </a:extLst>
          </p:cNvPr>
          <p:cNvSpPr txBox="1"/>
          <p:nvPr/>
        </p:nvSpPr>
        <p:spPr>
          <a:xfrm>
            <a:off x="6687185" y="4538378"/>
            <a:ext cx="4640584" cy="400110"/>
          </a:xfrm>
          <a:prstGeom prst="rect">
            <a:avLst/>
          </a:prstGeom>
          <a:noFill/>
          <a:ln w="41275">
            <a:solidFill>
              <a:schemeClr val="tx1"/>
            </a:solidFill>
          </a:ln>
        </p:spPr>
        <p:txBody>
          <a:bodyPr wrap="square" rtlCol="0">
            <a:spAutoFit/>
          </a:bodyPr>
          <a:lstStyle/>
          <a:p>
            <a:r>
              <a:rPr lang="en-US" sz="2000"/>
              <a:t>08/01/2020: 0.10000000 basis $720</a:t>
            </a:r>
          </a:p>
        </p:txBody>
      </p:sp>
      <p:sp>
        <p:nvSpPr>
          <p:cNvPr id="5" name="TextBox 4">
            <a:extLst>
              <a:ext uri="{FF2B5EF4-FFF2-40B4-BE49-F238E27FC236}">
                <a16:creationId xmlns:a16="http://schemas.microsoft.com/office/drawing/2014/main" id="{0CF62F55-B4C6-1397-794D-A59C13F64F17}"/>
              </a:ext>
            </a:extLst>
          </p:cNvPr>
          <p:cNvSpPr txBox="1"/>
          <p:nvPr/>
        </p:nvSpPr>
        <p:spPr>
          <a:xfrm>
            <a:off x="7502490" y="5470356"/>
            <a:ext cx="4640584" cy="400110"/>
          </a:xfrm>
          <a:prstGeom prst="rect">
            <a:avLst/>
          </a:prstGeom>
          <a:noFill/>
          <a:ln w="41275">
            <a:solidFill>
              <a:schemeClr val="tx1"/>
            </a:solidFill>
          </a:ln>
        </p:spPr>
        <p:txBody>
          <a:bodyPr wrap="square" rtlCol="0">
            <a:spAutoFit/>
          </a:bodyPr>
          <a:lstStyle/>
          <a:p>
            <a:r>
              <a:rPr lang="en-US" sz="2000"/>
              <a:t>08/01/2020: 0.20000000 basis $1,439</a:t>
            </a:r>
          </a:p>
        </p:txBody>
      </p:sp>
      <p:sp>
        <p:nvSpPr>
          <p:cNvPr id="6" name="TextBox 5">
            <a:extLst>
              <a:ext uri="{FF2B5EF4-FFF2-40B4-BE49-F238E27FC236}">
                <a16:creationId xmlns:a16="http://schemas.microsoft.com/office/drawing/2014/main" id="{98D7516A-6787-DE6C-1E38-72D0F3BF29A8}"/>
              </a:ext>
            </a:extLst>
          </p:cNvPr>
          <p:cNvSpPr txBox="1"/>
          <p:nvPr/>
        </p:nvSpPr>
        <p:spPr>
          <a:xfrm>
            <a:off x="4582920" y="5599156"/>
            <a:ext cx="1089020" cy="369332"/>
          </a:xfrm>
          <a:prstGeom prst="rect">
            <a:avLst/>
          </a:prstGeom>
          <a:noFill/>
          <a:ln w="28575">
            <a:solidFill>
              <a:srgbClr val="FF0000"/>
            </a:solidFill>
          </a:ln>
        </p:spPr>
        <p:txBody>
          <a:bodyPr wrap="square" rtlCol="0">
            <a:spAutoFit/>
          </a:bodyPr>
          <a:lstStyle/>
          <a:p>
            <a:pPr algn="ctr"/>
            <a:r>
              <a:rPr lang="en-US" dirty="0"/>
              <a:t>Trade</a:t>
            </a:r>
          </a:p>
        </p:txBody>
      </p:sp>
      <p:cxnSp>
        <p:nvCxnSpPr>
          <p:cNvPr id="21" name="Straight Arrow Connector 20">
            <a:extLst>
              <a:ext uri="{FF2B5EF4-FFF2-40B4-BE49-F238E27FC236}">
                <a16:creationId xmlns:a16="http://schemas.microsoft.com/office/drawing/2014/main" id="{4E091329-7D2C-8195-586D-C577A9839586}"/>
              </a:ext>
            </a:extLst>
          </p:cNvPr>
          <p:cNvCxnSpPr>
            <a:cxnSpLocks/>
            <a:stCxn id="6" idx="3"/>
          </p:cNvCxnSpPr>
          <p:nvPr/>
        </p:nvCxnSpPr>
        <p:spPr>
          <a:xfrm flipV="1">
            <a:off x="5671940" y="4952410"/>
            <a:ext cx="1431690" cy="83141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6FBE73F-A2B4-DD1F-B634-38CD10A01894}"/>
              </a:ext>
            </a:extLst>
          </p:cNvPr>
          <p:cNvSpPr txBox="1"/>
          <p:nvPr/>
        </p:nvSpPr>
        <p:spPr>
          <a:xfrm>
            <a:off x="7294977" y="6132476"/>
            <a:ext cx="3702204" cy="369332"/>
          </a:xfrm>
          <a:prstGeom prst="rect">
            <a:avLst/>
          </a:prstGeom>
          <a:noFill/>
          <a:ln w="28575">
            <a:solidFill>
              <a:srgbClr val="FF0000"/>
            </a:solidFill>
          </a:ln>
        </p:spPr>
        <p:txBody>
          <a:bodyPr wrap="square" rtlCol="0">
            <a:spAutoFit/>
          </a:bodyPr>
          <a:lstStyle/>
          <a:p>
            <a:pPr algn="ctr"/>
            <a:r>
              <a:rPr lang="en-US" dirty="0"/>
              <a:t>Still in taxpayer’s wallet!</a:t>
            </a:r>
          </a:p>
        </p:txBody>
      </p:sp>
      <p:cxnSp>
        <p:nvCxnSpPr>
          <p:cNvPr id="23" name="Straight Arrow Connector 22">
            <a:extLst>
              <a:ext uri="{FF2B5EF4-FFF2-40B4-BE49-F238E27FC236}">
                <a16:creationId xmlns:a16="http://schemas.microsoft.com/office/drawing/2014/main" id="{D7FD8803-7AF2-FEBD-DBCF-6FAE74B8D2A5}"/>
              </a:ext>
            </a:extLst>
          </p:cNvPr>
          <p:cNvCxnSpPr>
            <a:cxnSpLocks/>
            <a:stCxn id="22" idx="0"/>
          </p:cNvCxnSpPr>
          <p:nvPr/>
        </p:nvCxnSpPr>
        <p:spPr>
          <a:xfrm flipV="1">
            <a:off x="9146079" y="5868046"/>
            <a:ext cx="0" cy="26443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4572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04BC8-CE3A-5945-BADA-25D6E52F99B3}"/>
              </a:ext>
            </a:extLst>
          </p:cNvPr>
          <p:cNvSpPr>
            <a:spLocks noGrp="1"/>
          </p:cNvSpPr>
          <p:nvPr>
            <p:ph type="title"/>
          </p:nvPr>
        </p:nvSpPr>
        <p:spPr>
          <a:xfrm>
            <a:off x="3642299" y="2837651"/>
            <a:ext cx="4907401" cy="1182698"/>
          </a:xfrm>
        </p:spPr>
        <p:txBody>
          <a:bodyPr>
            <a:noAutofit/>
          </a:bodyPr>
          <a:lstStyle/>
          <a:p>
            <a:r>
              <a:rPr lang="en-US" sz="7200" dirty="0"/>
              <a:t>THE END!</a:t>
            </a:r>
          </a:p>
        </p:txBody>
      </p:sp>
      <p:sp>
        <p:nvSpPr>
          <p:cNvPr id="2" name="Rectangle 1">
            <a:extLst>
              <a:ext uri="{FF2B5EF4-FFF2-40B4-BE49-F238E27FC236}">
                <a16:creationId xmlns:a16="http://schemas.microsoft.com/office/drawing/2014/main" id="{3E855844-1F86-529A-E34D-3C10265FC3B1}"/>
              </a:ext>
            </a:extLst>
          </p:cNvPr>
          <p:cNvSpPr/>
          <p:nvPr/>
        </p:nvSpPr>
        <p:spPr>
          <a:xfrm>
            <a:off x="729465" y="6092575"/>
            <a:ext cx="1571946" cy="5959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416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Emily’s Trade</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11</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EC6F8EE-FA44-D393-3A62-1815A66A9E80}"/>
              </a:ext>
            </a:extLst>
          </p:cNvPr>
          <p:cNvSpPr>
            <a:spLocks noGrp="1"/>
          </p:cNvSpPr>
          <p:nvPr>
            <p:ph idx="1"/>
          </p:nvPr>
        </p:nvSpPr>
        <p:spPr>
          <a:xfrm>
            <a:off x="838200" y="1520214"/>
            <a:ext cx="8786567" cy="4778261"/>
          </a:xfrm>
        </p:spPr>
        <p:txBody>
          <a:bodyPr/>
          <a:lstStyle/>
          <a:p>
            <a:r>
              <a:rPr lang="en-US" sz="2400" dirty="0"/>
              <a:t>Finally, the trade:</a:t>
            </a:r>
          </a:p>
          <a:p>
            <a:r>
              <a:rPr lang="en-US" sz="2400" dirty="0"/>
              <a:t>Aug. 1, 2020: 0.10000000 BTC for Ether; 1 BTC = $11,323 on that date</a:t>
            </a:r>
          </a:p>
          <a:p>
            <a:r>
              <a:rPr lang="en-US" sz="2400" b="1" dirty="0"/>
              <a:t>What property was traded? </a:t>
            </a:r>
          </a:p>
          <a:p>
            <a:r>
              <a:rPr lang="en-US" sz="2400" i="1" dirty="0"/>
              <a:t>August 2018 purchase is fully accounted for, so this .1 BTC had to come from the Jan. 1, 2020 purchase of 0.50000000 BTC for $3,598</a:t>
            </a:r>
            <a:endParaRPr lang="en-US" sz="2400" i="1" dirty="0">
              <a:cs typeface="Arial"/>
            </a:endParaRPr>
          </a:p>
          <a:p>
            <a:r>
              <a:rPr lang="en-US" sz="2400" b="1" dirty="0"/>
              <a:t>What is the basis? </a:t>
            </a:r>
          </a:p>
          <a:p>
            <a:r>
              <a:rPr lang="en-US" sz="2400" i="1" dirty="0"/>
              <a:t>From Jan. 1 purchase: If .5 BTC sold for $3,598, then 1 BTC sold for $7,196 and .1 BTC sold for $7,196 x .1 = $720</a:t>
            </a:r>
            <a:endParaRPr lang="en-US" sz="2400" i="1" dirty="0">
              <a:cs typeface="Arial"/>
            </a:endParaRPr>
          </a:p>
          <a:p>
            <a:endParaRPr lang="en-US" sz="1600" b="1" dirty="0"/>
          </a:p>
          <a:p>
            <a:endParaRPr lang="en-US" dirty="0"/>
          </a:p>
        </p:txBody>
      </p:sp>
      <p:pic>
        <p:nvPicPr>
          <p:cNvPr id="11" name="Picture 10" descr="Business woman cheering one hand">
            <a:extLst>
              <a:ext uri="{FF2B5EF4-FFF2-40B4-BE49-F238E27FC236}">
                <a16:creationId xmlns:a16="http://schemas.microsoft.com/office/drawing/2014/main" id="{2C9CD1A8-6BD6-DAD3-75F7-8E1F8B4B8AE5}"/>
              </a:ext>
            </a:extLst>
          </p:cNvPr>
          <p:cNvPicPr>
            <a:picLocks noChangeAspect="1"/>
          </p:cNvPicPr>
          <p:nvPr/>
        </p:nvPicPr>
        <p:blipFill>
          <a:blip r:embed="rId2"/>
          <a:stretch>
            <a:fillRect/>
          </a:stretch>
        </p:blipFill>
        <p:spPr>
          <a:xfrm>
            <a:off x="9579071" y="0"/>
            <a:ext cx="1847177" cy="6858000"/>
          </a:xfrm>
          <a:prstGeom prst="rect">
            <a:avLst/>
          </a:prstGeom>
        </p:spPr>
      </p:pic>
    </p:spTree>
    <p:extLst>
      <p:ext uri="{BB962C8B-B14F-4D97-AF65-F5344CB8AC3E}">
        <p14:creationId xmlns:p14="http://schemas.microsoft.com/office/powerpoint/2010/main" val="2894305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That Wasn’t So Bad…</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But how would you like to do the math for about a thousand of these transactions?</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12</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hape 364">
            <a:extLst>
              <a:ext uri="{FF2B5EF4-FFF2-40B4-BE49-F238E27FC236}">
                <a16:creationId xmlns:a16="http://schemas.microsoft.com/office/drawing/2014/main" id="{7B706E92-194A-BF00-FD0F-CED253A9B553}"/>
              </a:ext>
            </a:extLst>
          </p:cNvPr>
          <p:cNvPicPr preferRelativeResize="0">
            <a:picLocks/>
          </p:cNvPicPr>
          <p:nvPr/>
        </p:nvPicPr>
        <p:blipFill>
          <a:blip r:embed="rId2">
            <a:alphaModFix/>
          </a:blip>
          <a:stretch>
            <a:fillRect/>
          </a:stretch>
        </p:blipFill>
        <p:spPr>
          <a:xfrm>
            <a:off x="4706597" y="2297392"/>
            <a:ext cx="6207513" cy="4416458"/>
          </a:xfrm>
          <a:prstGeom prst="rect">
            <a:avLst/>
          </a:prstGeom>
          <a:noFill/>
          <a:ln>
            <a:solidFill>
              <a:schemeClr val="accent1">
                <a:lumMod val="50000"/>
              </a:schemeClr>
            </a:solidFill>
          </a:ln>
        </p:spPr>
      </p:pic>
    </p:spTree>
    <p:extLst>
      <p:ext uri="{BB962C8B-B14F-4D97-AF65-F5344CB8AC3E}">
        <p14:creationId xmlns:p14="http://schemas.microsoft.com/office/powerpoint/2010/main" val="3417713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The Magic of Conversion Platforms</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13</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hape 364">
            <a:extLst>
              <a:ext uri="{FF2B5EF4-FFF2-40B4-BE49-F238E27FC236}">
                <a16:creationId xmlns:a16="http://schemas.microsoft.com/office/drawing/2014/main" id="{5B3F8D8D-61FF-192E-1AAC-15B08665C4DF}"/>
              </a:ext>
            </a:extLst>
          </p:cNvPr>
          <p:cNvPicPr preferRelativeResize="0">
            <a:picLocks noGrp="1"/>
          </p:cNvPicPr>
          <p:nvPr>
            <p:ph idx="1"/>
          </p:nvPr>
        </p:nvPicPr>
        <p:blipFill>
          <a:blip r:embed="rId2">
            <a:alphaModFix/>
          </a:blip>
          <a:stretch>
            <a:fillRect/>
          </a:stretch>
        </p:blipFill>
        <p:spPr>
          <a:xfrm>
            <a:off x="766010" y="1482898"/>
            <a:ext cx="6207513" cy="4811713"/>
          </a:xfrm>
          <a:prstGeom prst="rect">
            <a:avLst/>
          </a:prstGeom>
          <a:noFill/>
          <a:ln>
            <a:solidFill>
              <a:srgbClr val="002060"/>
            </a:solidFill>
          </a:ln>
        </p:spPr>
      </p:pic>
      <p:pic>
        <p:nvPicPr>
          <p:cNvPr id="10" name="Picture 9">
            <a:extLst>
              <a:ext uri="{FF2B5EF4-FFF2-40B4-BE49-F238E27FC236}">
                <a16:creationId xmlns:a16="http://schemas.microsoft.com/office/drawing/2014/main" id="{7D8CD2E8-D680-2838-E0AA-2F325FAD7605}"/>
              </a:ext>
            </a:extLst>
          </p:cNvPr>
          <p:cNvPicPr>
            <a:picLocks noChangeAspect="1"/>
          </p:cNvPicPr>
          <p:nvPr/>
        </p:nvPicPr>
        <p:blipFill>
          <a:blip r:embed="rId3"/>
          <a:stretch>
            <a:fillRect/>
          </a:stretch>
        </p:blipFill>
        <p:spPr>
          <a:xfrm>
            <a:off x="8085926" y="1371255"/>
            <a:ext cx="3738868" cy="5017293"/>
          </a:xfrm>
          <a:prstGeom prst="rect">
            <a:avLst/>
          </a:prstGeom>
          <a:ln>
            <a:solidFill>
              <a:srgbClr val="002060"/>
            </a:solidFill>
          </a:ln>
        </p:spPr>
      </p:pic>
      <p:cxnSp>
        <p:nvCxnSpPr>
          <p:cNvPr id="11" name="Straight Arrow Connector 10">
            <a:extLst>
              <a:ext uri="{FF2B5EF4-FFF2-40B4-BE49-F238E27FC236}">
                <a16:creationId xmlns:a16="http://schemas.microsoft.com/office/drawing/2014/main" id="{103F3BB1-FA02-37E3-4C2C-7CF72CB82859}"/>
              </a:ext>
            </a:extLst>
          </p:cNvPr>
          <p:cNvCxnSpPr>
            <a:cxnSpLocks/>
          </p:cNvCxnSpPr>
          <p:nvPr/>
        </p:nvCxnSpPr>
        <p:spPr>
          <a:xfrm>
            <a:off x="7004004" y="3524188"/>
            <a:ext cx="1081922" cy="0"/>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312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The Magic of Conversion Platforms</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14</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 letter&#10;&#10;Description automatically generated">
            <a:extLst>
              <a:ext uri="{FF2B5EF4-FFF2-40B4-BE49-F238E27FC236}">
                <a16:creationId xmlns:a16="http://schemas.microsoft.com/office/drawing/2014/main" id="{FCCF3ECB-67C3-7347-EC69-50072AB07D9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29385" y="1349853"/>
            <a:ext cx="4261158" cy="5112647"/>
          </a:xfrm>
          <a:prstGeom prst="rect">
            <a:avLst/>
          </a:prstGeom>
          <a:ln>
            <a:solidFill>
              <a:schemeClr val="accent1">
                <a:lumMod val="50000"/>
              </a:schemeClr>
            </a:solidFill>
          </a:ln>
        </p:spPr>
      </p:pic>
      <p:pic>
        <p:nvPicPr>
          <p:cNvPr id="11" name="Picture 10">
            <a:extLst>
              <a:ext uri="{FF2B5EF4-FFF2-40B4-BE49-F238E27FC236}">
                <a16:creationId xmlns:a16="http://schemas.microsoft.com/office/drawing/2014/main" id="{27B0C378-AE76-03DA-8026-ED03EB0D2EE1}"/>
              </a:ext>
            </a:extLst>
          </p:cNvPr>
          <p:cNvPicPr>
            <a:picLocks noChangeAspect="1"/>
          </p:cNvPicPr>
          <p:nvPr/>
        </p:nvPicPr>
        <p:blipFill>
          <a:blip r:embed="rId3"/>
          <a:stretch>
            <a:fillRect/>
          </a:stretch>
        </p:blipFill>
        <p:spPr>
          <a:xfrm>
            <a:off x="6872141" y="1374502"/>
            <a:ext cx="4091232" cy="5090719"/>
          </a:xfrm>
          <a:prstGeom prst="rect">
            <a:avLst/>
          </a:prstGeom>
          <a:ln>
            <a:solidFill>
              <a:srgbClr val="002060"/>
            </a:solidFill>
          </a:ln>
        </p:spPr>
      </p:pic>
      <p:cxnSp>
        <p:nvCxnSpPr>
          <p:cNvPr id="3" name="Straight Arrow Connector 2">
            <a:extLst>
              <a:ext uri="{FF2B5EF4-FFF2-40B4-BE49-F238E27FC236}">
                <a16:creationId xmlns:a16="http://schemas.microsoft.com/office/drawing/2014/main" id="{67FD63B4-92AE-D4AD-DB4D-4B2E75D1CF76}"/>
              </a:ext>
            </a:extLst>
          </p:cNvPr>
          <p:cNvCxnSpPr>
            <a:cxnSpLocks/>
          </p:cNvCxnSpPr>
          <p:nvPr/>
        </p:nvCxnSpPr>
        <p:spPr>
          <a:xfrm>
            <a:off x="5790219" y="3639599"/>
            <a:ext cx="1081922" cy="0"/>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973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Conversion Platforms</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15</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10">
            <a:extLst>
              <a:ext uri="{FF2B5EF4-FFF2-40B4-BE49-F238E27FC236}">
                <a16:creationId xmlns:a16="http://schemas.microsoft.com/office/drawing/2014/main" id="{F97ACE9C-72FB-3687-7D5E-E64F620236C2}"/>
              </a:ext>
            </a:extLst>
          </p:cNvPr>
          <p:cNvSpPr>
            <a:spLocks noGrp="1"/>
          </p:cNvSpPr>
          <p:nvPr>
            <p:ph idx="1"/>
          </p:nvPr>
        </p:nvSpPr>
        <p:spPr>
          <a:xfrm>
            <a:off x="838200" y="1488106"/>
            <a:ext cx="4648200" cy="2604865"/>
          </a:xfrm>
        </p:spPr>
        <p:txBody>
          <a:bodyPr>
            <a:normAutofit fontScale="92500" lnSpcReduction="20000"/>
          </a:bodyPr>
          <a:lstStyle/>
          <a:p>
            <a:pPr lvl="1"/>
            <a:r>
              <a:rPr lang="en-US" sz="2800" dirty="0" err="1"/>
              <a:t>TaxBit</a:t>
            </a:r>
            <a:r>
              <a:rPr lang="en-US" sz="2800" dirty="0"/>
              <a:t>			</a:t>
            </a:r>
          </a:p>
          <a:p>
            <a:pPr lvl="1"/>
            <a:r>
              <a:rPr lang="en-US" sz="2800" dirty="0" err="1"/>
              <a:t>TokenTax</a:t>
            </a:r>
            <a:r>
              <a:rPr lang="en-US" sz="2800" dirty="0"/>
              <a:t>		</a:t>
            </a:r>
          </a:p>
          <a:p>
            <a:pPr lvl="1"/>
            <a:r>
              <a:rPr lang="en-US" sz="2800" dirty="0" err="1"/>
              <a:t>BearTax</a:t>
            </a:r>
            <a:r>
              <a:rPr lang="en-US" sz="2800" dirty="0"/>
              <a:t>		</a:t>
            </a:r>
          </a:p>
          <a:p>
            <a:pPr lvl="1"/>
            <a:r>
              <a:rPr lang="en-US" sz="2800" dirty="0" err="1"/>
              <a:t>CryptoTrader</a:t>
            </a:r>
            <a:r>
              <a:rPr lang="en-US" sz="2800" dirty="0"/>
              <a:t>		</a:t>
            </a:r>
          </a:p>
          <a:p>
            <a:pPr lvl="1"/>
            <a:r>
              <a:rPr lang="en-US" sz="2800" dirty="0" err="1"/>
              <a:t>Cointracker</a:t>
            </a:r>
            <a:r>
              <a:rPr lang="en-US" sz="2800" dirty="0"/>
              <a:t> 		</a:t>
            </a:r>
          </a:p>
          <a:p>
            <a:pPr lvl="1"/>
            <a:r>
              <a:rPr lang="en-US" sz="2800" dirty="0" err="1"/>
              <a:t>ZenLedger</a:t>
            </a:r>
            <a:r>
              <a:rPr lang="en-US" sz="2800" dirty="0"/>
              <a:t>		</a:t>
            </a:r>
          </a:p>
          <a:p>
            <a:endParaRPr lang="en-US" dirty="0"/>
          </a:p>
        </p:txBody>
      </p:sp>
      <p:sp>
        <p:nvSpPr>
          <p:cNvPr id="10" name="TextBox 9">
            <a:extLst>
              <a:ext uri="{FF2B5EF4-FFF2-40B4-BE49-F238E27FC236}">
                <a16:creationId xmlns:a16="http://schemas.microsoft.com/office/drawing/2014/main" id="{73091327-6122-6649-F19B-E21FC6171132}"/>
              </a:ext>
            </a:extLst>
          </p:cNvPr>
          <p:cNvSpPr txBox="1"/>
          <p:nvPr/>
        </p:nvSpPr>
        <p:spPr>
          <a:xfrm>
            <a:off x="544145" y="4327046"/>
            <a:ext cx="11388323" cy="1477328"/>
          </a:xfrm>
          <a:prstGeom prst="rect">
            <a:avLst/>
          </a:prstGeom>
          <a:noFill/>
          <a:ln w="19050">
            <a:solidFill>
              <a:srgbClr val="002060"/>
            </a:solidFill>
          </a:ln>
        </p:spPr>
        <p:txBody>
          <a:bodyPr wrap="square" rtlCol="0">
            <a:spAutoFit/>
          </a:bodyPr>
          <a:lstStyle/>
          <a:p>
            <a:r>
              <a:rPr lang="en-US" sz="2400" dirty="0"/>
              <a:t>Platform issues: Software may not know the correct basis of sold/traded cryptocurrency that was received in a trade prior to 2018, received in a fork/airdrop and tax not paid, donated, given as a gift, received as a gift, inherited, etc.</a:t>
            </a:r>
          </a:p>
          <a:p>
            <a:endParaRPr lang="en-US" dirty="0"/>
          </a:p>
        </p:txBody>
      </p:sp>
      <p:sp>
        <p:nvSpPr>
          <p:cNvPr id="3" name="TextBox 2">
            <a:extLst>
              <a:ext uri="{FF2B5EF4-FFF2-40B4-BE49-F238E27FC236}">
                <a16:creationId xmlns:a16="http://schemas.microsoft.com/office/drawing/2014/main" id="{FD170A8C-9A7A-0287-6BBB-248D44832D36}"/>
              </a:ext>
            </a:extLst>
          </p:cNvPr>
          <p:cNvSpPr txBox="1"/>
          <p:nvPr/>
        </p:nvSpPr>
        <p:spPr>
          <a:xfrm>
            <a:off x="5867400" y="1405774"/>
            <a:ext cx="3647792" cy="2769989"/>
          </a:xfrm>
          <a:prstGeom prst="rect">
            <a:avLst/>
          </a:prstGeom>
          <a:noFill/>
        </p:spPr>
        <p:txBody>
          <a:bodyPr wrap="square" rtlCol="0">
            <a:spAutoFit/>
          </a:bodyPr>
          <a:lstStyle/>
          <a:p>
            <a:pPr marL="457200" indent="-457200">
              <a:buClr>
                <a:schemeClr val="bg1">
                  <a:lumMod val="65000"/>
                </a:schemeClr>
              </a:buClr>
              <a:buSzPct val="120000"/>
              <a:buFont typeface="Arial" panose="020B0604020202020204" pitchFamily="34" charset="0"/>
              <a:buChar char="•"/>
            </a:pPr>
            <a:r>
              <a:rPr lang="en-US" sz="2600" dirty="0" err="1"/>
              <a:t>Changelly</a:t>
            </a:r>
            <a:endParaRPr lang="en-US" sz="2600" dirty="0"/>
          </a:p>
          <a:p>
            <a:pPr marL="457200" indent="-457200">
              <a:buClr>
                <a:schemeClr val="bg1">
                  <a:lumMod val="65000"/>
                </a:schemeClr>
              </a:buClr>
              <a:buSzPct val="120000"/>
              <a:buFont typeface="Arial" panose="020B0604020202020204" pitchFamily="34" charset="0"/>
              <a:buChar char="•"/>
            </a:pPr>
            <a:r>
              <a:rPr lang="en-US" sz="2600" dirty="0" err="1"/>
              <a:t>Cointracking</a:t>
            </a:r>
            <a:endParaRPr lang="en-US" sz="2600" dirty="0"/>
          </a:p>
          <a:p>
            <a:pPr marL="457200" indent="-457200">
              <a:buClr>
                <a:schemeClr val="bg1">
                  <a:lumMod val="65000"/>
                </a:schemeClr>
              </a:buClr>
              <a:buSzPct val="120000"/>
              <a:buFont typeface="Arial" panose="020B0604020202020204" pitchFamily="34" charset="0"/>
              <a:buChar char="•"/>
            </a:pPr>
            <a:r>
              <a:rPr lang="en-US" sz="2600" dirty="0" err="1"/>
              <a:t>Cryptotax</a:t>
            </a:r>
            <a:endParaRPr lang="en-US" sz="2600" dirty="0"/>
          </a:p>
          <a:p>
            <a:pPr marL="457200" indent="-457200">
              <a:buClr>
                <a:schemeClr val="bg1">
                  <a:lumMod val="65000"/>
                </a:schemeClr>
              </a:buClr>
              <a:buSzPct val="120000"/>
              <a:buFont typeface="Arial" panose="020B0604020202020204" pitchFamily="34" charset="0"/>
              <a:buChar char="•"/>
            </a:pPr>
            <a:r>
              <a:rPr lang="en-US" sz="2600" dirty="0" err="1"/>
              <a:t>Bitcoin.tax</a:t>
            </a:r>
            <a:endParaRPr lang="en-US" sz="2600" dirty="0"/>
          </a:p>
          <a:p>
            <a:pPr marL="457200" indent="-457200">
              <a:buClr>
                <a:schemeClr val="bg1">
                  <a:lumMod val="65000"/>
                </a:schemeClr>
              </a:buClr>
              <a:buSzPct val="120000"/>
              <a:buFont typeface="Arial" panose="020B0604020202020204" pitchFamily="34" charset="0"/>
              <a:buChar char="•"/>
            </a:pPr>
            <a:r>
              <a:rPr lang="en-US" sz="2600" dirty="0" err="1"/>
              <a:t>Koinly</a:t>
            </a:r>
            <a:endParaRPr lang="en-US" sz="2600" dirty="0"/>
          </a:p>
          <a:p>
            <a:pPr marL="457200" indent="-457200">
              <a:buClr>
                <a:schemeClr val="bg1">
                  <a:lumMod val="65000"/>
                </a:schemeClr>
              </a:buClr>
              <a:buSzPct val="120000"/>
              <a:buFont typeface="Arial" panose="020B0604020202020204" pitchFamily="34" charset="0"/>
              <a:buChar char="•"/>
            </a:pPr>
            <a:r>
              <a:rPr lang="en-US" sz="2600" dirty="0"/>
              <a:t>And many more</a:t>
            </a:r>
          </a:p>
          <a:p>
            <a:endParaRPr lang="en-US" dirty="0"/>
          </a:p>
        </p:txBody>
      </p:sp>
    </p:spTree>
    <p:extLst>
      <p:ext uri="{BB962C8B-B14F-4D97-AF65-F5344CB8AC3E}">
        <p14:creationId xmlns:p14="http://schemas.microsoft.com/office/powerpoint/2010/main" val="203041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Wash Loss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1246963" cy="4778261"/>
          </a:xfrm>
        </p:spPr>
        <p:txBody>
          <a:bodyPr>
            <a:normAutofit/>
          </a:bodyPr>
          <a:lstStyle/>
          <a:p>
            <a:pPr>
              <a:spcAft>
                <a:spcPts val="0"/>
              </a:spcAft>
            </a:pPr>
            <a:r>
              <a:rPr lang="en-US" sz="2400" dirty="0"/>
              <a:t>Wash loss rule: </a:t>
            </a:r>
          </a:p>
          <a:p>
            <a:pPr lvl="1">
              <a:buFont typeface="Arial" panose="020B0604020202020204" pitchFamily="34" charset="0"/>
              <a:buChar char="•"/>
            </a:pPr>
            <a:r>
              <a:rPr lang="en-US" sz="2400" b="0" i="0" dirty="0">
                <a:effectLst/>
              </a:rPr>
              <a:t>A wash sale occurs when an investor sells or trades a security at a loss, and within 30 days before or after, buys another one that is substantially similar.</a:t>
            </a:r>
          </a:p>
          <a:p>
            <a:pPr lvl="1">
              <a:buFont typeface="Arial" panose="020B0604020202020204" pitchFamily="34" charset="0"/>
              <a:buChar char="•"/>
            </a:pPr>
            <a:r>
              <a:rPr lang="en-US" sz="2400" b="0" i="0" dirty="0">
                <a:effectLst/>
              </a:rPr>
              <a:t>The wash-sale rule prevents taxpayers from harvesting losses without losing their position.</a:t>
            </a:r>
          </a:p>
          <a:p>
            <a:pPr lvl="1">
              <a:buFont typeface="Arial" panose="020B0604020202020204" pitchFamily="34" charset="0"/>
              <a:buChar char="•"/>
            </a:pPr>
            <a:r>
              <a:rPr lang="en-US" sz="2400" dirty="0"/>
              <a:t>Crypto hasn’t been subject to the wash loss rule, because IT ISN’T A SECURITY!</a:t>
            </a:r>
          </a:p>
          <a:p>
            <a:pPr lvl="1">
              <a:buFont typeface="Arial" panose="020B0604020202020204" pitchFamily="34" charset="0"/>
              <a:buChar char="•"/>
            </a:pPr>
            <a:r>
              <a:rPr lang="en-US" sz="2400" dirty="0"/>
              <a:t>For 2022, clients may have large gains from activity in the first half of the year…advise them to harvest losses and repurchase positions if they believe the market will improve.</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16</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3985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When in Doubt, Throw It Out</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pPr>
              <a:spcAft>
                <a:spcPts val="0"/>
              </a:spcAft>
              <a:buFont typeface="Arial" panose="020B0604020202020204" pitchFamily="34" charset="0"/>
              <a:buChar char="•"/>
            </a:pPr>
            <a:r>
              <a:rPr lang="en-US" sz="2800" dirty="0"/>
              <a:t>If a client can’t prove basis and purchase date…</a:t>
            </a:r>
          </a:p>
          <a:p>
            <a:pPr>
              <a:spcAft>
                <a:spcPts val="0"/>
              </a:spcAft>
              <a:buFont typeface="Arial" panose="020B0604020202020204" pitchFamily="34" charset="0"/>
              <a:buChar char="•"/>
            </a:pPr>
            <a:r>
              <a:rPr lang="en-US" sz="2800" dirty="0"/>
              <a:t>It’s short term zero basis! </a:t>
            </a:r>
          </a:p>
          <a:p>
            <a:pPr>
              <a:spcAft>
                <a:spcPts val="0"/>
              </a:spcAft>
              <a:buFont typeface="Arial" panose="020B0604020202020204" pitchFamily="34" charset="0"/>
              <a:buChar char="•"/>
            </a:pPr>
            <a:r>
              <a:rPr lang="en-US" sz="2800" dirty="0"/>
              <a:t>No exceptions!</a:t>
            </a:r>
          </a:p>
          <a:p>
            <a:pPr>
              <a:spcAft>
                <a:spcPts val="0"/>
              </a:spcAft>
              <a:buFont typeface="Arial" panose="020B0604020202020204" pitchFamily="34" charset="0"/>
              <a:buChar char="•"/>
            </a:pPr>
            <a:r>
              <a:rPr lang="en-US" sz="2800" dirty="0"/>
              <a:t>Too bad, so sad!</a:t>
            </a:r>
          </a:p>
          <a:p>
            <a:pPr>
              <a:spcAft>
                <a:spcPts val="0"/>
              </a:spcAft>
              <a:buFont typeface="Arial" panose="020B0604020202020204" pitchFamily="34" charset="0"/>
              <a:buChar char="•"/>
            </a:pPr>
            <a:r>
              <a:rPr lang="en-US" sz="2800" dirty="0"/>
              <a:t>Do better next time!</a:t>
            </a:r>
            <a:endParaRPr lang="en-US" sz="2000" dirty="0"/>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17</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ustomer service man frustrated">
            <a:extLst>
              <a:ext uri="{FF2B5EF4-FFF2-40B4-BE49-F238E27FC236}">
                <a16:creationId xmlns:a16="http://schemas.microsoft.com/office/drawing/2014/main" id="{7A74B343-2678-DC07-BDB0-AE3BBAD53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74091">
            <a:off x="6167491" y="2038010"/>
            <a:ext cx="4851624" cy="4823272"/>
          </a:xfrm>
          <a:prstGeom prst="rect">
            <a:avLst/>
          </a:prstGeom>
        </p:spPr>
      </p:pic>
    </p:spTree>
    <p:extLst>
      <p:ext uri="{BB962C8B-B14F-4D97-AF65-F5344CB8AC3E}">
        <p14:creationId xmlns:p14="http://schemas.microsoft.com/office/powerpoint/2010/main" val="142712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8FB461-9F3C-89D9-305D-30AD7DB7350F}"/>
              </a:ext>
            </a:extLst>
          </p:cNvPr>
          <p:cNvSpPr/>
          <p:nvPr/>
        </p:nvSpPr>
        <p:spPr>
          <a:xfrm>
            <a:off x="695496" y="6137577"/>
            <a:ext cx="1338729" cy="43500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A804BC8-CE3A-5945-BADA-25D6E52F99B3}"/>
              </a:ext>
            </a:extLst>
          </p:cNvPr>
          <p:cNvSpPr>
            <a:spLocks noGrp="1"/>
          </p:cNvSpPr>
          <p:nvPr>
            <p:ph type="title"/>
          </p:nvPr>
        </p:nvSpPr>
        <p:spPr>
          <a:xfrm>
            <a:off x="1364860" y="3285162"/>
            <a:ext cx="9452199" cy="863544"/>
          </a:xfrm>
        </p:spPr>
        <p:txBody>
          <a:bodyPr>
            <a:noAutofit/>
          </a:bodyPr>
          <a:lstStyle/>
          <a:p>
            <a:r>
              <a:rPr lang="en-US" sz="5400" dirty="0"/>
              <a:t>Staking, Rewards, “Interest”</a:t>
            </a:r>
          </a:p>
        </p:txBody>
      </p:sp>
      <p:sp>
        <p:nvSpPr>
          <p:cNvPr id="3" name="TextBox 2">
            <a:extLst>
              <a:ext uri="{FF2B5EF4-FFF2-40B4-BE49-F238E27FC236}">
                <a16:creationId xmlns:a16="http://schemas.microsoft.com/office/drawing/2014/main" id="{E28D8338-102C-0CF2-870C-6CBF2CB734B9}"/>
              </a:ext>
            </a:extLst>
          </p:cNvPr>
          <p:cNvSpPr txBox="1"/>
          <p:nvPr/>
        </p:nvSpPr>
        <p:spPr>
          <a:xfrm>
            <a:off x="4813464" y="2823497"/>
            <a:ext cx="2565070" cy="461665"/>
          </a:xfrm>
          <a:prstGeom prst="rect">
            <a:avLst/>
          </a:prstGeom>
          <a:noFill/>
        </p:spPr>
        <p:txBody>
          <a:bodyPr wrap="square" rtlCol="0">
            <a:spAutoFit/>
          </a:bodyPr>
          <a:lstStyle/>
          <a:p>
            <a:pPr algn="ctr"/>
            <a:r>
              <a:rPr lang="en-US" sz="2400" dirty="0">
                <a:solidFill>
                  <a:schemeClr val="bg1"/>
                </a:solidFill>
              </a:rPr>
              <a:t>Section 2</a:t>
            </a:r>
          </a:p>
        </p:txBody>
      </p:sp>
    </p:spTree>
    <p:extLst>
      <p:ext uri="{BB962C8B-B14F-4D97-AF65-F5344CB8AC3E}">
        <p14:creationId xmlns:p14="http://schemas.microsoft.com/office/powerpoint/2010/main" val="3379829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Interest?</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1030146" cy="4778261"/>
          </a:xfrm>
        </p:spPr>
        <p:txBody>
          <a:bodyPr>
            <a:normAutofit/>
          </a:bodyPr>
          <a:lstStyle/>
          <a:p>
            <a:r>
              <a:rPr lang="en-US" sz="2400" dirty="0"/>
              <a:t>Just like a bank account, loan your crypto and get “interest” paid in crypto.</a:t>
            </a:r>
          </a:p>
          <a:p>
            <a:r>
              <a:rPr lang="en-US" sz="2400" dirty="0"/>
              <a:t>It isn’t technically interest!</a:t>
            </a:r>
          </a:p>
          <a:p>
            <a:pPr lvl="1"/>
            <a:r>
              <a:rPr lang="en-US" sz="2400" dirty="0"/>
              <a:t>Interest is money paid on the loan of money.</a:t>
            </a:r>
          </a:p>
          <a:p>
            <a:pPr lvl="1"/>
            <a:r>
              <a:rPr lang="en-US" sz="2400" dirty="0"/>
              <a:t>This is money paid on the loan of property BUT DON’T TREAT IT AS RENT!</a:t>
            </a:r>
          </a:p>
          <a:p>
            <a:pPr lvl="1"/>
            <a:r>
              <a:rPr lang="en-US" sz="2400" dirty="0"/>
              <a:t>Report on Schedule 1 as Other Income.</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19</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130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What We’ll Talk About Today</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391375"/>
            <a:ext cx="10435269" cy="4778261"/>
          </a:xfrm>
        </p:spPr>
        <p:txBody>
          <a:bodyPr>
            <a:normAutofit/>
          </a:bodyPr>
          <a:lstStyle/>
          <a:p>
            <a:pPr lvl="1"/>
            <a:r>
              <a:rPr lang="en-US" sz="2800" dirty="0"/>
              <a:t>Reporting sales, trades, derivatives, staking, rewards, donations, gifts, inheritances</a:t>
            </a:r>
          </a:p>
          <a:p>
            <a:pPr lvl="1"/>
            <a:r>
              <a:rPr lang="en-US" sz="2800" dirty="0"/>
              <a:t>Mining activities</a:t>
            </a:r>
          </a:p>
          <a:p>
            <a:pPr lvl="1"/>
            <a:r>
              <a:rPr lang="en-US" sz="2800" dirty="0"/>
              <a:t>Participation in ICOs/IDOs/IEOs/ITOs</a:t>
            </a:r>
          </a:p>
          <a:p>
            <a:pPr lvl="1"/>
            <a:r>
              <a:rPr lang="en-US" sz="2800" dirty="0"/>
              <a:t>Losses and other murky tax issues</a:t>
            </a:r>
          </a:p>
          <a:p>
            <a:pPr lvl="1"/>
            <a:r>
              <a:rPr lang="en-US" sz="2800" dirty="0"/>
              <a:t>Upcoming legislation</a:t>
            </a:r>
          </a:p>
          <a:p>
            <a:pPr lvl="1"/>
            <a:r>
              <a:rPr lang="en-US" sz="2800" dirty="0"/>
              <a:t>Best Practices for your office</a:t>
            </a:r>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2</a:t>
            </a:fld>
            <a:endParaRPr lang="en-US" dirty="0"/>
          </a:p>
        </p:txBody>
      </p:sp>
      <p:sp>
        <p:nvSpPr>
          <p:cNvPr id="8" name="Rectangle 7">
            <a:extLst>
              <a:ext uri="{FF2B5EF4-FFF2-40B4-BE49-F238E27FC236}">
                <a16:creationId xmlns:a16="http://schemas.microsoft.com/office/drawing/2014/main" id="{B974EE7A-C9DA-DE44-81E4-30AA5A86B090}"/>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1732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Staking and Liquidity Pool Rewards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Many exchanges pay some sort of rewards on currency that can be staked.</a:t>
            </a:r>
          </a:p>
          <a:p>
            <a:r>
              <a:rPr lang="en-US" sz="2800" dirty="0"/>
              <a:t>Or rewards may be paid for letting the exchange lock up your currency and thus adding to the exchange’s liquidity pool.</a:t>
            </a:r>
          </a:p>
          <a:p>
            <a:r>
              <a:rPr lang="en-US" sz="2800" dirty="0"/>
              <a:t>Whatever it is, it is probably Schedule 1 “other income”! </a:t>
            </a:r>
            <a:endParaRPr lang="en-US" sz="2800" b="1" dirty="0"/>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20</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4972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Forms to Look For</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21</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E72416-A4F3-24D4-AA80-74A3FCFC54E9}"/>
              </a:ext>
            </a:extLst>
          </p:cNvPr>
          <p:cNvSpPr txBox="1"/>
          <p:nvPr/>
        </p:nvSpPr>
        <p:spPr>
          <a:xfrm>
            <a:off x="2133557" y="5749254"/>
            <a:ext cx="7968975" cy="523220"/>
          </a:xfrm>
          <a:prstGeom prst="rect">
            <a:avLst/>
          </a:prstGeom>
          <a:noFill/>
          <a:ln>
            <a:solidFill>
              <a:srgbClr val="002060"/>
            </a:solidFill>
          </a:ln>
        </p:spPr>
        <p:txBody>
          <a:bodyPr wrap="square" rtlCol="0">
            <a:spAutoFit/>
          </a:bodyPr>
          <a:lstStyle/>
          <a:p>
            <a:pPr algn="ctr"/>
            <a:r>
              <a:rPr lang="en-US" sz="2800" dirty="0"/>
              <a:t>Converted to dollars for you! YAY!</a:t>
            </a:r>
          </a:p>
        </p:txBody>
      </p:sp>
      <p:pic>
        <p:nvPicPr>
          <p:cNvPr id="10" name="Picture 9">
            <a:extLst>
              <a:ext uri="{FF2B5EF4-FFF2-40B4-BE49-F238E27FC236}">
                <a16:creationId xmlns:a16="http://schemas.microsoft.com/office/drawing/2014/main" id="{FFE5CDE0-B74B-C2E7-FFF9-315B939103C5}"/>
              </a:ext>
            </a:extLst>
          </p:cNvPr>
          <p:cNvPicPr>
            <a:picLocks noChangeAspect="1"/>
          </p:cNvPicPr>
          <p:nvPr/>
        </p:nvPicPr>
        <p:blipFill>
          <a:blip r:embed="rId2"/>
          <a:srcRect/>
          <a:stretch>
            <a:fillRect/>
          </a:stretch>
        </p:blipFill>
        <p:spPr>
          <a:xfrm>
            <a:off x="3067736" y="1540947"/>
            <a:ext cx="6267255" cy="4130500"/>
          </a:xfrm>
          <a:custGeom>
            <a:avLst/>
            <a:gdLst>
              <a:gd name="connsiteX0" fmla="*/ 162647 w 6267255"/>
              <a:gd name="connsiteY0" fmla="*/ 1821051 h 4130500"/>
              <a:gd name="connsiteX1" fmla="*/ 162647 w 6267255"/>
              <a:gd name="connsiteY1" fmla="*/ 2926036 h 4130500"/>
              <a:gd name="connsiteX2" fmla="*/ 2698414 w 6267255"/>
              <a:gd name="connsiteY2" fmla="*/ 2926036 h 4130500"/>
              <a:gd name="connsiteX3" fmla="*/ 2698414 w 6267255"/>
              <a:gd name="connsiteY3" fmla="*/ 1821051 h 4130500"/>
              <a:gd name="connsiteX4" fmla="*/ 0 w 6267255"/>
              <a:gd name="connsiteY4" fmla="*/ 0 h 4130500"/>
              <a:gd name="connsiteX5" fmla="*/ 6267255 w 6267255"/>
              <a:gd name="connsiteY5" fmla="*/ 0 h 4130500"/>
              <a:gd name="connsiteX6" fmla="*/ 6267255 w 6267255"/>
              <a:gd name="connsiteY6" fmla="*/ 4130500 h 4130500"/>
              <a:gd name="connsiteX7" fmla="*/ 0 w 6267255"/>
              <a:gd name="connsiteY7" fmla="*/ 4130500 h 41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7255" h="4130500">
                <a:moveTo>
                  <a:pt x="162647" y="1821051"/>
                </a:moveTo>
                <a:lnTo>
                  <a:pt x="162647" y="2926036"/>
                </a:lnTo>
                <a:lnTo>
                  <a:pt x="2698414" y="2926036"/>
                </a:lnTo>
                <a:lnTo>
                  <a:pt x="2698414" y="1821051"/>
                </a:lnTo>
                <a:close/>
                <a:moveTo>
                  <a:pt x="0" y="0"/>
                </a:moveTo>
                <a:lnTo>
                  <a:pt x="6267255" y="0"/>
                </a:lnTo>
                <a:lnTo>
                  <a:pt x="6267255" y="4130500"/>
                </a:lnTo>
                <a:lnTo>
                  <a:pt x="0" y="4130500"/>
                </a:lnTo>
                <a:close/>
              </a:path>
            </a:pathLst>
          </a:custGeom>
          <a:ln w="28575">
            <a:solidFill>
              <a:srgbClr val="002060"/>
            </a:solidFill>
          </a:ln>
        </p:spPr>
      </p:pic>
      <p:sp>
        <p:nvSpPr>
          <p:cNvPr id="11" name="Oval 10">
            <a:extLst>
              <a:ext uri="{FF2B5EF4-FFF2-40B4-BE49-F238E27FC236}">
                <a16:creationId xmlns:a16="http://schemas.microsoft.com/office/drawing/2014/main" id="{7AF04F18-95EA-DC78-89FC-F8BC85C47AED}"/>
              </a:ext>
            </a:extLst>
          </p:cNvPr>
          <p:cNvSpPr/>
          <p:nvPr/>
        </p:nvSpPr>
        <p:spPr>
          <a:xfrm>
            <a:off x="5820892" y="2564899"/>
            <a:ext cx="1081668" cy="338594"/>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832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Forms to Look For</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22</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AB52A19-F378-6FC3-28E3-B4AE4FEB4066}"/>
              </a:ext>
            </a:extLst>
          </p:cNvPr>
          <p:cNvPicPr>
            <a:picLocks noChangeAspect="1"/>
          </p:cNvPicPr>
          <p:nvPr/>
        </p:nvPicPr>
        <p:blipFill>
          <a:blip r:embed="rId2"/>
          <a:stretch>
            <a:fillRect/>
          </a:stretch>
        </p:blipFill>
        <p:spPr>
          <a:xfrm>
            <a:off x="3198346" y="1517220"/>
            <a:ext cx="5989169" cy="3995002"/>
          </a:xfrm>
          <a:prstGeom prst="rect">
            <a:avLst/>
          </a:prstGeom>
          <a:ln>
            <a:solidFill>
              <a:srgbClr val="002060"/>
            </a:solidFill>
          </a:ln>
        </p:spPr>
      </p:pic>
      <p:sp>
        <p:nvSpPr>
          <p:cNvPr id="10" name="Oval 9">
            <a:extLst>
              <a:ext uri="{FF2B5EF4-FFF2-40B4-BE49-F238E27FC236}">
                <a16:creationId xmlns:a16="http://schemas.microsoft.com/office/drawing/2014/main" id="{B574D6B7-2983-3B53-A1D7-D5DDE903F14B}"/>
              </a:ext>
            </a:extLst>
          </p:cNvPr>
          <p:cNvSpPr/>
          <p:nvPr/>
        </p:nvSpPr>
        <p:spPr>
          <a:xfrm>
            <a:off x="6326612" y="2455339"/>
            <a:ext cx="1081668" cy="338594"/>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0A885A6-E8AD-CADA-F8D8-ED52FA2FE48C}"/>
              </a:ext>
            </a:extLst>
          </p:cNvPr>
          <p:cNvSpPr txBox="1"/>
          <p:nvPr/>
        </p:nvSpPr>
        <p:spPr>
          <a:xfrm>
            <a:off x="2342125" y="5687931"/>
            <a:ext cx="7968975" cy="523220"/>
          </a:xfrm>
          <a:prstGeom prst="rect">
            <a:avLst/>
          </a:prstGeom>
          <a:noFill/>
          <a:ln>
            <a:solidFill>
              <a:srgbClr val="002060"/>
            </a:solidFill>
          </a:ln>
        </p:spPr>
        <p:txBody>
          <a:bodyPr wrap="square" rtlCol="0">
            <a:spAutoFit/>
          </a:bodyPr>
          <a:lstStyle/>
          <a:p>
            <a:pPr algn="ctr"/>
            <a:r>
              <a:rPr lang="en-US" sz="2800" dirty="0"/>
              <a:t>Converted to dollars for you! YAY!</a:t>
            </a:r>
          </a:p>
        </p:txBody>
      </p:sp>
    </p:spTree>
    <p:extLst>
      <p:ext uri="{BB962C8B-B14F-4D97-AF65-F5344CB8AC3E}">
        <p14:creationId xmlns:p14="http://schemas.microsoft.com/office/powerpoint/2010/main" val="943007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Don’t Let Terminology Throw You!</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23</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14A40601-1E80-CD15-B418-FFA1C2416716}"/>
              </a:ext>
            </a:extLst>
          </p:cNvPr>
          <p:cNvSpPr>
            <a:spLocks noGrp="1"/>
          </p:cNvSpPr>
          <p:nvPr>
            <p:ph idx="1"/>
          </p:nvPr>
        </p:nvSpPr>
        <p:spPr>
          <a:xfrm>
            <a:off x="977121" y="1487443"/>
            <a:ext cx="10515600" cy="580118"/>
          </a:xfrm>
          <a:solidFill>
            <a:schemeClr val="accent2">
              <a:lumMod val="20000"/>
              <a:lumOff val="80000"/>
            </a:schemeClr>
          </a:solidFill>
          <a:ln>
            <a:solidFill>
              <a:schemeClr val="accent1">
                <a:lumMod val="50000"/>
              </a:schemeClr>
            </a:solidFill>
          </a:ln>
        </p:spPr>
        <p:txBody>
          <a:bodyPr>
            <a:normAutofit/>
          </a:bodyPr>
          <a:lstStyle/>
          <a:p>
            <a:r>
              <a:rPr lang="en-US" sz="2800" dirty="0"/>
              <a:t>It says it’s staking…but also says it’s interest. So what is it?</a:t>
            </a:r>
          </a:p>
          <a:p>
            <a:endParaRPr lang="en-US" dirty="0">
              <a:latin typeface="+mn-lt"/>
            </a:endParaRPr>
          </a:p>
          <a:p>
            <a:endParaRPr lang="en-US" dirty="0"/>
          </a:p>
        </p:txBody>
      </p:sp>
      <p:pic>
        <p:nvPicPr>
          <p:cNvPr id="10" name="Picture 9">
            <a:extLst>
              <a:ext uri="{FF2B5EF4-FFF2-40B4-BE49-F238E27FC236}">
                <a16:creationId xmlns:a16="http://schemas.microsoft.com/office/drawing/2014/main" id="{4FE5AA30-178F-C333-464A-ECCE66DA9AF8}"/>
              </a:ext>
            </a:extLst>
          </p:cNvPr>
          <p:cNvPicPr>
            <a:picLocks noChangeAspect="1"/>
          </p:cNvPicPr>
          <p:nvPr/>
        </p:nvPicPr>
        <p:blipFill>
          <a:blip r:embed="rId2"/>
          <a:stretch>
            <a:fillRect/>
          </a:stretch>
        </p:blipFill>
        <p:spPr>
          <a:xfrm>
            <a:off x="2056548" y="2174855"/>
            <a:ext cx="8634589" cy="4450465"/>
          </a:xfrm>
          <a:prstGeom prst="rect">
            <a:avLst/>
          </a:prstGeom>
          <a:ln>
            <a:solidFill>
              <a:schemeClr val="tx1"/>
            </a:solidFill>
          </a:ln>
        </p:spPr>
      </p:pic>
      <p:sp>
        <p:nvSpPr>
          <p:cNvPr id="11" name="Rectangle 10">
            <a:extLst>
              <a:ext uri="{FF2B5EF4-FFF2-40B4-BE49-F238E27FC236}">
                <a16:creationId xmlns:a16="http://schemas.microsoft.com/office/drawing/2014/main" id="{5DC6ECB2-E3EB-0CAA-E19F-0BCD708AC325}"/>
              </a:ext>
            </a:extLst>
          </p:cNvPr>
          <p:cNvSpPr/>
          <p:nvPr/>
        </p:nvSpPr>
        <p:spPr>
          <a:xfrm>
            <a:off x="8412468" y="2981804"/>
            <a:ext cx="699911" cy="3693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498187-50D9-B043-03A3-F991D31F9949}"/>
              </a:ext>
            </a:extLst>
          </p:cNvPr>
          <p:cNvSpPr/>
          <p:nvPr/>
        </p:nvSpPr>
        <p:spPr>
          <a:xfrm>
            <a:off x="5187781" y="5432851"/>
            <a:ext cx="699911" cy="3693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a:extLst>
              <a:ext uri="{FF2B5EF4-FFF2-40B4-BE49-F238E27FC236}">
                <a16:creationId xmlns:a16="http://schemas.microsoft.com/office/drawing/2014/main" id="{E0D07FCD-F916-144A-934A-82E573DEA125}"/>
              </a:ext>
            </a:extLst>
          </p:cNvPr>
          <p:cNvSpPr txBox="1">
            <a:spLocks/>
          </p:cNvSpPr>
          <p:nvPr/>
        </p:nvSpPr>
        <p:spPr>
          <a:xfrm>
            <a:off x="1116042" y="3558725"/>
            <a:ext cx="10515600" cy="580118"/>
          </a:xfrm>
          <a:prstGeom prst="rect">
            <a:avLst/>
          </a:prstGeom>
          <a:solidFill>
            <a:schemeClr val="accent2">
              <a:lumMod val="40000"/>
              <a:lumOff val="60000"/>
            </a:schemeClr>
          </a:solidFill>
          <a:ln>
            <a:solidFill>
              <a:schemeClr val="accent1">
                <a:lumMod val="5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It’s Schedule 1, Ordinary Income!</a:t>
            </a:r>
          </a:p>
        </p:txBody>
      </p:sp>
    </p:spTree>
    <p:extLst>
      <p:ext uri="{BB962C8B-B14F-4D97-AF65-F5344CB8AC3E}">
        <p14:creationId xmlns:p14="http://schemas.microsoft.com/office/powerpoint/2010/main" val="508279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890C70-BE63-229D-3BF5-29E2627A30B5}"/>
              </a:ext>
            </a:extLst>
          </p:cNvPr>
          <p:cNvPicPr>
            <a:picLocks noChangeAspect="1"/>
          </p:cNvPicPr>
          <p:nvPr/>
        </p:nvPicPr>
        <p:blipFill>
          <a:blip r:embed="rId2"/>
          <a:stretch>
            <a:fillRect/>
          </a:stretch>
        </p:blipFill>
        <p:spPr>
          <a:xfrm>
            <a:off x="4912758" y="5229942"/>
            <a:ext cx="6020640" cy="409632"/>
          </a:xfrm>
          <a:prstGeom prst="rect">
            <a:avLst/>
          </a:prstGeom>
          <a:ln w="28575">
            <a:solidFill>
              <a:srgbClr val="101225"/>
            </a:solidFill>
          </a:ln>
        </p:spPr>
      </p:pic>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You Might Have to Help</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3585875"/>
          </a:xfrm>
        </p:spPr>
        <p:txBody>
          <a:bodyPr>
            <a:normAutofit/>
          </a:bodyPr>
          <a:lstStyle/>
          <a:p>
            <a:r>
              <a:rPr lang="en-US" sz="2400" dirty="0"/>
              <a:t>Ethan deposited ETH at </a:t>
            </a:r>
            <a:r>
              <a:rPr lang="en-US" sz="2400" dirty="0" err="1"/>
              <a:t>Nexo</a:t>
            </a:r>
            <a:endParaRPr lang="en-US" sz="2400" dirty="0"/>
          </a:p>
          <a:p>
            <a:r>
              <a:rPr lang="en-US" sz="2400" dirty="0"/>
              <a:t>He was paid in ETH on a quarterly basis as follows:</a:t>
            </a:r>
          </a:p>
          <a:p>
            <a:pPr lvl="1"/>
            <a:r>
              <a:rPr lang="en-US" sz="2400" dirty="0"/>
              <a:t>3/31/2022 he received 0.1000000 ETH = $141</a:t>
            </a:r>
          </a:p>
          <a:p>
            <a:pPr lvl="1"/>
            <a:r>
              <a:rPr lang="en-US" sz="2400" dirty="0"/>
              <a:t>6/30/2022 he received 0.1000000 ETH = $209</a:t>
            </a:r>
          </a:p>
          <a:p>
            <a:pPr lvl="1"/>
            <a:r>
              <a:rPr lang="en-US" sz="2400" dirty="0"/>
              <a:t>9/30/2022 he received 0.1000000 ETH = $301</a:t>
            </a:r>
          </a:p>
          <a:p>
            <a:pPr lvl="1"/>
            <a:r>
              <a:rPr lang="en-US" sz="2400" dirty="0"/>
              <a:t>12/31/2022 he received 0.1000000 ETH = $368</a:t>
            </a:r>
          </a:p>
          <a:p>
            <a:pPr lvl="1"/>
            <a:r>
              <a:rPr lang="en-US" sz="2400" dirty="0"/>
              <a:t>TOTAL $1,019</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24</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A2D4F45-803B-9B16-A8A7-B8DD9386E903}"/>
              </a:ext>
            </a:extLst>
          </p:cNvPr>
          <p:cNvSpPr txBox="1"/>
          <p:nvPr/>
        </p:nvSpPr>
        <p:spPr>
          <a:xfrm>
            <a:off x="5620591" y="5346773"/>
            <a:ext cx="5185458" cy="276999"/>
          </a:xfrm>
          <a:prstGeom prst="rect">
            <a:avLst/>
          </a:prstGeom>
          <a:noFill/>
        </p:spPr>
        <p:txBody>
          <a:bodyPr wrap="square" rtlCol="0">
            <a:spAutoFit/>
          </a:bodyPr>
          <a:lstStyle/>
          <a:p>
            <a:r>
              <a:rPr lang="en-US" sz="1200" dirty="0"/>
              <a:t>Virtual currency       			           $1019</a:t>
            </a:r>
          </a:p>
        </p:txBody>
      </p:sp>
    </p:spTree>
    <p:extLst>
      <p:ext uri="{BB962C8B-B14F-4D97-AF65-F5344CB8AC3E}">
        <p14:creationId xmlns:p14="http://schemas.microsoft.com/office/powerpoint/2010/main" val="3100851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04BC8-CE3A-5945-BADA-25D6E52F99B3}"/>
              </a:ext>
            </a:extLst>
          </p:cNvPr>
          <p:cNvSpPr>
            <a:spLocks noGrp="1"/>
          </p:cNvSpPr>
          <p:nvPr>
            <p:ph type="title"/>
          </p:nvPr>
        </p:nvSpPr>
        <p:spPr>
          <a:xfrm>
            <a:off x="1534767" y="3429000"/>
            <a:ext cx="9122465" cy="665022"/>
          </a:xfrm>
        </p:spPr>
        <p:txBody>
          <a:bodyPr>
            <a:noAutofit/>
          </a:bodyPr>
          <a:lstStyle/>
          <a:p>
            <a:r>
              <a:rPr lang="en-US" sz="5400" dirty="0"/>
              <a:t>More Complex Investments</a:t>
            </a:r>
          </a:p>
        </p:txBody>
      </p:sp>
      <p:sp>
        <p:nvSpPr>
          <p:cNvPr id="3" name="TextBox 2">
            <a:extLst>
              <a:ext uri="{FF2B5EF4-FFF2-40B4-BE49-F238E27FC236}">
                <a16:creationId xmlns:a16="http://schemas.microsoft.com/office/drawing/2014/main" id="{7939C32C-1B76-8611-10CE-9D862ED28DEF}"/>
              </a:ext>
            </a:extLst>
          </p:cNvPr>
          <p:cNvSpPr txBox="1"/>
          <p:nvPr/>
        </p:nvSpPr>
        <p:spPr>
          <a:xfrm>
            <a:off x="4813464" y="2759377"/>
            <a:ext cx="2565070" cy="461665"/>
          </a:xfrm>
          <a:prstGeom prst="rect">
            <a:avLst/>
          </a:prstGeom>
          <a:noFill/>
        </p:spPr>
        <p:txBody>
          <a:bodyPr wrap="square" rtlCol="0">
            <a:spAutoFit/>
          </a:bodyPr>
          <a:lstStyle/>
          <a:p>
            <a:pPr algn="ctr"/>
            <a:r>
              <a:rPr lang="en-US" sz="2400" dirty="0">
                <a:solidFill>
                  <a:schemeClr val="bg1"/>
                </a:solidFill>
              </a:rPr>
              <a:t>Section 3</a:t>
            </a:r>
          </a:p>
        </p:txBody>
      </p:sp>
      <p:sp>
        <p:nvSpPr>
          <p:cNvPr id="2" name="Rectangle 1">
            <a:extLst>
              <a:ext uri="{FF2B5EF4-FFF2-40B4-BE49-F238E27FC236}">
                <a16:creationId xmlns:a16="http://schemas.microsoft.com/office/drawing/2014/main" id="{4B8B2837-E2BB-C51E-0B75-56C4C995F336}"/>
              </a:ext>
            </a:extLst>
          </p:cNvPr>
          <p:cNvSpPr/>
          <p:nvPr/>
        </p:nvSpPr>
        <p:spPr>
          <a:xfrm>
            <a:off x="729465" y="6092575"/>
            <a:ext cx="1571946" cy="5959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526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Tell Me It’s Just a Bad Dream</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26</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68D5344-4290-B3C5-90EB-F9F53364187B}"/>
              </a:ext>
            </a:extLst>
          </p:cNvPr>
          <p:cNvPicPr>
            <a:picLocks noChangeAspect="1"/>
          </p:cNvPicPr>
          <p:nvPr/>
        </p:nvPicPr>
        <p:blipFill>
          <a:blip r:embed="rId2"/>
          <a:stretch>
            <a:fillRect/>
          </a:stretch>
        </p:blipFill>
        <p:spPr>
          <a:xfrm>
            <a:off x="2733205" y="1365914"/>
            <a:ext cx="6725589" cy="5096586"/>
          </a:xfrm>
          <a:prstGeom prst="rect">
            <a:avLst/>
          </a:prstGeom>
          <a:ln w="28575">
            <a:solidFill>
              <a:schemeClr val="tx2"/>
            </a:solidFill>
          </a:ln>
        </p:spPr>
      </p:pic>
    </p:spTree>
    <p:extLst>
      <p:ext uri="{BB962C8B-B14F-4D97-AF65-F5344CB8AC3E}">
        <p14:creationId xmlns:p14="http://schemas.microsoft.com/office/powerpoint/2010/main" val="2726833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Crypto-Asset Derivatives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fontScale="70000" lnSpcReduction="20000"/>
          </a:bodyPr>
          <a:lstStyle/>
          <a:p>
            <a:r>
              <a:rPr lang="en-US" sz="4000" dirty="0"/>
              <a:t>A crypto derivative is an agreement between a buyer and a seller for the future price of a digital asset.</a:t>
            </a:r>
          </a:p>
          <a:p>
            <a:r>
              <a:rPr lang="en-US" sz="4000" dirty="0"/>
              <a:t>The parties do not own the underlying asset.</a:t>
            </a:r>
          </a:p>
          <a:p>
            <a:r>
              <a:rPr lang="en-US" sz="4000" dirty="0"/>
              <a:t>It’s entirely a gamble on the future price of the asset.</a:t>
            </a:r>
          </a:p>
          <a:p>
            <a:r>
              <a:rPr lang="en-US" sz="4000" dirty="0"/>
              <a:t>One party believes the price of the crypto-asset will go up, the other party believes the price will go down.</a:t>
            </a:r>
          </a:p>
          <a:p>
            <a:r>
              <a:rPr lang="en-US" sz="4000" dirty="0"/>
              <a:t>The two parties sign an agreement stating that after a certain period of time, once the price has moved in any direction, one of the parties has to pay the other party the difference in price.</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27</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571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Investing in Crypto-Asset Derivatives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4"/>
            <a:ext cx="10435269" cy="3547760"/>
          </a:xfrm>
        </p:spPr>
        <p:txBody>
          <a:bodyPr>
            <a:normAutofit fontScale="77500" lnSpcReduction="20000"/>
          </a:bodyPr>
          <a:lstStyle/>
          <a:p>
            <a:r>
              <a:rPr lang="en-US" sz="3500" b="0" i="0" dirty="0">
                <a:solidFill>
                  <a:srgbClr val="061431"/>
                </a:solidFill>
                <a:effectLst/>
              </a:rPr>
              <a:t>Investing in derivatives is different from investing in assets directly. </a:t>
            </a:r>
          </a:p>
          <a:p>
            <a:r>
              <a:rPr lang="en-US" sz="3500" b="0" i="0" dirty="0">
                <a:solidFill>
                  <a:srgbClr val="061431"/>
                </a:solidFill>
                <a:effectLst/>
              </a:rPr>
              <a:t>If you purchase one bitcoin (1 BTC) from an exchange you have ownership of that bitcoin.</a:t>
            </a:r>
          </a:p>
          <a:p>
            <a:r>
              <a:rPr lang="en-US" sz="3500" b="0" i="0" dirty="0">
                <a:solidFill>
                  <a:srgbClr val="061431"/>
                </a:solidFill>
                <a:effectLst/>
              </a:rPr>
              <a:t>But if you invest in bitcoin derivatives, you do </a:t>
            </a:r>
            <a:r>
              <a:rPr lang="en-US" sz="3500" b="1" i="0" dirty="0">
                <a:solidFill>
                  <a:srgbClr val="061431"/>
                </a:solidFill>
                <a:effectLst/>
              </a:rPr>
              <a:t>not</a:t>
            </a:r>
            <a:r>
              <a:rPr lang="en-US" sz="3500" b="0" i="0" dirty="0">
                <a:solidFill>
                  <a:srgbClr val="061431"/>
                </a:solidFill>
                <a:effectLst/>
              </a:rPr>
              <a:t> own the asset. </a:t>
            </a:r>
          </a:p>
          <a:p>
            <a:r>
              <a:rPr lang="en-US" sz="3500" b="0" i="0" dirty="0">
                <a:solidFill>
                  <a:srgbClr val="061431"/>
                </a:solidFill>
                <a:effectLst/>
              </a:rPr>
              <a:t>Instead, you own a contract to buy or sell that bitcoin at a set price in the future.</a:t>
            </a:r>
            <a:endParaRPr lang="en-US" sz="3500" dirty="0"/>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28</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681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Crypto-Asset Derivative Exchanges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3227249"/>
          </a:xfrm>
        </p:spPr>
        <p:txBody>
          <a:bodyPr>
            <a:normAutofit fontScale="77500" lnSpcReduction="20000"/>
          </a:bodyPr>
          <a:lstStyle/>
          <a:p>
            <a:r>
              <a:rPr lang="en-US" sz="4000" dirty="0" err="1"/>
              <a:t>Cryptoasset</a:t>
            </a:r>
            <a:r>
              <a:rPr lang="en-US" sz="4000" dirty="0"/>
              <a:t> derivative market is in the TRILLIONS</a:t>
            </a:r>
          </a:p>
          <a:p>
            <a:r>
              <a:rPr lang="en-US" sz="4000" dirty="0"/>
              <a:t>Participating Exchanges: Coinbase, </a:t>
            </a:r>
            <a:r>
              <a:rPr lang="en-US" sz="4000" dirty="0" err="1"/>
              <a:t>Binance</a:t>
            </a:r>
            <a:r>
              <a:rPr lang="en-US" sz="4000" dirty="0"/>
              <a:t>, OKX, </a:t>
            </a:r>
            <a:r>
              <a:rPr lang="en-US" sz="4000" dirty="0" err="1"/>
              <a:t>BitCoke</a:t>
            </a:r>
            <a:r>
              <a:rPr lang="en-US" sz="4000" dirty="0"/>
              <a:t>, </a:t>
            </a:r>
            <a:r>
              <a:rPr lang="en-US" sz="4000" dirty="0" err="1"/>
              <a:t>CoinTiger</a:t>
            </a:r>
            <a:r>
              <a:rPr lang="en-US" sz="4000" dirty="0"/>
              <a:t>, </a:t>
            </a:r>
            <a:r>
              <a:rPr lang="en-US" sz="4000" dirty="0" err="1"/>
              <a:t>Bitget</a:t>
            </a:r>
            <a:r>
              <a:rPr lang="en-US" sz="4000" dirty="0"/>
              <a:t>, </a:t>
            </a:r>
            <a:r>
              <a:rPr lang="en-US" sz="4000" dirty="0" err="1"/>
              <a:t>CoinFLEX</a:t>
            </a:r>
            <a:r>
              <a:rPr lang="en-US" sz="4000" dirty="0"/>
              <a:t>, </a:t>
            </a:r>
            <a:r>
              <a:rPr lang="en-US" sz="4000" dirty="0" err="1"/>
              <a:t>Bybit</a:t>
            </a:r>
            <a:r>
              <a:rPr lang="en-US" sz="4000" dirty="0"/>
              <a:t>, Huobi Global, FTX, </a:t>
            </a:r>
            <a:r>
              <a:rPr lang="en-US" sz="4000" dirty="0" err="1"/>
              <a:t>KuCoin</a:t>
            </a:r>
            <a:r>
              <a:rPr lang="en-US" sz="4000" dirty="0"/>
              <a:t>, </a:t>
            </a:r>
            <a:r>
              <a:rPr lang="en-US" sz="4000" dirty="0" err="1"/>
              <a:t>BingX</a:t>
            </a:r>
            <a:r>
              <a:rPr lang="en-US" sz="4000" dirty="0"/>
              <a:t>, </a:t>
            </a:r>
            <a:r>
              <a:rPr lang="en-US" sz="4000" dirty="0" err="1"/>
              <a:t>Phemex</a:t>
            </a:r>
            <a:r>
              <a:rPr lang="en-US" sz="4000" dirty="0"/>
              <a:t>, BTSE, </a:t>
            </a:r>
            <a:r>
              <a:rPr lang="en-US" sz="4000" dirty="0" err="1"/>
              <a:t>Gate,io</a:t>
            </a:r>
            <a:r>
              <a:rPr lang="en-US" sz="4000" dirty="0"/>
              <a:t>, MEXC, </a:t>
            </a:r>
            <a:r>
              <a:rPr lang="en-US" sz="4000" dirty="0" err="1"/>
              <a:t>BitWell</a:t>
            </a:r>
            <a:r>
              <a:rPr lang="en-US" sz="4000" dirty="0"/>
              <a:t>, Crypto.com Exchange, </a:t>
            </a:r>
            <a:r>
              <a:rPr lang="en-US" sz="4000" dirty="0" err="1"/>
              <a:t>BitMEX</a:t>
            </a:r>
            <a:r>
              <a:rPr lang="en-US" sz="4000" dirty="0"/>
              <a:t>, ZBG, </a:t>
            </a:r>
            <a:r>
              <a:rPr lang="en-US" sz="4000" dirty="0" err="1"/>
              <a:t>Deribit</a:t>
            </a:r>
            <a:r>
              <a:rPr lang="en-US" sz="4000" dirty="0"/>
              <a:t>, </a:t>
            </a:r>
            <a:r>
              <a:rPr lang="en-US" sz="4000" dirty="0" err="1"/>
              <a:t>ApolloX</a:t>
            </a:r>
            <a:r>
              <a:rPr lang="en-US" sz="4000" dirty="0"/>
              <a:t>, Delta Exchange, </a:t>
            </a:r>
            <a:r>
              <a:rPr lang="en-US" sz="4000" dirty="0" err="1"/>
              <a:t>StormGain</a:t>
            </a:r>
            <a:r>
              <a:rPr lang="en-US" sz="4000" dirty="0"/>
              <a:t>, </a:t>
            </a:r>
            <a:r>
              <a:rPr lang="en-US" sz="4000" dirty="0" err="1"/>
              <a:t>Bitfinex</a:t>
            </a:r>
            <a:r>
              <a:rPr lang="en-US" sz="4000" dirty="0"/>
              <a:t>, Kraken, AAX, etc., etc., etc.</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29</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358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04BC8-CE3A-5945-BADA-25D6E52F99B3}"/>
              </a:ext>
            </a:extLst>
          </p:cNvPr>
          <p:cNvSpPr>
            <a:spLocks noGrp="1"/>
          </p:cNvSpPr>
          <p:nvPr>
            <p:ph type="title"/>
          </p:nvPr>
        </p:nvSpPr>
        <p:spPr>
          <a:xfrm>
            <a:off x="3196173" y="3511192"/>
            <a:ext cx="5799654" cy="665022"/>
          </a:xfrm>
        </p:spPr>
        <p:txBody>
          <a:bodyPr>
            <a:noAutofit/>
          </a:bodyPr>
          <a:lstStyle/>
          <a:p>
            <a:r>
              <a:rPr lang="en-US" sz="5400" dirty="0"/>
              <a:t>Sales and Trades</a:t>
            </a:r>
          </a:p>
        </p:txBody>
      </p:sp>
      <p:sp>
        <p:nvSpPr>
          <p:cNvPr id="3" name="TextBox 2">
            <a:extLst>
              <a:ext uri="{FF2B5EF4-FFF2-40B4-BE49-F238E27FC236}">
                <a16:creationId xmlns:a16="http://schemas.microsoft.com/office/drawing/2014/main" id="{ADAC1D5F-B7D4-D05F-826F-F47CCBD4E836}"/>
              </a:ext>
            </a:extLst>
          </p:cNvPr>
          <p:cNvSpPr txBox="1"/>
          <p:nvPr/>
        </p:nvSpPr>
        <p:spPr>
          <a:xfrm>
            <a:off x="4813465" y="2821474"/>
            <a:ext cx="2565070" cy="461665"/>
          </a:xfrm>
          <a:prstGeom prst="rect">
            <a:avLst/>
          </a:prstGeom>
          <a:noFill/>
        </p:spPr>
        <p:txBody>
          <a:bodyPr wrap="square" rtlCol="0">
            <a:spAutoFit/>
          </a:bodyPr>
          <a:lstStyle/>
          <a:p>
            <a:pPr algn="ctr"/>
            <a:r>
              <a:rPr lang="en-US" sz="2400" dirty="0">
                <a:solidFill>
                  <a:schemeClr val="bg1"/>
                </a:solidFill>
              </a:rPr>
              <a:t>Section 1</a:t>
            </a:r>
          </a:p>
        </p:txBody>
      </p:sp>
      <p:sp>
        <p:nvSpPr>
          <p:cNvPr id="4" name="Rectangle 3">
            <a:extLst>
              <a:ext uri="{FF2B5EF4-FFF2-40B4-BE49-F238E27FC236}">
                <a16:creationId xmlns:a16="http://schemas.microsoft.com/office/drawing/2014/main" id="{7F4CB054-DE61-7616-1C46-0BCF352E25EC}"/>
              </a:ext>
            </a:extLst>
          </p:cNvPr>
          <p:cNvSpPr/>
          <p:nvPr/>
        </p:nvSpPr>
        <p:spPr>
          <a:xfrm>
            <a:off x="729465" y="6092575"/>
            <a:ext cx="1571946" cy="5959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709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Derivative Example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2878457"/>
          </a:xfrm>
        </p:spPr>
        <p:txBody>
          <a:bodyPr>
            <a:normAutofit fontScale="62500" lnSpcReduction="20000"/>
          </a:bodyPr>
          <a:lstStyle/>
          <a:p>
            <a:r>
              <a:rPr lang="en-US" sz="4000" dirty="0"/>
              <a:t>The price of </a:t>
            </a:r>
            <a:r>
              <a:rPr lang="en-US" sz="4000" dirty="0" err="1"/>
              <a:t>NewCoin</a:t>
            </a:r>
            <a:r>
              <a:rPr lang="en-US" sz="4000" dirty="0"/>
              <a:t> is currently $10,000 and Sam thinks it’ll go up – that’s called going long.</a:t>
            </a:r>
          </a:p>
          <a:p>
            <a:r>
              <a:rPr lang="en-US" sz="4000" dirty="0"/>
              <a:t>Richard thinks it’ll go down – that’s called going short.</a:t>
            </a:r>
          </a:p>
          <a:p>
            <a:r>
              <a:rPr lang="en-US" sz="4000" dirty="0"/>
              <a:t>If the price moves to $11,000 by the time the contract is settled, Richard must pay Sam $1,000.</a:t>
            </a:r>
          </a:p>
          <a:p>
            <a:r>
              <a:rPr lang="en-US" sz="4000" dirty="0"/>
              <a:t>On the other hand, if the price moves to $8,000 when the contract is settled, Sam must pay Richard $2,000.</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30</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506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Uh, Section 1256?</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From Cointracker.io:</a:t>
            </a:r>
          </a:p>
          <a:p>
            <a:pPr lvl="1"/>
            <a:r>
              <a:rPr lang="en-US" sz="2400" b="0" i="0" dirty="0">
                <a:solidFill>
                  <a:srgbClr val="061431"/>
                </a:solidFill>
                <a:effectLst/>
              </a:rPr>
              <a:t>Crypto derivatives have an added layer of complexity to this already complex subject for three reasons:</a:t>
            </a:r>
          </a:p>
          <a:p>
            <a:pPr lvl="2">
              <a:buFont typeface="+mj-lt"/>
              <a:buAutoNum type="arabicPeriod"/>
            </a:pPr>
            <a:r>
              <a:rPr lang="en-US" sz="2400" b="0" i="0" dirty="0">
                <a:solidFill>
                  <a:srgbClr val="061431"/>
                </a:solidFill>
                <a:effectLst/>
              </a:rPr>
              <a:t>The </a:t>
            </a:r>
            <a:r>
              <a:rPr lang="en-US" sz="2400" b="0" i="0" u="none" strike="noStrike" dirty="0">
                <a:effectLst/>
              </a:rPr>
              <a:t>IRS taxes cryptocurrency as property.</a:t>
            </a:r>
            <a:endParaRPr lang="en-US" sz="2400" b="0" i="0" dirty="0">
              <a:effectLst/>
            </a:endParaRPr>
          </a:p>
          <a:p>
            <a:pPr lvl="2">
              <a:buFont typeface="+mj-lt"/>
              <a:buAutoNum type="arabicPeriod"/>
            </a:pPr>
            <a:r>
              <a:rPr lang="en-US" sz="2400" b="0" i="0" dirty="0">
                <a:solidFill>
                  <a:srgbClr val="061431"/>
                </a:solidFill>
                <a:effectLst/>
              </a:rPr>
              <a:t>Crypto platforms have created novel derivatives which do not resemble any traditional financial derivatives.</a:t>
            </a:r>
          </a:p>
          <a:p>
            <a:pPr lvl="2">
              <a:buFont typeface="+mj-lt"/>
              <a:buAutoNum type="arabicPeriod"/>
            </a:pPr>
            <a:r>
              <a:rPr lang="en-US" sz="2400" b="0" i="0" dirty="0">
                <a:solidFill>
                  <a:srgbClr val="061431"/>
                </a:solidFill>
                <a:effectLst/>
              </a:rPr>
              <a:t>There is literally zero IRS guidance on cryptocurrency derivatives.</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31</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7604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Uh, Section 1256?</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4"/>
            <a:ext cx="10435269" cy="4292478"/>
          </a:xfrm>
        </p:spPr>
        <p:txBody>
          <a:bodyPr>
            <a:normAutofit fontScale="92500" lnSpcReduction="10000"/>
          </a:bodyPr>
          <a:lstStyle/>
          <a:p>
            <a:r>
              <a:rPr lang="en-US" sz="2800" dirty="0"/>
              <a:t>From Cointracker.io:</a:t>
            </a:r>
          </a:p>
          <a:p>
            <a:pPr lvl="1"/>
            <a:r>
              <a:rPr lang="en-US" sz="2600" b="0" i="0" dirty="0">
                <a:solidFill>
                  <a:srgbClr val="061431"/>
                </a:solidFill>
                <a:effectLst/>
              </a:rPr>
              <a:t>If a derivative contract classifies for </a:t>
            </a:r>
            <a:r>
              <a:rPr lang="en-US" sz="2600" b="0" i="0" u="none" strike="noStrike" dirty="0">
                <a:effectLst/>
              </a:rPr>
              <a:t>Section 1256 of the IRS tax code</a:t>
            </a:r>
            <a:r>
              <a:rPr lang="en-US" sz="2600" b="0" i="0" dirty="0">
                <a:effectLst/>
              </a:rPr>
              <a:t>, it is subject to unique preferential tax treatment. To qualify, a derivative contract needs to </a:t>
            </a:r>
            <a:r>
              <a:rPr lang="en-US" sz="2600" b="0" i="0" dirty="0">
                <a:solidFill>
                  <a:srgbClr val="061431"/>
                </a:solidFill>
                <a:effectLst/>
              </a:rPr>
              <a:t>meet certain criteria such as being regulated by the Commodity Futures Trading Commission (CFTC). </a:t>
            </a:r>
          </a:p>
          <a:p>
            <a:pPr lvl="1"/>
            <a:r>
              <a:rPr lang="en-US" sz="2600" b="0" i="0" dirty="0">
                <a:solidFill>
                  <a:srgbClr val="061431"/>
                </a:solidFill>
                <a:effectLst/>
              </a:rPr>
              <a:t>Currently, there are only a few cryptocurrency exchanges that meet this criteria to offer Section 1256 futures (e.g. </a:t>
            </a:r>
            <a:r>
              <a:rPr lang="en-US" sz="2600" b="0" i="0" dirty="0" err="1">
                <a:solidFill>
                  <a:srgbClr val="061431"/>
                </a:solidFill>
                <a:effectLst/>
              </a:rPr>
              <a:t>Bakkt</a:t>
            </a:r>
            <a:r>
              <a:rPr lang="en-US" sz="2600" b="0" i="0" dirty="0">
                <a:solidFill>
                  <a:srgbClr val="061431"/>
                </a:solidFill>
                <a:effectLst/>
              </a:rPr>
              <a:t>, CME, </a:t>
            </a:r>
            <a:r>
              <a:rPr lang="en-US" sz="2600" b="0" i="0" dirty="0" err="1">
                <a:solidFill>
                  <a:srgbClr val="061431"/>
                </a:solidFill>
                <a:effectLst/>
              </a:rPr>
              <a:t>Erisx</a:t>
            </a:r>
            <a:r>
              <a:rPr lang="en-US" sz="2600" b="0" i="0" dirty="0">
                <a:solidFill>
                  <a:srgbClr val="061431"/>
                </a:solidFill>
                <a:effectLst/>
              </a:rPr>
              <a:t>, </a:t>
            </a:r>
            <a:r>
              <a:rPr lang="en-US" sz="2600" b="0" i="0" dirty="0" err="1">
                <a:solidFill>
                  <a:srgbClr val="061431"/>
                </a:solidFill>
                <a:effectLst/>
              </a:rPr>
              <a:t>LedgerX</a:t>
            </a:r>
            <a:r>
              <a:rPr lang="en-US" sz="2600" b="0" i="0" dirty="0">
                <a:solidFill>
                  <a:srgbClr val="061431"/>
                </a:solidFill>
                <a:effectLst/>
              </a:rPr>
              <a:t>).</a:t>
            </a:r>
          </a:p>
          <a:p>
            <a:pPr lvl="1"/>
            <a:r>
              <a:rPr lang="en-US" sz="2600" b="0" i="0" dirty="0">
                <a:solidFill>
                  <a:srgbClr val="061431"/>
                </a:solidFill>
                <a:effectLst/>
              </a:rPr>
              <a:t>Other exchanges are offering non-regulated derivatives which likely do not qualify for Section 1256.</a:t>
            </a:r>
            <a:endParaRPr lang="en-US" sz="2600" dirty="0"/>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32</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978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What About Margin Trading?</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4"/>
            <a:ext cx="10435269" cy="3066992"/>
          </a:xfrm>
        </p:spPr>
        <p:txBody>
          <a:bodyPr>
            <a:normAutofit fontScale="92500"/>
          </a:bodyPr>
          <a:lstStyle/>
          <a:p>
            <a:r>
              <a:rPr lang="en-US" sz="3000" b="0" i="0" dirty="0">
                <a:solidFill>
                  <a:srgbClr val="061431"/>
                </a:solidFill>
                <a:effectLst/>
                <a:latin typeface="+mn-lt"/>
              </a:rPr>
              <a:t>Margin trading refers to the use of borrowed funds (debt) to trade. </a:t>
            </a:r>
          </a:p>
          <a:p>
            <a:r>
              <a:rPr lang="en-US" sz="3000" b="0" i="0" dirty="0">
                <a:solidFill>
                  <a:srgbClr val="061431"/>
                </a:solidFill>
                <a:effectLst/>
                <a:latin typeface="+mn-lt"/>
              </a:rPr>
              <a:t>When trading on margin, crypto investors can leverage their buying power by trading a multiple of value of what they own.</a:t>
            </a:r>
          </a:p>
          <a:p>
            <a:r>
              <a:rPr lang="en-US" sz="3000" dirty="0">
                <a:solidFill>
                  <a:srgbClr val="061431"/>
                </a:solidFill>
                <a:latin typeface="+mn-lt"/>
              </a:rPr>
              <a:t>Margin trading multiplies winnings…and losses. </a:t>
            </a:r>
            <a:endParaRPr lang="en-US" sz="3000" dirty="0">
              <a:latin typeface="+mn-lt"/>
            </a:endParaRP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33</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850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Bob Trades on the Margin</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725214" y="1631761"/>
            <a:ext cx="8918541" cy="4778261"/>
          </a:xfrm>
        </p:spPr>
        <p:txBody>
          <a:bodyPr>
            <a:normAutofit/>
          </a:bodyPr>
          <a:lstStyle/>
          <a:p>
            <a:pPr algn="l"/>
            <a:r>
              <a:rPr lang="en-US" sz="2400" b="0" i="0" dirty="0">
                <a:solidFill>
                  <a:srgbClr val="061431"/>
                </a:solidFill>
                <a:effectLst/>
              </a:rPr>
              <a:t>Here’s Bob. He has one bitcoin (1 BTC) and wants to buy ether (ETH). Without margin, Bob could deposit his 1 BTC on an exchange and buy only 1 BTC worth of ETH.</a:t>
            </a:r>
          </a:p>
          <a:p>
            <a:pPr algn="l"/>
            <a:r>
              <a:rPr lang="en-US" sz="2400" b="0" i="0" dirty="0">
                <a:solidFill>
                  <a:srgbClr val="061431"/>
                </a:solidFill>
                <a:effectLst/>
              </a:rPr>
              <a:t>But with a margin account, Bob can deposit 1 BTC and select a level of leverage of, say, 5X. </a:t>
            </a:r>
          </a:p>
          <a:p>
            <a:pPr algn="l"/>
            <a:r>
              <a:rPr lang="en-US" sz="2400" b="0" i="0" dirty="0">
                <a:solidFill>
                  <a:srgbClr val="061431"/>
                </a:solidFill>
                <a:effectLst/>
              </a:rPr>
              <a:t>The 1 BTC would be held by the exchange as collateral, and the exchange would give Bob 5 BTC worth of “nominal money” to trade with on the exchange. </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34</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usinessman pointing side">
            <a:extLst>
              <a:ext uri="{FF2B5EF4-FFF2-40B4-BE49-F238E27FC236}">
                <a16:creationId xmlns:a16="http://schemas.microsoft.com/office/drawing/2014/main" id="{A260773A-A8CB-AFF4-3DA8-FA111DD0B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445" y="65988"/>
            <a:ext cx="3103001" cy="6858000"/>
          </a:xfrm>
          <a:prstGeom prst="rect">
            <a:avLst/>
          </a:prstGeom>
        </p:spPr>
      </p:pic>
    </p:spTree>
    <p:extLst>
      <p:ext uri="{BB962C8B-B14F-4D97-AF65-F5344CB8AC3E}">
        <p14:creationId xmlns:p14="http://schemas.microsoft.com/office/powerpoint/2010/main" val="3429166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Bob Trades on the Margin</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8334079" cy="4778261"/>
          </a:xfrm>
        </p:spPr>
        <p:txBody>
          <a:bodyPr>
            <a:normAutofit/>
          </a:bodyPr>
          <a:lstStyle/>
          <a:p>
            <a:r>
              <a:rPr lang="en-US" sz="2400" b="0" i="0" dirty="0">
                <a:solidFill>
                  <a:srgbClr val="061431"/>
                </a:solidFill>
                <a:effectLst/>
              </a:rPr>
              <a:t>The nominal money can only be used to trade on the exchange within the margin account but not withdrawn from the exchange. Now Bob’s buying power is 5X (5 BTC) what it was without margin.</a:t>
            </a:r>
          </a:p>
          <a:p>
            <a:pPr algn="l"/>
            <a:r>
              <a:rPr lang="en-US" sz="2400" b="0" i="0" dirty="0">
                <a:solidFill>
                  <a:srgbClr val="061431"/>
                </a:solidFill>
                <a:effectLst/>
              </a:rPr>
              <a:t>If Bob goes all in on ETH and the price of ETH increases by 10%, Bob makes 0.5 BTC profit (5 BTC x 10% = 0.5 BTC) instead of what he would have made without margin (1 BTC x 10% = 0.1 BTC). </a:t>
            </a:r>
          </a:p>
          <a:p>
            <a:pPr algn="l"/>
            <a:r>
              <a:rPr lang="en-US" sz="2400" b="0" i="0" dirty="0">
                <a:solidFill>
                  <a:srgbClr val="061431"/>
                </a:solidFill>
                <a:effectLst/>
              </a:rPr>
              <a:t>This cuts both ways! </a:t>
            </a:r>
            <a:r>
              <a:rPr lang="en-US" sz="2400" b="0" i="0" dirty="0" err="1">
                <a:solidFill>
                  <a:srgbClr val="061431"/>
                </a:solidFill>
                <a:effectLst/>
              </a:rPr>
              <a:t>Iif</a:t>
            </a:r>
            <a:r>
              <a:rPr lang="en-US" sz="2400" b="0" i="0" dirty="0">
                <a:solidFill>
                  <a:srgbClr val="061431"/>
                </a:solidFill>
                <a:effectLst/>
              </a:rPr>
              <a:t> the price of ETH drops 10%, Bob loses 0.5 BTC instead of 0.1 BTC</a:t>
            </a:r>
            <a:r>
              <a:rPr lang="en-US" sz="3400" b="0" i="0" dirty="0">
                <a:solidFill>
                  <a:srgbClr val="061431"/>
                </a:solidFill>
                <a:effectLst/>
              </a:rPr>
              <a:t>.</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35</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usinessman pointing side">
            <a:extLst>
              <a:ext uri="{FF2B5EF4-FFF2-40B4-BE49-F238E27FC236}">
                <a16:creationId xmlns:a16="http://schemas.microsoft.com/office/drawing/2014/main" id="{A260773A-A8CB-AFF4-3DA8-FA111DD0B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3273" y="65988"/>
            <a:ext cx="3103001" cy="6858000"/>
          </a:xfrm>
          <a:prstGeom prst="rect">
            <a:avLst/>
          </a:prstGeom>
        </p:spPr>
      </p:pic>
    </p:spTree>
    <p:extLst>
      <p:ext uri="{BB962C8B-B14F-4D97-AF65-F5344CB8AC3E}">
        <p14:creationId xmlns:p14="http://schemas.microsoft.com/office/powerpoint/2010/main" val="1940154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How Do I Report It?</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Good question!</a:t>
            </a:r>
          </a:p>
          <a:p>
            <a:pPr lvl="1"/>
            <a:r>
              <a:rPr lang="en-US" sz="2800" dirty="0"/>
              <a:t>Probably all short-term gains and losses, but you might have to look at any reports your client receives to be sure.</a:t>
            </a:r>
          </a:p>
          <a:p>
            <a:pPr lvl="1"/>
            <a:r>
              <a:rPr lang="en-US" sz="2800" b="0" i="0" dirty="0">
                <a:solidFill>
                  <a:srgbClr val="061431"/>
                </a:solidFill>
                <a:effectLst/>
              </a:rPr>
              <a:t>We haven’t seen 1099s from these exchanges.</a:t>
            </a:r>
          </a:p>
          <a:p>
            <a:pPr lvl="1"/>
            <a:r>
              <a:rPr lang="en-US" sz="2800" dirty="0">
                <a:solidFill>
                  <a:srgbClr val="061431"/>
                </a:solidFill>
              </a:rPr>
              <a:t>It’ll be interesting to see what we get starting in 2024!</a:t>
            </a:r>
            <a:endParaRPr lang="en-US" sz="2800" b="0" i="0" dirty="0">
              <a:solidFill>
                <a:srgbClr val="061431"/>
              </a:solidFill>
              <a:effectLst/>
            </a:endParaRP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36</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9430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Mark to Market?</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From Cointracker.io:</a:t>
            </a:r>
          </a:p>
          <a:p>
            <a:pPr lvl="1">
              <a:buFont typeface="Arial" panose="020B0604020202020204" pitchFamily="34" charset="0"/>
              <a:buChar char="•"/>
            </a:pPr>
            <a:r>
              <a:rPr lang="en-US" sz="2400" b="0" i="0" dirty="0">
                <a:effectLst/>
              </a:rPr>
              <a:t>A section 475(f) election can be very beneficial for traders. However, it is currently applicable only if you deal with securities and commodities. </a:t>
            </a:r>
            <a:endParaRPr lang="en-US" sz="2400" dirty="0"/>
          </a:p>
          <a:p>
            <a:pPr lvl="1">
              <a:buFont typeface="Arial" panose="020B0604020202020204" pitchFamily="34" charset="0"/>
              <a:buChar char="•"/>
            </a:pPr>
            <a:r>
              <a:rPr lang="en-US" sz="2400" b="0" i="0" dirty="0">
                <a:effectLst/>
              </a:rPr>
              <a:t>Since cryptocurrencies are taxed as property per </a:t>
            </a:r>
            <a:r>
              <a:rPr lang="en-US" sz="2400" b="0" i="0" u="none" strike="noStrike" dirty="0">
                <a:effectLst/>
              </a:rPr>
              <a:t>IRS Notice 2014-21</a:t>
            </a:r>
            <a:r>
              <a:rPr lang="en-US" sz="2400" b="0" i="0" dirty="0">
                <a:effectLst/>
              </a:rPr>
              <a:t>, the applicability of this election for crypto traders is a grey area. </a:t>
            </a:r>
          </a:p>
          <a:p>
            <a:pPr lvl="1">
              <a:buFont typeface="Arial" panose="020B0604020202020204" pitchFamily="34" charset="0"/>
              <a:buChar char="•"/>
            </a:pPr>
            <a:r>
              <a:rPr lang="en-US" sz="2400" b="0" i="0" strike="noStrike" dirty="0">
                <a:effectLst/>
              </a:rPr>
              <a:t>AICPA has advocated the IRS to make this election applicable</a:t>
            </a:r>
            <a:r>
              <a:rPr lang="en-US" sz="2400" b="0" i="0" dirty="0">
                <a:effectLst/>
              </a:rPr>
              <a:t> to crypto traders and others have asked for more clarity on this issue.</a:t>
            </a:r>
            <a:endParaRPr lang="en-US" sz="2400" dirty="0"/>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37</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4898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General Advice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The IRS has offered no guidance at all on these more complex investment issues.</a:t>
            </a:r>
          </a:p>
          <a:p>
            <a:r>
              <a:rPr lang="en-US" sz="2800" dirty="0"/>
              <a:t>Form 8275, </a:t>
            </a:r>
            <a:r>
              <a:rPr lang="en-US" sz="2800" i="1" dirty="0"/>
              <a:t>Disclosure Statement</a:t>
            </a:r>
            <a:r>
              <a:rPr lang="en-US" sz="2800" dirty="0"/>
              <a:t>, is the tax preparer’s best friend in these situations! </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38</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339813F-79F2-ECFA-524E-A57A7C3AF288}"/>
              </a:ext>
            </a:extLst>
          </p:cNvPr>
          <p:cNvPicPr>
            <a:picLocks noChangeAspect="1"/>
          </p:cNvPicPr>
          <p:nvPr/>
        </p:nvPicPr>
        <p:blipFill>
          <a:blip r:embed="rId2"/>
          <a:stretch>
            <a:fillRect/>
          </a:stretch>
        </p:blipFill>
        <p:spPr>
          <a:xfrm>
            <a:off x="2687152" y="3701629"/>
            <a:ext cx="7421011" cy="3019846"/>
          </a:xfrm>
          <a:prstGeom prst="rect">
            <a:avLst/>
          </a:prstGeom>
          <a:ln>
            <a:solidFill>
              <a:srgbClr val="002060"/>
            </a:solidFill>
          </a:ln>
        </p:spPr>
      </p:pic>
    </p:spTree>
    <p:extLst>
      <p:ext uri="{BB962C8B-B14F-4D97-AF65-F5344CB8AC3E}">
        <p14:creationId xmlns:p14="http://schemas.microsoft.com/office/powerpoint/2010/main" val="2409968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04BC8-CE3A-5945-BADA-25D6E52F99B3}"/>
              </a:ext>
            </a:extLst>
          </p:cNvPr>
          <p:cNvSpPr>
            <a:spLocks noGrp="1"/>
          </p:cNvSpPr>
          <p:nvPr>
            <p:ph type="title"/>
          </p:nvPr>
        </p:nvSpPr>
        <p:spPr>
          <a:xfrm>
            <a:off x="1981811" y="3497185"/>
            <a:ext cx="8228378" cy="665022"/>
          </a:xfrm>
        </p:spPr>
        <p:txBody>
          <a:bodyPr>
            <a:noAutofit/>
          </a:bodyPr>
          <a:lstStyle/>
          <a:p>
            <a:r>
              <a:rPr lang="en-US" sz="5400" dirty="0"/>
              <a:t>Mining &amp; Earning Crypto</a:t>
            </a:r>
          </a:p>
        </p:txBody>
      </p:sp>
      <p:sp>
        <p:nvSpPr>
          <p:cNvPr id="3" name="TextBox 2">
            <a:extLst>
              <a:ext uri="{FF2B5EF4-FFF2-40B4-BE49-F238E27FC236}">
                <a16:creationId xmlns:a16="http://schemas.microsoft.com/office/drawing/2014/main" id="{9890C59D-70FB-C206-0E50-15B4E924001D}"/>
              </a:ext>
            </a:extLst>
          </p:cNvPr>
          <p:cNvSpPr txBox="1"/>
          <p:nvPr/>
        </p:nvSpPr>
        <p:spPr>
          <a:xfrm>
            <a:off x="4813465" y="2812374"/>
            <a:ext cx="2565070" cy="461665"/>
          </a:xfrm>
          <a:prstGeom prst="rect">
            <a:avLst/>
          </a:prstGeom>
          <a:noFill/>
        </p:spPr>
        <p:txBody>
          <a:bodyPr wrap="square" rtlCol="0">
            <a:spAutoFit/>
          </a:bodyPr>
          <a:lstStyle/>
          <a:p>
            <a:pPr algn="ctr"/>
            <a:r>
              <a:rPr lang="en-US" sz="2400" dirty="0">
                <a:solidFill>
                  <a:schemeClr val="bg1"/>
                </a:solidFill>
              </a:rPr>
              <a:t>Section 4</a:t>
            </a:r>
          </a:p>
        </p:txBody>
      </p:sp>
      <p:sp>
        <p:nvSpPr>
          <p:cNvPr id="2" name="Rectangle 1">
            <a:extLst>
              <a:ext uri="{FF2B5EF4-FFF2-40B4-BE49-F238E27FC236}">
                <a16:creationId xmlns:a16="http://schemas.microsoft.com/office/drawing/2014/main" id="{BF7B21D2-0F31-DEE8-AFD5-FF469D5DB48E}"/>
              </a:ext>
            </a:extLst>
          </p:cNvPr>
          <p:cNvSpPr/>
          <p:nvPr/>
        </p:nvSpPr>
        <p:spPr>
          <a:xfrm>
            <a:off x="729465" y="6092575"/>
            <a:ext cx="1571946" cy="5959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5572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Emily’s Sales and Trades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311871"/>
            <a:ext cx="8931535" cy="4952543"/>
          </a:xfrm>
        </p:spPr>
        <p:txBody>
          <a:bodyPr>
            <a:normAutofit fontScale="62500" lnSpcReduction="20000"/>
          </a:bodyPr>
          <a:lstStyle/>
          <a:p>
            <a:pPr>
              <a:spcAft>
                <a:spcPts val="1000"/>
              </a:spcAft>
            </a:pPr>
            <a:r>
              <a:rPr lang="en-US" sz="3100" dirty="0"/>
              <a:t>Purchases</a:t>
            </a:r>
          </a:p>
          <a:p>
            <a:pPr lvl="1">
              <a:spcAft>
                <a:spcPts val="1000"/>
              </a:spcAft>
            </a:pPr>
            <a:r>
              <a:rPr lang="en-US" sz="3100" dirty="0"/>
              <a:t>Aug. 1, 2018: 0.50000000 BTC for $3,802</a:t>
            </a:r>
          </a:p>
          <a:p>
            <a:pPr lvl="1">
              <a:spcBef>
                <a:spcPts val="1000"/>
              </a:spcBef>
              <a:spcAft>
                <a:spcPts val="1000"/>
              </a:spcAft>
            </a:pPr>
            <a:r>
              <a:rPr lang="en-US" sz="3100" dirty="0"/>
              <a:t>Jan. 1, 2020: 0.50000000 BTC for $3,598</a:t>
            </a:r>
            <a:endParaRPr lang="en-US" sz="3100" dirty="0">
              <a:cs typeface="Arial"/>
            </a:endParaRPr>
          </a:p>
          <a:p>
            <a:pPr>
              <a:spcAft>
                <a:spcPts val="1000"/>
              </a:spcAft>
            </a:pPr>
            <a:r>
              <a:rPr lang="en-US" sz="3100" dirty="0"/>
              <a:t>Sales</a:t>
            </a:r>
            <a:endParaRPr lang="en-US" sz="3100" dirty="0">
              <a:cs typeface="Arial"/>
            </a:endParaRPr>
          </a:p>
          <a:p>
            <a:pPr lvl="1">
              <a:spcBef>
                <a:spcPts val="1000"/>
              </a:spcBef>
              <a:spcAft>
                <a:spcPts val="1000"/>
              </a:spcAft>
            </a:pPr>
            <a:r>
              <a:rPr lang="en-US" sz="3100" dirty="0"/>
              <a:t>June 1, 2020: 0.30000000 BTC; 1 BTC = $9,464 on that date</a:t>
            </a:r>
          </a:p>
          <a:p>
            <a:pPr lvl="1">
              <a:spcBef>
                <a:spcPts val="1000"/>
              </a:spcBef>
              <a:spcAft>
                <a:spcPts val="1000"/>
              </a:spcAft>
            </a:pPr>
            <a:r>
              <a:rPr lang="en-US" sz="3100" dirty="0"/>
              <a:t>July 1, 2020: 0.40000000 BTC; 1 BTC = $9,146 on that date</a:t>
            </a:r>
            <a:endParaRPr lang="en-US" sz="3100" dirty="0">
              <a:cs typeface="Arial"/>
            </a:endParaRPr>
          </a:p>
          <a:p>
            <a:pPr>
              <a:spcAft>
                <a:spcPts val="1000"/>
              </a:spcAft>
            </a:pPr>
            <a:r>
              <a:rPr lang="en-US" sz="3100" dirty="0"/>
              <a:t>Trade</a:t>
            </a:r>
            <a:endParaRPr lang="en-US" sz="3100" dirty="0">
              <a:cs typeface="Arial"/>
            </a:endParaRPr>
          </a:p>
          <a:p>
            <a:pPr lvl="1">
              <a:spcBef>
                <a:spcPts val="1000"/>
              </a:spcBef>
              <a:spcAft>
                <a:spcPts val="1000"/>
              </a:spcAft>
            </a:pPr>
            <a:r>
              <a:rPr lang="en-US" sz="3100" dirty="0"/>
              <a:t>Aug. 1, 2020: 0.10000000 BTC for Ether; 1 BTC = $11,323 on that date</a:t>
            </a:r>
            <a:endParaRPr lang="en-US" sz="3100" dirty="0">
              <a:cs typeface="Arial"/>
            </a:endParaRPr>
          </a:p>
          <a:p>
            <a:pPr>
              <a:spcAft>
                <a:spcPts val="1000"/>
              </a:spcAft>
            </a:pPr>
            <a:r>
              <a:rPr lang="en-US" sz="3100" b="1" dirty="0"/>
              <a:t>What are the proceeds? What is the basis? What goes on her 8949?</a:t>
            </a:r>
            <a:endParaRPr lang="en-US" sz="3100" b="1" dirty="0">
              <a:cs typeface="Arial"/>
            </a:endParaRP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4</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usiness woman thumbs up">
            <a:extLst>
              <a:ext uri="{FF2B5EF4-FFF2-40B4-BE49-F238E27FC236}">
                <a16:creationId xmlns:a16="http://schemas.microsoft.com/office/drawing/2014/main" id="{1FBC7537-8FCE-4492-2E36-1C4D60DA1F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8774" y="0"/>
            <a:ext cx="2446233" cy="6858000"/>
          </a:xfrm>
          <a:prstGeom prst="rect">
            <a:avLst/>
          </a:prstGeom>
        </p:spPr>
      </p:pic>
    </p:spTree>
    <p:extLst>
      <p:ext uri="{BB962C8B-B14F-4D97-AF65-F5344CB8AC3E}">
        <p14:creationId xmlns:p14="http://schemas.microsoft.com/office/powerpoint/2010/main" val="1811814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Taxation of Mining</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Different kinds of mining!</a:t>
            </a:r>
          </a:p>
          <a:p>
            <a:r>
              <a:rPr lang="en-US" sz="2400" dirty="0"/>
              <a:t>Proof of work is the original form of mining and is still used by Bitcoin.</a:t>
            </a:r>
          </a:p>
          <a:p>
            <a:r>
              <a:rPr lang="en-US" sz="2400" dirty="0"/>
              <a:t>Proof of stake is an alternative to proof of work requiring participants to commit tokens to the network in order to gain rewards.</a:t>
            </a:r>
          </a:p>
          <a:p>
            <a:pPr lvl="1"/>
            <a:r>
              <a:rPr lang="en-US" sz="2400" dirty="0"/>
              <a:t>Most staking these days seem to be done through an exchange rather than by individuals.</a:t>
            </a:r>
          </a:p>
          <a:p>
            <a:r>
              <a:rPr lang="en-US" sz="2400" dirty="0"/>
              <a:t>The activity may be referred to as mining, staking or validating.</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40</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412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Taxation of Mining</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According to IRS Notice 2014-21, this is self-employment income if trade/business.</a:t>
            </a:r>
          </a:p>
          <a:p>
            <a:r>
              <a:rPr lang="en-US" sz="2400" dirty="0"/>
              <a:t>It isn’t reported to the IRS by anyone.</a:t>
            </a:r>
          </a:p>
          <a:p>
            <a:r>
              <a:rPr lang="en-US" sz="2400" dirty="0"/>
              <a:t>Taxpayers report mining/staking income on Schedule C for trade/business.</a:t>
            </a:r>
          </a:p>
          <a:p>
            <a:r>
              <a:rPr lang="en-US" sz="2400" dirty="0"/>
              <a:t>Expenses… not much.</a:t>
            </a:r>
          </a:p>
          <a:p>
            <a:pPr lvl="1"/>
            <a:r>
              <a:rPr lang="en-US" sz="2400" dirty="0"/>
              <a:t>Occasionally hardware is purchased with crypto.</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41</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87259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Mining Reminder</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42</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AD256B96-04BB-CFA9-0453-7ED5A9F142D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72211" y="1696969"/>
            <a:ext cx="1666985" cy="1647825"/>
          </a:xfrm>
          <a:prstGeom prst="rect">
            <a:avLst/>
          </a:prstGeom>
        </p:spPr>
      </p:pic>
      <p:pic>
        <p:nvPicPr>
          <p:cNvPr id="10" name="Picture 9" descr="A picture containing sitting, laying&#10;&#10;Description automatically generated">
            <a:extLst>
              <a:ext uri="{FF2B5EF4-FFF2-40B4-BE49-F238E27FC236}">
                <a16:creationId xmlns:a16="http://schemas.microsoft.com/office/drawing/2014/main" id="{7EB25B9B-9736-1D31-985B-063A7369DE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9133" y="1728492"/>
            <a:ext cx="1023295" cy="1376796"/>
          </a:xfrm>
          <a:prstGeom prst="rect">
            <a:avLst/>
          </a:prstGeom>
        </p:spPr>
      </p:pic>
      <p:pic>
        <p:nvPicPr>
          <p:cNvPr id="11" name="Picture 10" descr="A picture containing computer, sign&#10;&#10;Description automatically generated">
            <a:extLst>
              <a:ext uri="{FF2B5EF4-FFF2-40B4-BE49-F238E27FC236}">
                <a16:creationId xmlns:a16="http://schemas.microsoft.com/office/drawing/2014/main" id="{C438F9DE-81DA-D8C4-7C30-6A9EDBD155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3415" y="1775109"/>
            <a:ext cx="1718920" cy="1766152"/>
          </a:xfrm>
          <a:prstGeom prst="rect">
            <a:avLst/>
          </a:prstGeom>
        </p:spPr>
      </p:pic>
      <p:pic>
        <p:nvPicPr>
          <p:cNvPr id="12" name="Picture 11">
            <a:extLst>
              <a:ext uri="{FF2B5EF4-FFF2-40B4-BE49-F238E27FC236}">
                <a16:creationId xmlns:a16="http://schemas.microsoft.com/office/drawing/2014/main" id="{E61893A7-9537-AA65-255B-6904B8E0C8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87064" y="4074581"/>
            <a:ext cx="2317286" cy="2092507"/>
          </a:xfrm>
          <a:prstGeom prst="rect">
            <a:avLst/>
          </a:prstGeom>
        </p:spPr>
      </p:pic>
      <p:pic>
        <p:nvPicPr>
          <p:cNvPr id="13" name="Picture 12" descr="A group of people in different colors&#10;&#10;Description automatically generated">
            <a:extLst>
              <a:ext uri="{FF2B5EF4-FFF2-40B4-BE49-F238E27FC236}">
                <a16:creationId xmlns:a16="http://schemas.microsoft.com/office/drawing/2014/main" id="{CA101749-7671-4C0C-0BBE-613ECB5803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98" r="63441" b="65370"/>
          <a:stretch/>
        </p:blipFill>
        <p:spPr>
          <a:xfrm>
            <a:off x="2866988" y="4433636"/>
            <a:ext cx="1769437" cy="1569660"/>
          </a:xfrm>
          <a:prstGeom prst="rect">
            <a:avLst/>
          </a:prstGeom>
        </p:spPr>
      </p:pic>
      <p:cxnSp>
        <p:nvCxnSpPr>
          <p:cNvPr id="14" name="Straight Arrow Connector 13">
            <a:extLst>
              <a:ext uri="{FF2B5EF4-FFF2-40B4-BE49-F238E27FC236}">
                <a16:creationId xmlns:a16="http://schemas.microsoft.com/office/drawing/2014/main" id="{453C2E1C-9CF9-E1CA-3513-7F0B29C70C8F}"/>
              </a:ext>
            </a:extLst>
          </p:cNvPr>
          <p:cNvCxnSpPr>
            <a:cxnSpLocks/>
          </p:cNvCxnSpPr>
          <p:nvPr/>
        </p:nvCxnSpPr>
        <p:spPr>
          <a:xfrm>
            <a:off x="3165982" y="2548899"/>
            <a:ext cx="1544577" cy="0"/>
          </a:xfrm>
          <a:prstGeom prst="straightConnector1">
            <a:avLst/>
          </a:prstGeom>
          <a:ln w="3492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198E420-FF6B-FDDF-98DF-6D6181445212}"/>
              </a:ext>
            </a:extLst>
          </p:cNvPr>
          <p:cNvCxnSpPr>
            <a:cxnSpLocks/>
          </p:cNvCxnSpPr>
          <p:nvPr/>
        </p:nvCxnSpPr>
        <p:spPr>
          <a:xfrm>
            <a:off x="6718032" y="2548899"/>
            <a:ext cx="2124638" cy="0"/>
          </a:xfrm>
          <a:prstGeom prst="straightConnector1">
            <a:avLst/>
          </a:prstGeom>
          <a:ln w="3492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A7041B1-3420-B9E9-32DF-4EB011743ED2}"/>
              </a:ext>
            </a:extLst>
          </p:cNvPr>
          <p:cNvCxnSpPr>
            <a:cxnSpLocks/>
          </p:cNvCxnSpPr>
          <p:nvPr/>
        </p:nvCxnSpPr>
        <p:spPr>
          <a:xfrm flipH="1">
            <a:off x="4555222" y="4952272"/>
            <a:ext cx="1931842" cy="1"/>
          </a:xfrm>
          <a:prstGeom prst="straightConnector1">
            <a:avLst/>
          </a:prstGeom>
          <a:ln w="3492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936B867-076C-3DB8-D141-493ABC91DE20}"/>
              </a:ext>
            </a:extLst>
          </p:cNvPr>
          <p:cNvCxnSpPr>
            <a:cxnSpLocks/>
          </p:cNvCxnSpPr>
          <p:nvPr/>
        </p:nvCxnSpPr>
        <p:spPr>
          <a:xfrm flipH="1">
            <a:off x="9028650" y="3825735"/>
            <a:ext cx="1469588" cy="1012483"/>
          </a:xfrm>
          <a:prstGeom prst="straightConnector1">
            <a:avLst/>
          </a:prstGeom>
          <a:ln w="3492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08ACBB5-EB34-BD93-C696-AEC0113691E7}"/>
              </a:ext>
            </a:extLst>
          </p:cNvPr>
          <p:cNvSpPr txBox="1"/>
          <p:nvPr/>
        </p:nvSpPr>
        <p:spPr>
          <a:xfrm>
            <a:off x="838200" y="3461202"/>
            <a:ext cx="2303313" cy="400110"/>
          </a:xfrm>
          <a:prstGeom prst="rect">
            <a:avLst/>
          </a:prstGeom>
          <a:noFill/>
        </p:spPr>
        <p:txBody>
          <a:bodyPr wrap="square" rtlCol="0">
            <a:spAutoFit/>
          </a:bodyPr>
          <a:lstStyle/>
          <a:p>
            <a:r>
              <a:rPr lang="en-US" sz="2000" dirty="0"/>
              <a:t>Bob buys Bitcoin</a:t>
            </a:r>
          </a:p>
        </p:txBody>
      </p:sp>
      <p:sp>
        <p:nvSpPr>
          <p:cNvPr id="19" name="TextBox 18">
            <a:extLst>
              <a:ext uri="{FF2B5EF4-FFF2-40B4-BE49-F238E27FC236}">
                <a16:creationId xmlns:a16="http://schemas.microsoft.com/office/drawing/2014/main" id="{5941B3F3-CA21-0F0F-E560-D977EB9E5058}"/>
              </a:ext>
            </a:extLst>
          </p:cNvPr>
          <p:cNvSpPr txBox="1"/>
          <p:nvPr/>
        </p:nvSpPr>
        <p:spPr>
          <a:xfrm>
            <a:off x="4108732" y="3216369"/>
            <a:ext cx="3264096" cy="400110"/>
          </a:xfrm>
          <a:prstGeom prst="rect">
            <a:avLst/>
          </a:prstGeom>
          <a:noFill/>
        </p:spPr>
        <p:txBody>
          <a:bodyPr wrap="square" rtlCol="0">
            <a:spAutoFit/>
          </a:bodyPr>
          <a:lstStyle/>
          <a:p>
            <a:pPr algn="ctr"/>
            <a:r>
              <a:rPr lang="en-US" sz="2000" dirty="0"/>
              <a:t>Bob stores it in his “wallet”</a:t>
            </a:r>
          </a:p>
        </p:txBody>
      </p:sp>
      <p:sp>
        <p:nvSpPr>
          <p:cNvPr id="20" name="TextBox 19">
            <a:extLst>
              <a:ext uri="{FF2B5EF4-FFF2-40B4-BE49-F238E27FC236}">
                <a16:creationId xmlns:a16="http://schemas.microsoft.com/office/drawing/2014/main" id="{C2434E7A-13F1-F080-AD11-1638439869CE}"/>
              </a:ext>
            </a:extLst>
          </p:cNvPr>
          <p:cNvSpPr txBox="1"/>
          <p:nvPr/>
        </p:nvSpPr>
        <p:spPr>
          <a:xfrm>
            <a:off x="9028650" y="4840644"/>
            <a:ext cx="2701598" cy="1015663"/>
          </a:xfrm>
          <a:prstGeom prst="rect">
            <a:avLst/>
          </a:prstGeom>
          <a:noFill/>
        </p:spPr>
        <p:txBody>
          <a:bodyPr wrap="square" rtlCol="0">
            <a:spAutoFit/>
          </a:bodyPr>
          <a:lstStyle/>
          <a:p>
            <a:r>
              <a:rPr lang="en-US" sz="2000" dirty="0"/>
              <a:t>Software adds the transaction to the permanent blockchain</a:t>
            </a:r>
          </a:p>
        </p:txBody>
      </p:sp>
      <p:sp>
        <p:nvSpPr>
          <p:cNvPr id="21" name="TextBox 20">
            <a:extLst>
              <a:ext uri="{FF2B5EF4-FFF2-40B4-BE49-F238E27FC236}">
                <a16:creationId xmlns:a16="http://schemas.microsoft.com/office/drawing/2014/main" id="{A798A09C-7038-E532-D48F-C86DAD2E3878}"/>
              </a:ext>
            </a:extLst>
          </p:cNvPr>
          <p:cNvSpPr txBox="1"/>
          <p:nvPr/>
        </p:nvSpPr>
        <p:spPr>
          <a:xfrm>
            <a:off x="725214" y="4161951"/>
            <a:ext cx="2408839" cy="1631216"/>
          </a:xfrm>
          <a:prstGeom prst="rect">
            <a:avLst/>
          </a:prstGeom>
          <a:noFill/>
        </p:spPr>
        <p:txBody>
          <a:bodyPr wrap="square" rtlCol="0">
            <a:spAutoFit/>
          </a:bodyPr>
          <a:lstStyle/>
          <a:p>
            <a:r>
              <a:rPr lang="en-US" sz="2000" dirty="0"/>
              <a:t>Jane’s computer is the first to complete the transaction; she receives a small amount of Bitcoin</a:t>
            </a:r>
          </a:p>
        </p:txBody>
      </p:sp>
      <p:sp>
        <p:nvSpPr>
          <p:cNvPr id="22" name="TextBox 21">
            <a:extLst>
              <a:ext uri="{FF2B5EF4-FFF2-40B4-BE49-F238E27FC236}">
                <a16:creationId xmlns:a16="http://schemas.microsoft.com/office/drawing/2014/main" id="{3332743B-2771-6554-03EE-F9024FF85285}"/>
              </a:ext>
            </a:extLst>
          </p:cNvPr>
          <p:cNvSpPr txBox="1"/>
          <p:nvPr/>
        </p:nvSpPr>
        <p:spPr>
          <a:xfrm>
            <a:off x="7733105" y="3464314"/>
            <a:ext cx="3037115" cy="707886"/>
          </a:xfrm>
          <a:prstGeom prst="rect">
            <a:avLst/>
          </a:prstGeom>
          <a:noFill/>
        </p:spPr>
        <p:txBody>
          <a:bodyPr wrap="square" rtlCol="0">
            <a:spAutoFit/>
          </a:bodyPr>
          <a:lstStyle/>
          <a:p>
            <a:r>
              <a:rPr lang="en-US" sz="2000" dirty="0"/>
              <a:t>Bob buys a T-shirt from Cathy with Bitcoin</a:t>
            </a:r>
          </a:p>
        </p:txBody>
      </p:sp>
    </p:spTree>
    <p:extLst>
      <p:ext uri="{BB962C8B-B14F-4D97-AF65-F5344CB8AC3E}">
        <p14:creationId xmlns:p14="http://schemas.microsoft.com/office/powerpoint/2010/main" val="300616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Jane the Miner</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6439293" cy="4778261"/>
          </a:xfrm>
        </p:spPr>
        <p:txBody>
          <a:bodyPr>
            <a:normAutofit/>
          </a:bodyPr>
          <a:lstStyle/>
          <a:p>
            <a:r>
              <a:rPr lang="en-US" sz="2400" dirty="0"/>
              <a:t>Jane mines different kinds of crypto…</a:t>
            </a:r>
          </a:p>
          <a:p>
            <a:pPr lvl="1"/>
            <a:r>
              <a:rPr lang="en-US" sz="2400" dirty="0"/>
              <a:t>Her earnings in 2021 totaled $15,679</a:t>
            </a:r>
          </a:p>
          <a:p>
            <a:r>
              <a:rPr lang="en-US" sz="2400" dirty="0"/>
              <a:t>You ask about business expenses</a:t>
            </a:r>
          </a:p>
          <a:p>
            <a:pPr lvl="1"/>
            <a:r>
              <a:rPr lang="en-US" sz="2400" dirty="0"/>
              <a:t>Office in home? Unlikely.</a:t>
            </a:r>
          </a:p>
          <a:p>
            <a:pPr lvl="1"/>
            <a:r>
              <a:rPr lang="en-US" sz="2400" dirty="0"/>
              <a:t>Cell phone? Unlikely.</a:t>
            </a:r>
          </a:p>
          <a:p>
            <a:pPr lvl="1"/>
            <a:r>
              <a:rPr lang="en-US" sz="2400" dirty="0"/>
              <a:t>Increased electricity? Possibly, depending on the type of mining or staking she’s doing.</a:t>
            </a:r>
          </a:p>
          <a:p>
            <a:pPr lvl="1"/>
            <a:r>
              <a:rPr lang="en-US" sz="2400" dirty="0"/>
              <a:t>Hardware purchases? Oh, yeah. She bought a computer.</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43</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asual woman pointing to side">
            <a:extLst>
              <a:ext uri="{FF2B5EF4-FFF2-40B4-BE49-F238E27FC236}">
                <a16:creationId xmlns:a16="http://schemas.microsoft.com/office/drawing/2014/main" id="{895FBDB9-C023-C16D-6477-43CEFE9E7B64}"/>
              </a:ext>
            </a:extLst>
          </p:cNvPr>
          <p:cNvPicPr>
            <a:picLocks noChangeAspect="1"/>
          </p:cNvPicPr>
          <p:nvPr/>
        </p:nvPicPr>
        <p:blipFill>
          <a:blip r:embed="rId2"/>
          <a:stretch>
            <a:fillRect/>
          </a:stretch>
        </p:blipFill>
        <p:spPr>
          <a:xfrm>
            <a:off x="7891373" y="0"/>
            <a:ext cx="3742765" cy="6858000"/>
          </a:xfrm>
          <a:prstGeom prst="rect">
            <a:avLst/>
          </a:prstGeom>
        </p:spPr>
      </p:pic>
    </p:spTree>
    <p:extLst>
      <p:ext uri="{BB962C8B-B14F-4D97-AF65-F5344CB8AC3E}">
        <p14:creationId xmlns:p14="http://schemas.microsoft.com/office/powerpoint/2010/main" val="1859776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Jane’s Computer</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1" y="1486153"/>
            <a:ext cx="6354452" cy="4778261"/>
          </a:xfrm>
        </p:spPr>
        <p:txBody>
          <a:bodyPr>
            <a:normAutofit/>
          </a:bodyPr>
          <a:lstStyle/>
          <a:p>
            <a:r>
              <a:rPr lang="en-US" sz="2800" b="1" dirty="0">
                <a:solidFill>
                  <a:schemeClr val="tx2">
                    <a:lumMod val="50000"/>
                  </a:schemeClr>
                </a:solidFill>
              </a:rPr>
              <a:t>YOU: “</a:t>
            </a:r>
            <a:r>
              <a:rPr lang="en-US" sz="2800" dirty="0"/>
              <a:t>Let’s talk about the hardware purchase! </a:t>
            </a:r>
            <a:r>
              <a:rPr lang="en-US" sz="2800" b="1" dirty="0">
                <a:solidFill>
                  <a:schemeClr val="tx2">
                    <a:lumMod val="50000"/>
                  </a:schemeClr>
                </a:solidFill>
              </a:rPr>
              <a:t>Did you buy it with dollars? Or with crypto?”</a:t>
            </a:r>
          </a:p>
          <a:p>
            <a:r>
              <a:rPr lang="en-US" sz="2800" dirty="0"/>
              <a:t>Jane: “With crypto!”</a:t>
            </a:r>
          </a:p>
          <a:p>
            <a:r>
              <a:rPr lang="en-US" sz="2800" b="1" dirty="0">
                <a:solidFill>
                  <a:schemeClr val="tx2">
                    <a:lumMod val="50000"/>
                  </a:schemeClr>
                </a:solidFill>
              </a:rPr>
              <a:t>YOU: “Great! What was the cost basis of that crypto?”</a:t>
            </a:r>
          </a:p>
          <a:p>
            <a:r>
              <a:rPr lang="en-US" sz="2800" dirty="0"/>
              <a:t>Jane: “Huh?”</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44</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asual woman shrugging">
            <a:extLst>
              <a:ext uri="{FF2B5EF4-FFF2-40B4-BE49-F238E27FC236}">
                <a16:creationId xmlns:a16="http://schemas.microsoft.com/office/drawing/2014/main" id="{488E7411-C29E-46D4-DCB7-38C86A741237}"/>
              </a:ext>
            </a:extLst>
          </p:cNvPr>
          <p:cNvPicPr>
            <a:picLocks noChangeAspect="1"/>
          </p:cNvPicPr>
          <p:nvPr/>
        </p:nvPicPr>
        <p:blipFill>
          <a:blip r:embed="rId2"/>
          <a:stretch>
            <a:fillRect/>
          </a:stretch>
        </p:blipFill>
        <p:spPr>
          <a:xfrm>
            <a:off x="7946007" y="0"/>
            <a:ext cx="3441877" cy="6858000"/>
          </a:xfrm>
          <a:prstGeom prst="rect">
            <a:avLst/>
          </a:prstGeom>
        </p:spPr>
      </p:pic>
    </p:spTree>
    <p:extLst>
      <p:ext uri="{BB962C8B-B14F-4D97-AF65-F5344CB8AC3E}">
        <p14:creationId xmlns:p14="http://schemas.microsoft.com/office/powerpoint/2010/main" val="4174935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Jane’s  Computer</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fontScale="92500" lnSpcReduction="20000"/>
          </a:bodyPr>
          <a:lstStyle/>
          <a:p>
            <a:r>
              <a:rPr lang="en-US" sz="3100" dirty="0"/>
              <a:t>Turns out she bought the computer on March 1</a:t>
            </a:r>
            <a:r>
              <a:rPr lang="en-US" sz="3100" baseline="30000" dirty="0"/>
              <a:t>st</a:t>
            </a:r>
            <a:r>
              <a:rPr lang="en-US" sz="3100" dirty="0"/>
              <a:t> with BTC that had a FMV of $10,572 the day she made the trade. These are the PROCEEDS. </a:t>
            </a:r>
          </a:p>
          <a:p>
            <a:r>
              <a:rPr lang="en-US" sz="3100" dirty="0"/>
              <a:t>Now we need to know basis. Which BTC did she sell? What were her BTC holdings as of that date? Will she use specific identification or FIFO?</a:t>
            </a:r>
          </a:p>
          <a:p>
            <a:r>
              <a:rPr lang="en-US" sz="3100" dirty="0"/>
              <a:t>Let’s say you’re able to figure out which BTC was sold and the basis of the BTC was $9,177, purchased less than a year before the trade.</a:t>
            </a:r>
          </a:p>
          <a:p>
            <a:r>
              <a:rPr lang="en-US" sz="3100" dirty="0"/>
              <a:t>Gain of $10,572 - $9,177 = $1,395 ST gain</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45</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638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Jane’s Schedule C</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46</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57207B1-66EB-51E8-E803-7A31B073A162}"/>
              </a:ext>
            </a:extLst>
          </p:cNvPr>
          <p:cNvPicPr>
            <a:picLocks noChangeAspect="1"/>
          </p:cNvPicPr>
          <p:nvPr/>
        </p:nvPicPr>
        <p:blipFill>
          <a:blip r:embed="rId2"/>
          <a:stretch>
            <a:fillRect/>
          </a:stretch>
        </p:blipFill>
        <p:spPr>
          <a:xfrm>
            <a:off x="6284312" y="204621"/>
            <a:ext cx="5182473" cy="6621573"/>
          </a:xfrm>
          <a:prstGeom prst="rect">
            <a:avLst/>
          </a:prstGeom>
          <a:ln>
            <a:solidFill>
              <a:srgbClr val="002060"/>
            </a:solidFill>
          </a:ln>
        </p:spPr>
      </p:pic>
      <p:pic>
        <p:nvPicPr>
          <p:cNvPr id="10" name="Picture 9">
            <a:extLst>
              <a:ext uri="{FF2B5EF4-FFF2-40B4-BE49-F238E27FC236}">
                <a16:creationId xmlns:a16="http://schemas.microsoft.com/office/drawing/2014/main" id="{05BEDA5C-6A3F-187F-DFD8-78892670A45A}"/>
              </a:ext>
            </a:extLst>
          </p:cNvPr>
          <p:cNvPicPr>
            <a:picLocks noChangeAspect="1"/>
          </p:cNvPicPr>
          <p:nvPr/>
        </p:nvPicPr>
        <p:blipFill>
          <a:blip r:embed="rId3"/>
          <a:stretch>
            <a:fillRect/>
          </a:stretch>
        </p:blipFill>
        <p:spPr>
          <a:xfrm>
            <a:off x="870831" y="3294110"/>
            <a:ext cx="4674629" cy="670800"/>
          </a:xfrm>
          <a:prstGeom prst="rect">
            <a:avLst/>
          </a:prstGeom>
          <a:ln>
            <a:solidFill>
              <a:srgbClr val="002060"/>
            </a:solidFill>
          </a:ln>
        </p:spPr>
      </p:pic>
      <p:cxnSp>
        <p:nvCxnSpPr>
          <p:cNvPr id="11" name="Straight Arrow Connector 10">
            <a:extLst>
              <a:ext uri="{FF2B5EF4-FFF2-40B4-BE49-F238E27FC236}">
                <a16:creationId xmlns:a16="http://schemas.microsoft.com/office/drawing/2014/main" id="{5EEFCD34-25FC-76EB-45D0-1209A56D108F}"/>
              </a:ext>
            </a:extLst>
          </p:cNvPr>
          <p:cNvCxnSpPr>
            <a:cxnSpLocks/>
          </p:cNvCxnSpPr>
          <p:nvPr/>
        </p:nvCxnSpPr>
        <p:spPr>
          <a:xfrm flipH="1" flipV="1">
            <a:off x="5185020" y="3824868"/>
            <a:ext cx="3035153" cy="26636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FEDEFA5-AA70-EBA1-97F0-502C06F22FB6}"/>
              </a:ext>
            </a:extLst>
          </p:cNvPr>
          <p:cNvPicPr>
            <a:picLocks noChangeAspect="1"/>
          </p:cNvPicPr>
          <p:nvPr/>
        </p:nvPicPr>
        <p:blipFill>
          <a:blip r:embed="rId4"/>
          <a:stretch>
            <a:fillRect/>
          </a:stretch>
        </p:blipFill>
        <p:spPr>
          <a:xfrm>
            <a:off x="2369828" y="2087382"/>
            <a:ext cx="2566540" cy="670800"/>
          </a:xfrm>
          <a:prstGeom prst="rect">
            <a:avLst/>
          </a:prstGeom>
          <a:ln>
            <a:solidFill>
              <a:srgbClr val="002060"/>
            </a:solidFill>
          </a:ln>
        </p:spPr>
      </p:pic>
      <p:cxnSp>
        <p:nvCxnSpPr>
          <p:cNvPr id="13" name="Straight Arrow Connector 12">
            <a:extLst>
              <a:ext uri="{FF2B5EF4-FFF2-40B4-BE49-F238E27FC236}">
                <a16:creationId xmlns:a16="http://schemas.microsoft.com/office/drawing/2014/main" id="{48D6EA5A-8100-BBFB-5A93-B41F01D648D5}"/>
              </a:ext>
            </a:extLst>
          </p:cNvPr>
          <p:cNvCxnSpPr>
            <a:cxnSpLocks/>
            <a:endCxn id="12" idx="3"/>
          </p:cNvCxnSpPr>
          <p:nvPr/>
        </p:nvCxnSpPr>
        <p:spPr>
          <a:xfrm flipH="1">
            <a:off x="4936368" y="1178351"/>
            <a:ext cx="5182473" cy="1244431"/>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345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Jane’s 8949</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47</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D0DA76C-1BC4-73AE-5767-36CF69EAC34F}"/>
              </a:ext>
            </a:extLst>
          </p:cNvPr>
          <p:cNvPicPr>
            <a:picLocks noChangeAspect="1"/>
          </p:cNvPicPr>
          <p:nvPr/>
        </p:nvPicPr>
        <p:blipFill>
          <a:blip r:embed="rId2"/>
          <a:stretch>
            <a:fillRect/>
          </a:stretch>
        </p:blipFill>
        <p:spPr>
          <a:xfrm>
            <a:off x="838200" y="1338212"/>
            <a:ext cx="7630590" cy="4991797"/>
          </a:xfrm>
          <a:prstGeom prst="rect">
            <a:avLst/>
          </a:prstGeom>
          <a:ln>
            <a:solidFill>
              <a:srgbClr val="002060"/>
            </a:solidFill>
          </a:ln>
        </p:spPr>
      </p:pic>
      <p:pic>
        <p:nvPicPr>
          <p:cNvPr id="11" name="Picture 10" descr="Casual woman hand on face">
            <a:extLst>
              <a:ext uri="{FF2B5EF4-FFF2-40B4-BE49-F238E27FC236}">
                <a16:creationId xmlns:a16="http://schemas.microsoft.com/office/drawing/2014/main" id="{373EF4B7-2F4D-62A2-DEC6-EE689D56D001}"/>
              </a:ext>
            </a:extLst>
          </p:cNvPr>
          <p:cNvPicPr>
            <a:picLocks noChangeAspect="1"/>
          </p:cNvPicPr>
          <p:nvPr/>
        </p:nvPicPr>
        <p:blipFill>
          <a:blip r:embed="rId3"/>
          <a:stretch>
            <a:fillRect/>
          </a:stretch>
        </p:blipFill>
        <p:spPr>
          <a:xfrm>
            <a:off x="9642531" y="0"/>
            <a:ext cx="2050283" cy="6858000"/>
          </a:xfrm>
          <a:prstGeom prst="rect">
            <a:avLst/>
          </a:prstGeom>
        </p:spPr>
      </p:pic>
    </p:spTree>
    <p:extLst>
      <p:ext uri="{BB962C8B-B14F-4D97-AF65-F5344CB8AC3E}">
        <p14:creationId xmlns:p14="http://schemas.microsoft.com/office/powerpoint/2010/main" val="948172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Don’t Forget Forks and Airdrops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pPr marL="342900" indent="-342900">
              <a:buFont typeface="Arial" panose="020B0604020202020204" pitchFamily="34" charset="0"/>
              <a:buChar char="•"/>
            </a:pPr>
            <a:r>
              <a:rPr lang="en-US" sz="2800" dirty="0"/>
              <a:t>You then ask Jane about forks and airdrops.</a:t>
            </a:r>
          </a:p>
          <a:p>
            <a:pPr marL="342900" indent="-342900">
              <a:buFont typeface="Arial" panose="020B0604020202020204" pitchFamily="34" charset="0"/>
              <a:buChar char="•"/>
            </a:pPr>
            <a:r>
              <a:rPr lang="en-US" sz="2800" dirty="0"/>
              <a:t>She informs you that she received forked currency worth $550 at the time of receipt and she sold it shortly thereafter for $750.</a:t>
            </a:r>
          </a:p>
          <a:p>
            <a:pPr marL="342900" indent="-342900">
              <a:buFont typeface="Arial" panose="020B0604020202020204" pitchFamily="34" charset="0"/>
              <a:buChar char="•"/>
            </a:pPr>
            <a:r>
              <a:rPr lang="en-US" sz="2800" dirty="0"/>
              <a:t>The $550 is Schedule 1 ordinary income.</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48</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442F251-5961-B078-9BD4-6E8344115973}"/>
              </a:ext>
            </a:extLst>
          </p:cNvPr>
          <p:cNvPicPr>
            <a:picLocks noChangeAspect="1"/>
          </p:cNvPicPr>
          <p:nvPr/>
        </p:nvPicPr>
        <p:blipFill>
          <a:blip r:embed="rId2"/>
          <a:stretch>
            <a:fillRect/>
          </a:stretch>
        </p:blipFill>
        <p:spPr>
          <a:xfrm>
            <a:off x="687580" y="4494478"/>
            <a:ext cx="10666220" cy="974794"/>
          </a:xfrm>
          <a:prstGeom prst="rect">
            <a:avLst/>
          </a:prstGeom>
          <a:ln>
            <a:solidFill>
              <a:schemeClr val="accent1">
                <a:lumMod val="50000"/>
              </a:schemeClr>
            </a:solidFill>
          </a:ln>
        </p:spPr>
      </p:pic>
    </p:spTree>
    <p:extLst>
      <p:ext uri="{BB962C8B-B14F-4D97-AF65-F5344CB8AC3E}">
        <p14:creationId xmlns:p14="http://schemas.microsoft.com/office/powerpoint/2010/main" val="822681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Jane’s Updated 8949</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49</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C122257-E45F-E95D-BBAE-5E774638575E}"/>
              </a:ext>
            </a:extLst>
          </p:cNvPr>
          <p:cNvPicPr>
            <a:picLocks noChangeAspect="1"/>
          </p:cNvPicPr>
          <p:nvPr/>
        </p:nvPicPr>
        <p:blipFill>
          <a:blip r:embed="rId2"/>
          <a:stretch>
            <a:fillRect/>
          </a:stretch>
        </p:blipFill>
        <p:spPr>
          <a:xfrm>
            <a:off x="2590942" y="1417697"/>
            <a:ext cx="7573432" cy="5210902"/>
          </a:xfrm>
          <a:prstGeom prst="rect">
            <a:avLst/>
          </a:prstGeom>
          <a:ln w="12700">
            <a:solidFill>
              <a:srgbClr val="002060"/>
            </a:solidFill>
          </a:ln>
        </p:spPr>
      </p:pic>
      <p:cxnSp>
        <p:nvCxnSpPr>
          <p:cNvPr id="5" name="Straight Arrow Connector 4">
            <a:extLst>
              <a:ext uri="{FF2B5EF4-FFF2-40B4-BE49-F238E27FC236}">
                <a16:creationId xmlns:a16="http://schemas.microsoft.com/office/drawing/2014/main" id="{D3864731-C82D-F19D-2770-14D23EA71C1F}"/>
              </a:ext>
            </a:extLst>
          </p:cNvPr>
          <p:cNvCxnSpPr/>
          <p:nvPr/>
        </p:nvCxnSpPr>
        <p:spPr>
          <a:xfrm flipH="1">
            <a:off x="9982200" y="5712737"/>
            <a:ext cx="1207883" cy="643613"/>
          </a:xfrm>
          <a:prstGeom prst="straightConnector1">
            <a:avLst/>
          </a:prstGeom>
          <a:ln w="5715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2877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Emily’s First Sale</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5</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06E7A7D-F7AF-27BB-F4B5-DF702189190F}"/>
              </a:ext>
            </a:extLst>
          </p:cNvPr>
          <p:cNvSpPr txBox="1"/>
          <p:nvPr/>
        </p:nvSpPr>
        <p:spPr>
          <a:xfrm>
            <a:off x="1181949" y="1962841"/>
            <a:ext cx="5155722" cy="400110"/>
          </a:xfrm>
          <a:prstGeom prst="rect">
            <a:avLst/>
          </a:prstGeom>
          <a:noFill/>
          <a:ln w="41275">
            <a:solidFill>
              <a:schemeClr val="tx1"/>
            </a:solidFill>
          </a:ln>
        </p:spPr>
        <p:txBody>
          <a:bodyPr wrap="square" rtlCol="0">
            <a:spAutoFit/>
          </a:bodyPr>
          <a:lstStyle/>
          <a:p>
            <a:r>
              <a:rPr lang="en-US" sz="2000" dirty="0"/>
              <a:t>8/01/2018: 0.50000000 BTC basis $3,802 </a:t>
            </a:r>
          </a:p>
        </p:txBody>
      </p:sp>
      <p:sp>
        <p:nvSpPr>
          <p:cNvPr id="10" name="Content Placeholder 4">
            <a:extLst>
              <a:ext uri="{FF2B5EF4-FFF2-40B4-BE49-F238E27FC236}">
                <a16:creationId xmlns:a16="http://schemas.microsoft.com/office/drawing/2014/main" id="{5A210732-D0B2-1D80-C129-6000B8B08A02}"/>
              </a:ext>
            </a:extLst>
          </p:cNvPr>
          <p:cNvSpPr txBox="1">
            <a:spLocks/>
          </p:cNvSpPr>
          <p:nvPr/>
        </p:nvSpPr>
        <p:spPr>
          <a:xfrm>
            <a:off x="634218" y="3026441"/>
            <a:ext cx="4789962" cy="369332"/>
          </a:xfrm>
          <a:prstGeom prst="rect">
            <a:avLst/>
          </a:prstGeom>
          <a:noFill/>
          <a:ln w="41275">
            <a:solidFill>
              <a:schemeClr val="tx1"/>
            </a:solidFill>
          </a:ln>
        </p:spPr>
        <p:txBody>
          <a:bodyPr wrap="square" rtlCol="0">
            <a:sp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4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dirty="0">
                <a:solidFill>
                  <a:schemeClr val="tx1"/>
                </a:solidFill>
              </a:rPr>
              <a:t>6/01/2020: 0.300000000 basis $2,281 </a:t>
            </a:r>
          </a:p>
        </p:txBody>
      </p:sp>
      <p:cxnSp>
        <p:nvCxnSpPr>
          <p:cNvPr id="11" name="Straight Arrow Connector 10">
            <a:extLst>
              <a:ext uri="{FF2B5EF4-FFF2-40B4-BE49-F238E27FC236}">
                <a16:creationId xmlns:a16="http://schemas.microsoft.com/office/drawing/2014/main" id="{40B370F9-EE2B-C94E-1864-E0EE7262D49F}"/>
              </a:ext>
            </a:extLst>
          </p:cNvPr>
          <p:cNvCxnSpPr>
            <a:cxnSpLocks/>
          </p:cNvCxnSpPr>
          <p:nvPr/>
        </p:nvCxnSpPr>
        <p:spPr>
          <a:xfrm>
            <a:off x="3168202" y="2427382"/>
            <a:ext cx="0" cy="558750"/>
          </a:xfrm>
          <a:prstGeom prst="straightConnector1">
            <a:avLst/>
          </a:prstGeom>
          <a:ln w="508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BDE1059-0A07-A3FD-F909-A2F3CBCE8AC6}"/>
              </a:ext>
            </a:extLst>
          </p:cNvPr>
          <p:cNvCxnSpPr>
            <a:cxnSpLocks/>
          </p:cNvCxnSpPr>
          <p:nvPr/>
        </p:nvCxnSpPr>
        <p:spPr>
          <a:xfrm flipV="1">
            <a:off x="1181949" y="3429000"/>
            <a:ext cx="0" cy="198006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36C40AE-BA57-50ED-6F93-70C2B10CD23F}"/>
              </a:ext>
            </a:extLst>
          </p:cNvPr>
          <p:cNvSpPr txBox="1"/>
          <p:nvPr/>
        </p:nvSpPr>
        <p:spPr>
          <a:xfrm>
            <a:off x="768074" y="5464788"/>
            <a:ext cx="1408342" cy="369332"/>
          </a:xfrm>
          <a:prstGeom prst="rect">
            <a:avLst/>
          </a:prstGeom>
          <a:noFill/>
          <a:ln w="28575">
            <a:solidFill>
              <a:srgbClr val="FF0000"/>
            </a:solidFill>
          </a:ln>
        </p:spPr>
        <p:txBody>
          <a:bodyPr wrap="square" rtlCol="0">
            <a:spAutoFit/>
          </a:bodyPr>
          <a:lstStyle/>
          <a:p>
            <a:r>
              <a:rPr lang="en-US" dirty="0"/>
              <a:t>First Sale</a:t>
            </a:r>
          </a:p>
        </p:txBody>
      </p:sp>
      <p:pic>
        <p:nvPicPr>
          <p:cNvPr id="16" name="Picture 15" descr="Business woman raising hand">
            <a:extLst>
              <a:ext uri="{FF2B5EF4-FFF2-40B4-BE49-F238E27FC236}">
                <a16:creationId xmlns:a16="http://schemas.microsoft.com/office/drawing/2014/main" id="{55BBBE7F-9BA6-9393-A4E4-7CAB86775BE9}"/>
              </a:ext>
            </a:extLst>
          </p:cNvPr>
          <p:cNvPicPr>
            <a:picLocks noChangeAspect="1"/>
          </p:cNvPicPr>
          <p:nvPr/>
        </p:nvPicPr>
        <p:blipFill>
          <a:blip r:embed="rId2"/>
          <a:stretch>
            <a:fillRect/>
          </a:stretch>
        </p:blipFill>
        <p:spPr>
          <a:xfrm flipH="1">
            <a:off x="7607835" y="2124"/>
            <a:ext cx="3231399" cy="6858000"/>
          </a:xfrm>
          <a:prstGeom prst="rect">
            <a:avLst/>
          </a:prstGeom>
        </p:spPr>
      </p:pic>
    </p:spTree>
    <p:extLst>
      <p:ext uri="{BB962C8B-B14F-4D97-AF65-F5344CB8AC3E}">
        <p14:creationId xmlns:p14="http://schemas.microsoft.com/office/powerpoint/2010/main" val="36734529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Earning Crypto</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600" dirty="0"/>
              <a:t>Earning crypto from services or products is treated the same way as mining.</a:t>
            </a:r>
          </a:p>
          <a:p>
            <a:r>
              <a:rPr lang="en-US" sz="2600" dirty="0"/>
              <a:t>Crypto received is translated into dollars.</a:t>
            </a:r>
          </a:p>
          <a:p>
            <a:r>
              <a:rPr lang="en-US" sz="2600" dirty="0"/>
              <a:t>Reported as self-employment income on Schedule C, with appropriate business code and expenses.</a:t>
            </a:r>
          </a:p>
          <a:p>
            <a:r>
              <a:rPr lang="en-US" sz="2600" dirty="0"/>
              <a:t>Or hobby income if it doesn’t qualify for a business.</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50</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89467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Wages Paid in Crypto?</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600" dirty="0"/>
              <a:t>In theory, yes.</a:t>
            </a:r>
          </a:p>
          <a:p>
            <a:r>
              <a:rPr lang="en-US" sz="2600" dirty="0"/>
              <a:t>Also in theory, the FMV would be included in the W-2 and taxes would have been withheld.</a:t>
            </a:r>
          </a:p>
          <a:p>
            <a:r>
              <a:rPr lang="en-US" sz="2600" dirty="0"/>
              <a:t>Due diligence: if a client tells you they received crypto as wages, have them call the employer to make sure it’s really in the W-2!</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51</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E1FD4A-4351-D679-6D8A-397CF76012C4}"/>
              </a:ext>
            </a:extLst>
          </p:cNvPr>
          <p:cNvPicPr>
            <a:picLocks noChangeAspect="1"/>
          </p:cNvPicPr>
          <p:nvPr/>
        </p:nvPicPr>
        <p:blipFill>
          <a:blip r:embed="rId2"/>
          <a:stretch>
            <a:fillRect/>
          </a:stretch>
        </p:blipFill>
        <p:spPr>
          <a:xfrm>
            <a:off x="4309488" y="4075602"/>
            <a:ext cx="4089402" cy="2552517"/>
          </a:xfrm>
          <a:prstGeom prst="rect">
            <a:avLst/>
          </a:prstGeom>
          <a:ln>
            <a:solidFill>
              <a:schemeClr val="accent1">
                <a:lumMod val="50000"/>
              </a:schemeClr>
            </a:solidFill>
          </a:ln>
        </p:spPr>
      </p:pic>
    </p:spTree>
    <p:extLst>
      <p:ext uri="{BB962C8B-B14F-4D97-AF65-F5344CB8AC3E}">
        <p14:creationId xmlns:p14="http://schemas.microsoft.com/office/powerpoint/2010/main" val="2538827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What Did You Do With the Crypto???</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7772400" cy="4778261"/>
          </a:xfrm>
        </p:spPr>
        <p:txBody>
          <a:bodyPr>
            <a:normAutofit/>
          </a:bodyPr>
          <a:lstStyle/>
          <a:p>
            <a:r>
              <a:rPr lang="en-US" sz="4000" dirty="0"/>
              <a:t>Anytime a client is receiving crypto, in any fashion, you always have to ask: </a:t>
            </a:r>
          </a:p>
          <a:p>
            <a:r>
              <a:rPr lang="en-US" sz="4000" b="1" dirty="0"/>
              <a:t>“What did you do with it?”</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52</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usinessman raising hands">
            <a:extLst>
              <a:ext uri="{FF2B5EF4-FFF2-40B4-BE49-F238E27FC236}">
                <a16:creationId xmlns:a16="http://schemas.microsoft.com/office/drawing/2014/main" id="{C3064AA9-B429-D9D5-C8FA-1654A4A60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1868" y="0"/>
            <a:ext cx="3126062" cy="6858000"/>
          </a:xfrm>
          <a:prstGeom prst="rect">
            <a:avLst/>
          </a:prstGeom>
        </p:spPr>
      </p:pic>
    </p:spTree>
    <p:extLst>
      <p:ext uri="{BB962C8B-B14F-4D97-AF65-F5344CB8AC3E}">
        <p14:creationId xmlns:p14="http://schemas.microsoft.com/office/powerpoint/2010/main" val="1159523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04BC8-CE3A-5945-BADA-25D6E52F99B3}"/>
              </a:ext>
            </a:extLst>
          </p:cNvPr>
          <p:cNvSpPr>
            <a:spLocks noGrp="1"/>
          </p:cNvSpPr>
          <p:nvPr>
            <p:ph type="title"/>
          </p:nvPr>
        </p:nvSpPr>
        <p:spPr>
          <a:xfrm>
            <a:off x="885022" y="3198147"/>
            <a:ext cx="10421956" cy="877273"/>
          </a:xfrm>
        </p:spPr>
        <p:txBody>
          <a:bodyPr>
            <a:noAutofit/>
          </a:bodyPr>
          <a:lstStyle/>
          <a:p>
            <a:r>
              <a:rPr lang="en-US" sz="5400" dirty="0"/>
              <a:t>Donations, Gifts &amp; Inheritances</a:t>
            </a:r>
          </a:p>
        </p:txBody>
      </p:sp>
      <p:sp>
        <p:nvSpPr>
          <p:cNvPr id="3" name="TextBox 2">
            <a:extLst>
              <a:ext uri="{FF2B5EF4-FFF2-40B4-BE49-F238E27FC236}">
                <a16:creationId xmlns:a16="http://schemas.microsoft.com/office/drawing/2014/main" id="{3CC7192E-BE66-7E90-A42F-3A978004D7D5}"/>
              </a:ext>
            </a:extLst>
          </p:cNvPr>
          <p:cNvSpPr txBox="1"/>
          <p:nvPr/>
        </p:nvSpPr>
        <p:spPr>
          <a:xfrm>
            <a:off x="4813465" y="2736482"/>
            <a:ext cx="2565070" cy="461665"/>
          </a:xfrm>
          <a:prstGeom prst="rect">
            <a:avLst/>
          </a:prstGeom>
          <a:noFill/>
        </p:spPr>
        <p:txBody>
          <a:bodyPr wrap="square" rtlCol="0">
            <a:spAutoFit/>
          </a:bodyPr>
          <a:lstStyle/>
          <a:p>
            <a:pPr algn="ctr"/>
            <a:r>
              <a:rPr lang="en-US" sz="2400" dirty="0">
                <a:solidFill>
                  <a:schemeClr val="bg1"/>
                </a:solidFill>
              </a:rPr>
              <a:t>Section 5</a:t>
            </a:r>
          </a:p>
        </p:txBody>
      </p:sp>
      <p:sp>
        <p:nvSpPr>
          <p:cNvPr id="2" name="Rectangle 1">
            <a:extLst>
              <a:ext uri="{FF2B5EF4-FFF2-40B4-BE49-F238E27FC236}">
                <a16:creationId xmlns:a16="http://schemas.microsoft.com/office/drawing/2014/main" id="{165C9DE0-487A-3399-BD3B-3393854F9C38}"/>
              </a:ext>
            </a:extLst>
          </p:cNvPr>
          <p:cNvSpPr/>
          <p:nvPr/>
        </p:nvSpPr>
        <p:spPr>
          <a:xfrm>
            <a:off x="729465" y="6092575"/>
            <a:ext cx="1571946" cy="5959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4939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Donating Crypto</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Crypto-assets can be donated to:</a:t>
            </a:r>
          </a:p>
          <a:p>
            <a:pPr lvl="1"/>
            <a:r>
              <a:rPr lang="en-US" sz="2400" dirty="0"/>
              <a:t>Save the Children</a:t>
            </a:r>
          </a:p>
          <a:p>
            <a:pPr lvl="1"/>
            <a:r>
              <a:rPr lang="en-US" sz="2400" dirty="0"/>
              <a:t>American Cancer Society</a:t>
            </a:r>
          </a:p>
          <a:p>
            <a:pPr lvl="1"/>
            <a:r>
              <a:rPr lang="en-US" sz="2400" dirty="0"/>
              <a:t>Fidelity Charitable</a:t>
            </a:r>
          </a:p>
          <a:p>
            <a:pPr lvl="1"/>
            <a:r>
              <a:rPr lang="en-US" sz="2400" dirty="0"/>
              <a:t>UNICEF</a:t>
            </a:r>
          </a:p>
          <a:p>
            <a:pPr lvl="1"/>
            <a:r>
              <a:rPr lang="en-US" sz="2400" dirty="0"/>
              <a:t>The  Giving Block</a:t>
            </a:r>
          </a:p>
          <a:p>
            <a:pPr lvl="1"/>
            <a:r>
              <a:rPr lang="en-US" sz="2400" dirty="0"/>
              <a:t>Red Cross</a:t>
            </a:r>
          </a:p>
          <a:p>
            <a:pPr lvl="1"/>
            <a:r>
              <a:rPr lang="en-US" sz="2400" dirty="0"/>
              <a:t>United Way</a:t>
            </a:r>
          </a:p>
          <a:p>
            <a:pPr lvl="1"/>
            <a:r>
              <a:rPr lang="en-US" sz="2400" dirty="0"/>
              <a:t>Etc., etc., etc.</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54</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Now Accepting Cryptocurrency – ONETrack International">
            <a:extLst>
              <a:ext uri="{FF2B5EF4-FFF2-40B4-BE49-F238E27FC236}">
                <a16:creationId xmlns:a16="http://schemas.microsoft.com/office/drawing/2014/main" id="{55DD11BC-3424-7F5B-43A5-8A63758E8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688" y="2679319"/>
            <a:ext cx="6206867" cy="3531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159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Appraisal?</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pPr>
              <a:spcAft>
                <a:spcPts val="0"/>
              </a:spcAft>
              <a:buFont typeface="Arial" panose="020B0604020202020204" pitchFamily="34" charset="0"/>
              <a:buChar char="•"/>
            </a:pPr>
            <a:r>
              <a:rPr lang="en-US" sz="2400" dirty="0"/>
              <a:t>Donations over $5000 require an appraisal!</a:t>
            </a:r>
          </a:p>
          <a:p>
            <a:pPr>
              <a:spcAft>
                <a:spcPts val="0"/>
              </a:spcAft>
              <a:buFont typeface="Arial" panose="020B0604020202020204" pitchFamily="34" charset="0"/>
              <a:buChar char="•"/>
            </a:pPr>
            <a:r>
              <a:rPr lang="en-US" sz="2400" dirty="0"/>
              <a:t>Exceptions only for vehicles for which a written acknowledgement is received, publicly traded securities, certain types of intellectual property and certain types of inventory.</a:t>
            </a:r>
          </a:p>
          <a:p>
            <a:pPr>
              <a:spcAft>
                <a:spcPts val="0"/>
              </a:spcAft>
              <a:buFont typeface="Arial" panose="020B0604020202020204" pitchFamily="34" charset="0"/>
              <a:buChar char="•"/>
            </a:pPr>
            <a:r>
              <a:rPr lang="en-US" sz="2400" dirty="0"/>
              <a:t>Appraisers: </a:t>
            </a:r>
          </a:p>
          <a:p>
            <a:pPr lvl="1">
              <a:spcAft>
                <a:spcPts val="0"/>
              </a:spcAft>
              <a:buFont typeface="Arial" panose="020B0604020202020204" pitchFamily="34" charset="0"/>
              <a:buChar char="•"/>
            </a:pPr>
            <a:r>
              <a:rPr lang="en-US" sz="2400" dirty="0"/>
              <a:t>Charitable Solutions: </a:t>
            </a:r>
            <a:r>
              <a:rPr lang="en-US" sz="2400" dirty="0">
                <a:hlinkClick r:id="rId2"/>
              </a:rPr>
              <a:t>https://charitablesolutionsllc.com/virtual-currency-appraisals/</a:t>
            </a:r>
            <a:endParaRPr lang="en-US" sz="2400" dirty="0"/>
          </a:p>
          <a:p>
            <a:pPr lvl="1">
              <a:spcAft>
                <a:spcPts val="0"/>
              </a:spcAft>
              <a:buFont typeface="Arial" panose="020B0604020202020204" pitchFamily="34" charset="0"/>
              <a:buChar char="•"/>
            </a:pPr>
            <a:r>
              <a:rPr lang="en-US" sz="2400" dirty="0"/>
              <a:t>Crypto Appraisers: https://cryptoappraisers.com/</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55</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0910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Acknowledgement Letter</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1" y="1486153"/>
            <a:ext cx="5392918" cy="4778261"/>
          </a:xfrm>
        </p:spPr>
        <p:txBody>
          <a:bodyPr>
            <a:normAutofit/>
          </a:bodyPr>
          <a:lstStyle/>
          <a:p>
            <a:r>
              <a:rPr lang="en-US" sz="2800" dirty="0"/>
              <a:t>Here’s a receipt…</a:t>
            </a:r>
          </a:p>
          <a:p>
            <a:pPr lvl="1"/>
            <a:r>
              <a:rPr lang="en-US" sz="2800" dirty="0"/>
              <a:t>0.00352 BTC was donated.</a:t>
            </a:r>
          </a:p>
          <a:p>
            <a:pPr lvl="1"/>
            <a:r>
              <a:rPr lang="en-US" sz="2800" dirty="0"/>
              <a:t>The recipient did not provide a dollar value.</a:t>
            </a:r>
          </a:p>
          <a:p>
            <a:r>
              <a:rPr lang="en-US" sz="2800" dirty="0"/>
              <a:t>What do we need to do?</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56</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D8CB87E-C11E-F2AC-92BE-10C2AF67C534}"/>
              </a:ext>
            </a:extLst>
          </p:cNvPr>
          <p:cNvPicPr>
            <a:picLocks noChangeAspect="1"/>
          </p:cNvPicPr>
          <p:nvPr/>
        </p:nvPicPr>
        <p:blipFill>
          <a:blip r:embed="rId2"/>
          <a:srcRect/>
          <a:stretch>
            <a:fillRect/>
          </a:stretch>
        </p:blipFill>
        <p:spPr>
          <a:xfrm>
            <a:off x="6534255" y="1516876"/>
            <a:ext cx="5160360" cy="4839474"/>
          </a:xfrm>
          <a:custGeom>
            <a:avLst/>
            <a:gdLst>
              <a:gd name="connsiteX0" fmla="*/ 602431 w 5429561"/>
              <a:gd name="connsiteY0" fmla="*/ 2545967 h 5091935"/>
              <a:gd name="connsiteX1" fmla="*/ 602431 w 5429561"/>
              <a:gd name="connsiteY1" fmla="*/ 2963656 h 5091935"/>
              <a:gd name="connsiteX2" fmla="*/ 2577986 w 5429561"/>
              <a:gd name="connsiteY2" fmla="*/ 2963656 h 5091935"/>
              <a:gd name="connsiteX3" fmla="*/ 2577986 w 5429561"/>
              <a:gd name="connsiteY3" fmla="*/ 2545967 h 5091935"/>
              <a:gd name="connsiteX4" fmla="*/ 0 w 5429561"/>
              <a:gd name="connsiteY4" fmla="*/ 0 h 5091935"/>
              <a:gd name="connsiteX5" fmla="*/ 5429561 w 5429561"/>
              <a:gd name="connsiteY5" fmla="*/ 0 h 5091935"/>
              <a:gd name="connsiteX6" fmla="*/ 5429561 w 5429561"/>
              <a:gd name="connsiteY6" fmla="*/ 5091935 h 5091935"/>
              <a:gd name="connsiteX7" fmla="*/ 0 w 5429561"/>
              <a:gd name="connsiteY7" fmla="*/ 5091935 h 50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9561" h="5091935">
                <a:moveTo>
                  <a:pt x="602431" y="2545967"/>
                </a:moveTo>
                <a:lnTo>
                  <a:pt x="602431" y="2963656"/>
                </a:lnTo>
                <a:lnTo>
                  <a:pt x="2577986" y="2963656"/>
                </a:lnTo>
                <a:lnTo>
                  <a:pt x="2577986" y="2545967"/>
                </a:lnTo>
                <a:close/>
                <a:moveTo>
                  <a:pt x="0" y="0"/>
                </a:moveTo>
                <a:lnTo>
                  <a:pt x="5429561" y="0"/>
                </a:lnTo>
                <a:lnTo>
                  <a:pt x="5429561" y="5091935"/>
                </a:lnTo>
                <a:lnTo>
                  <a:pt x="0" y="5091935"/>
                </a:lnTo>
                <a:close/>
              </a:path>
            </a:pathLst>
          </a:custGeom>
          <a:solidFill>
            <a:schemeClr val="accent1"/>
          </a:solidFill>
          <a:ln>
            <a:solidFill>
              <a:schemeClr val="accent1">
                <a:lumMod val="50000"/>
              </a:schemeClr>
            </a:solidFill>
          </a:ln>
        </p:spPr>
      </p:pic>
      <p:sp>
        <p:nvSpPr>
          <p:cNvPr id="6" name="Rectangle 5">
            <a:extLst>
              <a:ext uri="{FF2B5EF4-FFF2-40B4-BE49-F238E27FC236}">
                <a16:creationId xmlns:a16="http://schemas.microsoft.com/office/drawing/2014/main" id="{052D0F3B-C47F-3EDF-681B-CF8F36FA5D37}"/>
              </a:ext>
            </a:extLst>
          </p:cNvPr>
          <p:cNvSpPr/>
          <p:nvPr/>
        </p:nvSpPr>
        <p:spPr>
          <a:xfrm>
            <a:off x="7173798" y="4713402"/>
            <a:ext cx="886120" cy="1319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7753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Gifted? Basic Tax Law!</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pPr marL="0" indent="0">
              <a:buNone/>
            </a:pPr>
            <a:r>
              <a:rPr lang="en-US" sz="2800" dirty="0"/>
              <a:t>2022 limit $16,000 per donor, per recipient.</a:t>
            </a:r>
          </a:p>
          <a:p>
            <a:pPr marL="0" indent="0">
              <a:buNone/>
            </a:pPr>
            <a:r>
              <a:rPr lang="en-US" sz="2800" dirty="0"/>
              <a:t>When sold, need to know:</a:t>
            </a:r>
          </a:p>
          <a:p>
            <a:pPr lvl="1"/>
            <a:r>
              <a:rPr lang="en-US" sz="2400" dirty="0"/>
              <a:t>FMV at date of gift</a:t>
            </a:r>
          </a:p>
          <a:p>
            <a:pPr lvl="1"/>
            <a:r>
              <a:rPr lang="en-US" sz="2400" dirty="0"/>
              <a:t>Donor’s adjusted basis</a:t>
            </a:r>
          </a:p>
          <a:p>
            <a:pPr lvl="1"/>
            <a:r>
              <a:rPr lang="en-US" sz="2400" dirty="0"/>
              <a:t>Donor’s gift tax paid</a:t>
            </a:r>
          </a:p>
          <a:p>
            <a:pPr lvl="1"/>
            <a:r>
              <a:rPr lang="en-US" sz="2400" dirty="0"/>
              <a:t>Donor’s acquisition date</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57</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584AE5B-5FDA-C11F-9933-8DAE4BAF40DB}"/>
              </a:ext>
            </a:extLst>
          </p:cNvPr>
          <p:cNvPicPr>
            <a:picLocks noChangeAspect="1"/>
          </p:cNvPicPr>
          <p:nvPr/>
        </p:nvPicPr>
        <p:blipFill rotWithShape="1">
          <a:blip r:embed="rId2"/>
          <a:srcRect l="43125" r="8880"/>
          <a:stretch/>
        </p:blipFill>
        <p:spPr>
          <a:xfrm>
            <a:off x="8147481" y="1167500"/>
            <a:ext cx="3669437" cy="5096914"/>
          </a:xfrm>
          <a:prstGeom prst="rect">
            <a:avLst/>
          </a:prstGeom>
        </p:spPr>
      </p:pic>
    </p:spTree>
    <p:extLst>
      <p:ext uri="{BB962C8B-B14F-4D97-AF65-F5344CB8AC3E}">
        <p14:creationId xmlns:p14="http://schemas.microsoft.com/office/powerpoint/2010/main" val="18712797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Inherited? Basic Tax Law!</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Value the inherited crypto as the FMV on date/time of death or alternate valuation date.</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58</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air of glasses on a piece of paper&#10;&#10;Description automatically generated with low confidence">
            <a:extLst>
              <a:ext uri="{FF2B5EF4-FFF2-40B4-BE49-F238E27FC236}">
                <a16:creationId xmlns:a16="http://schemas.microsoft.com/office/drawing/2014/main" id="{A3F69A16-D2C1-8018-A760-E2623AF6936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31447" y="3497802"/>
            <a:ext cx="6729106" cy="2713349"/>
          </a:xfrm>
          <a:prstGeom prst="rect">
            <a:avLst/>
          </a:prstGeom>
        </p:spPr>
      </p:pic>
    </p:spTree>
    <p:extLst>
      <p:ext uri="{BB962C8B-B14F-4D97-AF65-F5344CB8AC3E}">
        <p14:creationId xmlns:p14="http://schemas.microsoft.com/office/powerpoint/2010/main" val="3913805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Pop Quiz!!</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pPr>
              <a:spcBef>
                <a:spcPts val="600"/>
              </a:spcBef>
              <a:spcAft>
                <a:spcPts val="600"/>
              </a:spcAft>
            </a:pPr>
            <a:r>
              <a:rPr lang="en-US" sz="2400" dirty="0"/>
              <a:t>Which of these situations would create a tax event?</a:t>
            </a:r>
          </a:p>
          <a:p>
            <a:pPr marL="914400" lvl="1" indent="-457200">
              <a:spcBef>
                <a:spcPts val="600"/>
              </a:spcBef>
              <a:spcAft>
                <a:spcPts val="600"/>
              </a:spcAft>
              <a:buFont typeface="+mj-lt"/>
              <a:buAutoNum type="arabicPeriod"/>
            </a:pPr>
            <a:r>
              <a:rPr lang="en-US" sz="2400" dirty="0"/>
              <a:t>Alice loaned BTC to a friend who paid it back with interest.</a:t>
            </a:r>
          </a:p>
          <a:p>
            <a:pPr marL="914400" lvl="1" indent="-457200">
              <a:spcBef>
                <a:spcPts val="600"/>
              </a:spcBef>
              <a:spcAft>
                <a:spcPts val="600"/>
              </a:spcAft>
              <a:buFont typeface="+mj-lt"/>
              <a:buAutoNum type="arabicPeriod"/>
            </a:pPr>
            <a:r>
              <a:rPr lang="en-US" sz="2400" dirty="0"/>
              <a:t>Bobby gave some ETH to a friend to help with medical expenses.</a:t>
            </a:r>
          </a:p>
          <a:p>
            <a:pPr marL="914400" lvl="1" indent="-457200">
              <a:spcBef>
                <a:spcPts val="600"/>
              </a:spcBef>
              <a:spcAft>
                <a:spcPts val="600"/>
              </a:spcAft>
              <a:buFont typeface="+mj-lt"/>
              <a:buAutoNum type="arabicPeriod"/>
            </a:pPr>
            <a:r>
              <a:rPr lang="en-US" sz="2400" dirty="0"/>
              <a:t>Charlie donated $2,000 worth of BTC that he bought a month ago to Save the Children.</a:t>
            </a:r>
          </a:p>
          <a:p>
            <a:pPr marL="914400" lvl="1" indent="-457200">
              <a:spcBef>
                <a:spcPts val="600"/>
              </a:spcBef>
              <a:spcAft>
                <a:spcPts val="600"/>
              </a:spcAft>
              <a:buFont typeface="+mj-lt"/>
              <a:buAutoNum type="arabicPeriod"/>
            </a:pPr>
            <a:r>
              <a:rPr lang="en-US" sz="2400" dirty="0"/>
              <a:t>Doug received $250 of ADA as a gift and traded it for ETH.</a:t>
            </a:r>
          </a:p>
          <a:p>
            <a:pPr marL="914400" lvl="1" indent="-457200">
              <a:spcBef>
                <a:spcPts val="600"/>
              </a:spcBef>
              <a:spcAft>
                <a:spcPts val="600"/>
              </a:spcAft>
              <a:buFont typeface="+mj-lt"/>
              <a:buAutoNum type="arabicPeriod"/>
            </a:pPr>
            <a:r>
              <a:rPr lang="en-US" sz="2400" dirty="0"/>
              <a:t>Ethan inherited LTC and sold it a month later.</a:t>
            </a:r>
          </a:p>
          <a:p>
            <a:pPr marL="914400" lvl="1" indent="-457200">
              <a:spcBef>
                <a:spcPts val="600"/>
              </a:spcBef>
              <a:spcAft>
                <a:spcPts val="600"/>
              </a:spcAft>
              <a:buFont typeface="+mj-lt"/>
              <a:buAutoNum type="arabicPeriod"/>
            </a:pPr>
            <a:r>
              <a:rPr lang="en-US" sz="2400" dirty="0"/>
              <a:t>Francis gave $500 worth of LTC to a friend as a gift.</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59</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Help with solid fill">
            <a:extLst>
              <a:ext uri="{FF2B5EF4-FFF2-40B4-BE49-F238E27FC236}">
                <a16:creationId xmlns:a16="http://schemas.microsoft.com/office/drawing/2014/main" id="{407AEB0E-F454-B294-0887-3FFB527050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32574" y="136525"/>
            <a:ext cx="1795970" cy="1795970"/>
          </a:xfrm>
          <a:prstGeom prst="rect">
            <a:avLst/>
          </a:prstGeom>
        </p:spPr>
      </p:pic>
    </p:spTree>
    <p:extLst>
      <p:ext uri="{BB962C8B-B14F-4D97-AF65-F5344CB8AC3E}">
        <p14:creationId xmlns:p14="http://schemas.microsoft.com/office/powerpoint/2010/main" val="1593938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Emily’s First Sale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lnSpcReduction="10000"/>
          </a:bodyPr>
          <a:lstStyle/>
          <a:p>
            <a:r>
              <a:rPr lang="en-US" sz="2400" dirty="0"/>
              <a:t>Start with first sale event: June 1, 2020: 0.30000000 BTC; </a:t>
            </a:r>
          </a:p>
          <a:p>
            <a:pPr lvl="1"/>
            <a:r>
              <a:rPr lang="en-US" sz="2400" dirty="0"/>
              <a:t>1 BTC = $9,464 on that date</a:t>
            </a:r>
          </a:p>
          <a:p>
            <a:pPr lvl="1"/>
            <a:r>
              <a:rPr lang="en-US" sz="2400" b="1" dirty="0"/>
              <a:t>What property was sold, assuming FIFO? </a:t>
            </a:r>
          </a:p>
          <a:p>
            <a:pPr lvl="1"/>
            <a:r>
              <a:rPr lang="en-US" sz="2400" i="1" dirty="0"/>
              <a:t>Came from purchase on Aug. 1, 2018: 0.50000000 BTC for $3,802</a:t>
            </a:r>
            <a:endParaRPr lang="en-US" sz="2400" i="1" dirty="0">
              <a:cs typeface="Arial"/>
            </a:endParaRPr>
          </a:p>
          <a:p>
            <a:pPr lvl="1"/>
            <a:r>
              <a:rPr lang="en-US" sz="2400" b="1" dirty="0"/>
              <a:t>What is its basis? </a:t>
            </a:r>
          </a:p>
          <a:p>
            <a:pPr lvl="1"/>
            <a:r>
              <a:rPr lang="en-US" sz="2400" i="1" dirty="0"/>
              <a:t>If .5 BTC sells for $3802, then 1 BTC sells for $7,604 and .3 BTC sells for $7,604 x .3 = $2,281</a:t>
            </a:r>
            <a:endParaRPr lang="en-US" sz="2400" i="1" dirty="0">
              <a:cs typeface="Arial"/>
            </a:endParaRPr>
          </a:p>
          <a:p>
            <a:pPr lvl="1"/>
            <a:r>
              <a:rPr lang="en-US" sz="2400" b="1" dirty="0"/>
              <a:t>What are the proceeds? </a:t>
            </a:r>
          </a:p>
          <a:p>
            <a:pPr lvl="1"/>
            <a:r>
              <a:rPr lang="en-US" sz="2400" i="1" dirty="0"/>
              <a:t>If one BTC sells for $9,464, then .3 BTC sold for $9,464 x .3 = $2,839</a:t>
            </a:r>
            <a:endParaRPr lang="en-US" sz="2400" i="1" dirty="0">
              <a:cs typeface="Arial"/>
            </a:endParaRPr>
          </a:p>
          <a:p>
            <a:pPr lvl="1"/>
            <a:r>
              <a:rPr lang="en-US" sz="2400" b="1" dirty="0"/>
              <a:t>What is reported? </a:t>
            </a:r>
          </a:p>
          <a:p>
            <a:pPr lvl="1"/>
            <a:r>
              <a:rPr lang="en-US" sz="2400" i="1" dirty="0"/>
              <a:t>$2,839 - $2,281 = $558, LT</a:t>
            </a:r>
          </a:p>
          <a:p>
            <a:endParaRPr lang="en-US" sz="24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6</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04943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04BC8-CE3A-5945-BADA-25D6E52F99B3}"/>
              </a:ext>
            </a:extLst>
          </p:cNvPr>
          <p:cNvSpPr>
            <a:spLocks noGrp="1"/>
          </p:cNvSpPr>
          <p:nvPr>
            <p:ph type="title"/>
          </p:nvPr>
        </p:nvSpPr>
        <p:spPr>
          <a:xfrm>
            <a:off x="3478062" y="3332792"/>
            <a:ext cx="5235875" cy="665022"/>
          </a:xfrm>
        </p:spPr>
        <p:txBody>
          <a:bodyPr>
            <a:noAutofit/>
          </a:bodyPr>
          <a:lstStyle/>
          <a:p>
            <a:r>
              <a:rPr lang="en-US" sz="5400" dirty="0"/>
              <a:t>Initial Offerings</a:t>
            </a:r>
          </a:p>
        </p:txBody>
      </p:sp>
      <p:sp>
        <p:nvSpPr>
          <p:cNvPr id="3" name="TextBox 2">
            <a:extLst>
              <a:ext uri="{FF2B5EF4-FFF2-40B4-BE49-F238E27FC236}">
                <a16:creationId xmlns:a16="http://schemas.microsoft.com/office/drawing/2014/main" id="{288E2572-45D5-420A-6038-D1B168372E79}"/>
              </a:ext>
            </a:extLst>
          </p:cNvPr>
          <p:cNvSpPr txBox="1"/>
          <p:nvPr/>
        </p:nvSpPr>
        <p:spPr>
          <a:xfrm>
            <a:off x="4813464" y="2657086"/>
            <a:ext cx="2565070" cy="461665"/>
          </a:xfrm>
          <a:prstGeom prst="rect">
            <a:avLst/>
          </a:prstGeom>
          <a:noFill/>
        </p:spPr>
        <p:txBody>
          <a:bodyPr wrap="square" rtlCol="0">
            <a:spAutoFit/>
          </a:bodyPr>
          <a:lstStyle/>
          <a:p>
            <a:pPr algn="ctr"/>
            <a:r>
              <a:rPr lang="en-US" sz="2400" dirty="0">
                <a:solidFill>
                  <a:schemeClr val="bg1"/>
                </a:solidFill>
              </a:rPr>
              <a:t>Section 6</a:t>
            </a:r>
          </a:p>
        </p:txBody>
      </p:sp>
      <p:sp>
        <p:nvSpPr>
          <p:cNvPr id="2" name="Rectangle 1">
            <a:extLst>
              <a:ext uri="{FF2B5EF4-FFF2-40B4-BE49-F238E27FC236}">
                <a16:creationId xmlns:a16="http://schemas.microsoft.com/office/drawing/2014/main" id="{02A351C1-E94A-FBF7-9502-A0A57AA1F327}"/>
              </a:ext>
            </a:extLst>
          </p:cNvPr>
          <p:cNvSpPr/>
          <p:nvPr/>
        </p:nvSpPr>
        <p:spPr>
          <a:xfrm>
            <a:off x="729465" y="6092575"/>
            <a:ext cx="1571946" cy="5959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2131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ICOs/IDOs/IEOs/ITOs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lnSpcReduction="10000"/>
          </a:bodyPr>
          <a:lstStyle/>
          <a:p>
            <a:r>
              <a:rPr lang="en-US" sz="2400" dirty="0"/>
              <a:t>Stands for Initial Coin Offerings, Initial DEX Offerings, Initial Exchange Offerings and Initial Token Offerings.</a:t>
            </a:r>
          </a:p>
          <a:p>
            <a:r>
              <a:rPr lang="en-US" sz="2400" dirty="0"/>
              <a:t>Same basic concepts – a new product is launched.</a:t>
            </a:r>
          </a:p>
          <a:p>
            <a:r>
              <a:rPr lang="en-US" sz="2400" dirty="0"/>
              <a:t>Different from an IPO in important ways…</a:t>
            </a:r>
          </a:p>
          <a:p>
            <a:pPr lvl="1"/>
            <a:r>
              <a:rPr lang="en-US" sz="2400" dirty="0"/>
              <a:t>IPOs are stocks issued by private companies to the public.</a:t>
            </a:r>
          </a:p>
          <a:p>
            <a:pPr lvl="1"/>
            <a:r>
              <a:rPr lang="en-US" sz="2400" dirty="0"/>
              <a:t>A participant receives a share in company ownership, with associated rights to profits.</a:t>
            </a:r>
          </a:p>
          <a:p>
            <a:pPr lvl="1"/>
            <a:r>
              <a:rPr lang="en-US" sz="2400" dirty="0"/>
              <a:t>Highly regulated process required anywhere from 90-180 days to complete regulatory process.</a:t>
            </a:r>
          </a:p>
          <a:p>
            <a:r>
              <a:rPr lang="en-US" sz="2400" dirty="0"/>
              <a:t>Typically, these products are purchased with an existing crypto… treated as a sale of one crypto and a purchase of another! </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61</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5782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ICOs/IDOs/IEOs/ITOs Example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1" y="1486153"/>
            <a:ext cx="8183252" cy="4778261"/>
          </a:xfrm>
        </p:spPr>
        <p:txBody>
          <a:bodyPr>
            <a:normAutofit/>
          </a:bodyPr>
          <a:lstStyle/>
          <a:p>
            <a:r>
              <a:rPr lang="en-US" sz="2400" dirty="0"/>
              <a:t>Janet reports participating in ICO introducing “Newcoin”</a:t>
            </a:r>
          </a:p>
          <a:p>
            <a:pPr lvl="1"/>
            <a:r>
              <a:rPr lang="en-US" sz="2400" dirty="0"/>
              <a:t>What currency was used to trade for Newcoin? </a:t>
            </a:r>
            <a:r>
              <a:rPr lang="en-US" sz="2400" b="1" dirty="0"/>
              <a:t>ETH</a:t>
            </a:r>
            <a:endParaRPr lang="en-US" sz="2400" b="1" dirty="0">
              <a:cs typeface="Arial"/>
            </a:endParaRPr>
          </a:p>
          <a:p>
            <a:pPr lvl="1"/>
            <a:r>
              <a:rPr lang="en-US" sz="2400" dirty="0"/>
              <a:t>What was FMV of traded currency at that time? </a:t>
            </a:r>
            <a:r>
              <a:rPr lang="en-US" sz="2400" b="1" dirty="0"/>
              <a:t>$1,000</a:t>
            </a:r>
            <a:endParaRPr lang="en-US" sz="2400" b="1" dirty="0">
              <a:cs typeface="Arial"/>
            </a:endParaRPr>
          </a:p>
          <a:p>
            <a:pPr lvl="1"/>
            <a:r>
              <a:rPr lang="en-US" sz="2400" dirty="0"/>
              <a:t>What was basis of traded currency? </a:t>
            </a:r>
            <a:r>
              <a:rPr lang="en-US" sz="2400" b="1" dirty="0"/>
              <a:t>$600</a:t>
            </a:r>
            <a:endParaRPr lang="en-US" sz="2400" b="1" dirty="0">
              <a:cs typeface="Arial"/>
            </a:endParaRPr>
          </a:p>
          <a:p>
            <a:pPr lvl="1"/>
            <a:r>
              <a:rPr lang="en-US" sz="2400" dirty="0"/>
              <a:t>When was traded currency purchased? </a:t>
            </a:r>
            <a:r>
              <a:rPr lang="en-US" sz="2400" b="1" dirty="0"/>
              <a:t>One month prior</a:t>
            </a:r>
            <a:endParaRPr lang="en-US" sz="2400" b="1" dirty="0">
              <a:cs typeface="Arial"/>
            </a:endParaRPr>
          </a:p>
          <a:p>
            <a:endParaRPr lang="en-US" sz="24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62</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ld woman cheering two hands smiling">
            <a:extLst>
              <a:ext uri="{FF2B5EF4-FFF2-40B4-BE49-F238E27FC236}">
                <a16:creationId xmlns:a16="http://schemas.microsoft.com/office/drawing/2014/main" id="{9D3637FC-D355-694C-DCC3-D3E66F4D0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8781" y="0"/>
            <a:ext cx="2782571" cy="6858000"/>
          </a:xfrm>
          <a:prstGeom prst="rect">
            <a:avLst/>
          </a:prstGeom>
        </p:spPr>
      </p:pic>
    </p:spTree>
    <p:extLst>
      <p:ext uri="{BB962C8B-B14F-4D97-AF65-F5344CB8AC3E}">
        <p14:creationId xmlns:p14="http://schemas.microsoft.com/office/powerpoint/2010/main" val="36144468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ICOs/IDOs/IEOs/ITOs Example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1" y="1486153"/>
            <a:ext cx="8183252" cy="4778261"/>
          </a:xfrm>
        </p:spPr>
        <p:txBody>
          <a:bodyPr>
            <a:normAutofit/>
          </a:bodyPr>
          <a:lstStyle/>
          <a:p>
            <a:r>
              <a:rPr lang="en-US" sz="2800" dirty="0"/>
              <a:t>This is a </a:t>
            </a:r>
            <a:r>
              <a:rPr lang="en-US" sz="2800" b="1" dirty="0"/>
              <a:t>sale </a:t>
            </a:r>
            <a:r>
              <a:rPr lang="en-US" sz="2800" dirty="0"/>
              <a:t>of ETH and a </a:t>
            </a:r>
            <a:r>
              <a:rPr lang="en-US" sz="2800" b="1" dirty="0"/>
              <a:t>purchase </a:t>
            </a:r>
            <a:r>
              <a:rPr lang="en-US" sz="2800" dirty="0"/>
              <a:t>of Newcoin!</a:t>
            </a:r>
          </a:p>
          <a:p>
            <a:pPr lvl="1"/>
            <a:r>
              <a:rPr lang="en-US" sz="2800" dirty="0"/>
              <a:t>Proceeds = ETH’s FMV at time of sale = $1,000 = gross proceeds</a:t>
            </a:r>
            <a:endParaRPr lang="en-US" sz="2800" i="1" u="sng" dirty="0"/>
          </a:p>
          <a:p>
            <a:pPr lvl="1"/>
            <a:r>
              <a:rPr lang="en-US" sz="2800" dirty="0"/>
              <a:t>Basis = $600</a:t>
            </a:r>
            <a:endParaRPr lang="en-US" sz="2800" i="1" u="sng" dirty="0"/>
          </a:p>
          <a:p>
            <a:pPr lvl="1"/>
            <a:r>
              <a:rPr lang="en-US" sz="2800" dirty="0"/>
              <a:t>Short-term gain = $1,000 - $600 = $400 </a:t>
            </a:r>
          </a:p>
          <a:p>
            <a:pPr lvl="2"/>
            <a:r>
              <a:rPr lang="en-US" sz="2800" dirty="0"/>
              <a:t>Form 8949, Code C, and Schedule D</a:t>
            </a:r>
          </a:p>
          <a:p>
            <a:pPr lvl="1"/>
            <a:r>
              <a:rPr lang="en-US" sz="2800" dirty="0"/>
              <a:t>Newcoin basis moving forward = $1,000</a:t>
            </a:r>
          </a:p>
          <a:p>
            <a:endParaRPr lang="en-US" sz="24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63</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ld woman cheering two hands smiling">
            <a:extLst>
              <a:ext uri="{FF2B5EF4-FFF2-40B4-BE49-F238E27FC236}">
                <a16:creationId xmlns:a16="http://schemas.microsoft.com/office/drawing/2014/main" id="{9D3637FC-D355-694C-DCC3-D3E66F4D0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8781" y="0"/>
            <a:ext cx="2782571" cy="6858000"/>
          </a:xfrm>
          <a:prstGeom prst="rect">
            <a:avLst/>
          </a:prstGeom>
        </p:spPr>
      </p:pic>
    </p:spTree>
    <p:extLst>
      <p:ext uri="{BB962C8B-B14F-4D97-AF65-F5344CB8AC3E}">
        <p14:creationId xmlns:p14="http://schemas.microsoft.com/office/powerpoint/2010/main" val="14567585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04BC8-CE3A-5945-BADA-25D6E52F99B3}"/>
              </a:ext>
            </a:extLst>
          </p:cNvPr>
          <p:cNvSpPr>
            <a:spLocks noGrp="1"/>
          </p:cNvSpPr>
          <p:nvPr>
            <p:ph type="title"/>
          </p:nvPr>
        </p:nvSpPr>
        <p:spPr>
          <a:xfrm>
            <a:off x="2630245" y="2875394"/>
            <a:ext cx="6931510" cy="1641459"/>
          </a:xfrm>
        </p:spPr>
        <p:txBody>
          <a:bodyPr>
            <a:noAutofit/>
          </a:bodyPr>
          <a:lstStyle/>
          <a:p>
            <a:r>
              <a:rPr lang="en-US" sz="5400" dirty="0"/>
              <a:t>IRAs, HSAs, </a:t>
            </a:r>
            <a:br>
              <a:rPr lang="en-US" sz="5400" dirty="0"/>
            </a:br>
            <a:r>
              <a:rPr lang="en-US" sz="5400" dirty="0"/>
              <a:t>Credit &amp; Debit Cards</a:t>
            </a:r>
          </a:p>
        </p:txBody>
      </p:sp>
      <p:sp>
        <p:nvSpPr>
          <p:cNvPr id="2" name="TextBox 1">
            <a:extLst>
              <a:ext uri="{FF2B5EF4-FFF2-40B4-BE49-F238E27FC236}">
                <a16:creationId xmlns:a16="http://schemas.microsoft.com/office/drawing/2014/main" id="{650CC313-F0E8-D540-8B53-D548AD35EC2B}"/>
              </a:ext>
            </a:extLst>
          </p:cNvPr>
          <p:cNvSpPr txBox="1"/>
          <p:nvPr/>
        </p:nvSpPr>
        <p:spPr>
          <a:xfrm>
            <a:off x="4813465" y="2413729"/>
            <a:ext cx="2565070" cy="461665"/>
          </a:xfrm>
          <a:prstGeom prst="rect">
            <a:avLst/>
          </a:prstGeom>
          <a:noFill/>
        </p:spPr>
        <p:txBody>
          <a:bodyPr wrap="square" rtlCol="0">
            <a:spAutoFit/>
          </a:bodyPr>
          <a:lstStyle/>
          <a:p>
            <a:pPr algn="ctr"/>
            <a:r>
              <a:rPr lang="en-US" sz="2400" dirty="0">
                <a:solidFill>
                  <a:schemeClr val="bg1"/>
                </a:solidFill>
              </a:rPr>
              <a:t>Section 7</a:t>
            </a:r>
          </a:p>
        </p:txBody>
      </p:sp>
      <p:sp>
        <p:nvSpPr>
          <p:cNvPr id="3" name="Rectangle 2">
            <a:extLst>
              <a:ext uri="{FF2B5EF4-FFF2-40B4-BE49-F238E27FC236}">
                <a16:creationId xmlns:a16="http://schemas.microsoft.com/office/drawing/2014/main" id="{D7CF4180-7E14-D7CA-EEBC-447B00054197}"/>
              </a:ext>
            </a:extLst>
          </p:cNvPr>
          <p:cNvSpPr/>
          <p:nvPr/>
        </p:nvSpPr>
        <p:spPr>
          <a:xfrm>
            <a:off x="729465" y="6092575"/>
            <a:ext cx="1571946" cy="5959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910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 Crypto IRAs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992439" cy="4778261"/>
          </a:xfrm>
        </p:spPr>
        <p:txBody>
          <a:bodyPr>
            <a:normAutofit/>
          </a:bodyPr>
          <a:lstStyle/>
          <a:p>
            <a:pPr>
              <a:spcAft>
                <a:spcPts val="600"/>
              </a:spcAft>
            </a:pPr>
            <a:r>
              <a:rPr lang="en-US" sz="2400" dirty="0"/>
              <a:t>Yep, that’s a thing.</a:t>
            </a:r>
          </a:p>
          <a:p>
            <a:pPr>
              <a:spcAft>
                <a:spcPts val="600"/>
              </a:spcAft>
            </a:pPr>
            <a:r>
              <a:rPr lang="en-US" sz="2400" dirty="0"/>
              <a:t>These are self-directed IRAs, which allow the taxpayer to invest in weird stuff:</a:t>
            </a:r>
          </a:p>
          <a:p>
            <a:pPr lvl="1">
              <a:spcAft>
                <a:spcPts val="600"/>
              </a:spcAft>
            </a:pPr>
            <a:r>
              <a:rPr lang="en-US" sz="2400" dirty="0"/>
              <a:t>Real estate, precious metals, crypto.</a:t>
            </a:r>
          </a:p>
          <a:p>
            <a:pPr lvl="1">
              <a:spcAft>
                <a:spcPts val="600"/>
              </a:spcAft>
            </a:pPr>
            <a:r>
              <a:rPr lang="en-US" sz="2400" dirty="0"/>
              <a:t>No tracking required!</a:t>
            </a:r>
          </a:p>
          <a:p>
            <a:pPr>
              <a:spcAft>
                <a:spcPts val="600"/>
              </a:spcAft>
            </a:pPr>
            <a:r>
              <a:rPr lang="en-US" sz="2400" dirty="0"/>
              <a:t>There are three components:</a:t>
            </a:r>
          </a:p>
          <a:p>
            <a:pPr lvl="1">
              <a:spcAft>
                <a:spcPts val="600"/>
              </a:spcAft>
            </a:pPr>
            <a:r>
              <a:rPr lang="en-US" sz="2400" dirty="0"/>
              <a:t>A custodian holds the IRA.</a:t>
            </a:r>
          </a:p>
          <a:p>
            <a:pPr lvl="1">
              <a:spcAft>
                <a:spcPts val="600"/>
              </a:spcAft>
            </a:pPr>
            <a:r>
              <a:rPr lang="en-US" sz="2400" dirty="0"/>
              <a:t>An exchange manages the crypto trades.</a:t>
            </a:r>
          </a:p>
          <a:p>
            <a:pPr lvl="1">
              <a:spcAft>
                <a:spcPts val="600"/>
              </a:spcAft>
            </a:pPr>
            <a:r>
              <a:rPr lang="en-US" sz="2400" dirty="0"/>
              <a:t>A secure storage solution protects  your assets.</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65</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85663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Crypto HSAs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Yep, that’s also a thing!</a:t>
            </a:r>
          </a:p>
          <a:p>
            <a:r>
              <a:rPr lang="en-US" sz="2400" dirty="0"/>
              <a:t>Again, three components…</a:t>
            </a:r>
          </a:p>
          <a:p>
            <a:pPr lvl="1"/>
            <a:r>
              <a:rPr lang="en-US" sz="2400" dirty="0"/>
              <a:t>A custodian holds the IRA.</a:t>
            </a:r>
          </a:p>
          <a:p>
            <a:pPr lvl="1"/>
            <a:r>
              <a:rPr lang="en-US" sz="2400" dirty="0"/>
              <a:t>An exchange manages the crypto trades.</a:t>
            </a:r>
          </a:p>
          <a:p>
            <a:pPr lvl="1"/>
            <a:r>
              <a:rPr lang="en-US" sz="2400" dirty="0"/>
              <a:t>A secure storage solution protects your assets.</a:t>
            </a:r>
          </a:p>
          <a:p>
            <a:r>
              <a:rPr lang="en-US" sz="2400" dirty="0"/>
              <a:t>You get to sell, trade, etc., as you like.</a:t>
            </a:r>
          </a:p>
          <a:p>
            <a:r>
              <a:rPr lang="en-US" sz="2400" dirty="0"/>
              <a:t>No tracking required!</a:t>
            </a:r>
          </a:p>
          <a:p>
            <a:r>
              <a:rPr lang="en-US" sz="2400" dirty="0"/>
              <a:t>Has to be a separate account from any other crypto account.</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66</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20608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Debit Cards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fontScale="92500" lnSpcReduction="10000"/>
          </a:bodyPr>
          <a:lstStyle/>
          <a:p>
            <a:r>
              <a:rPr lang="en-US" sz="2400" dirty="0"/>
              <a:t>Different cards work in different ways:</a:t>
            </a:r>
          </a:p>
          <a:p>
            <a:pPr lvl="1"/>
            <a:r>
              <a:rPr lang="en-US" sz="2400" dirty="0"/>
              <a:t>Crypto.com VISA Debit Card has you top up the card with their own currency, CRO.</a:t>
            </a:r>
          </a:p>
          <a:p>
            <a:pPr lvl="2"/>
            <a:r>
              <a:rPr lang="en-US" sz="2400" dirty="0"/>
              <a:t>Then it functions as a pre-paid debit card.</a:t>
            </a:r>
          </a:p>
          <a:p>
            <a:pPr lvl="2"/>
            <a:r>
              <a:rPr lang="en-US" sz="2400" dirty="0"/>
              <a:t>Rewards for various purchases are given in CRO at a time of your choosing.</a:t>
            </a:r>
          </a:p>
          <a:p>
            <a:pPr lvl="1"/>
            <a:r>
              <a:rPr lang="en-US" sz="2400" dirty="0"/>
              <a:t>Coinbase Debit Card links to your Coinbase crypto account:</a:t>
            </a:r>
          </a:p>
          <a:p>
            <a:pPr lvl="2"/>
            <a:r>
              <a:rPr lang="en-US" sz="2400" dirty="0"/>
              <a:t>Use it anywhere VISA is accepted.</a:t>
            </a:r>
          </a:p>
          <a:p>
            <a:pPr lvl="2"/>
            <a:r>
              <a:rPr lang="en-US" sz="2400" dirty="0"/>
              <a:t>Takes the money out of your crypto account when swiped.</a:t>
            </a:r>
          </a:p>
          <a:p>
            <a:pPr lvl="2"/>
            <a:r>
              <a:rPr lang="en-US" sz="2400" dirty="0"/>
              <a:t>Digital assets are automatically converted into dollars at point of sale.</a:t>
            </a:r>
          </a:p>
          <a:p>
            <a:pPr lvl="2"/>
            <a:r>
              <a:rPr lang="en-US" sz="2400" dirty="0"/>
              <a:t>Rewards are paid in BTC or XLM (Stellar Lumens).</a:t>
            </a:r>
          </a:p>
          <a:p>
            <a:pPr lvl="2"/>
            <a:r>
              <a:rPr lang="en-US" sz="2400" dirty="0"/>
              <a:t>Fee of 2.49% is charged for every purchase.</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67</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67417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Credit Cards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Different cards work in different ways:</a:t>
            </a:r>
          </a:p>
          <a:p>
            <a:pPr lvl="1"/>
            <a:r>
              <a:rPr lang="en-US" sz="2400" dirty="0"/>
              <a:t>Gemini Card deposits crypto as a reward directly into your Gemini account every time you swipe the card.</a:t>
            </a:r>
          </a:p>
          <a:p>
            <a:pPr lvl="1"/>
            <a:r>
              <a:rPr lang="en-US" sz="2400" dirty="0" err="1"/>
              <a:t>BlockFi</a:t>
            </a:r>
            <a:r>
              <a:rPr lang="en-US" sz="2400" dirty="0"/>
              <a:t> Bitcoin Rewards gives rewards in BTC.</a:t>
            </a:r>
          </a:p>
          <a:p>
            <a:pPr lvl="1"/>
            <a:r>
              <a:rPr lang="en-US" sz="2400" dirty="0" err="1"/>
              <a:t>Brex</a:t>
            </a:r>
            <a:r>
              <a:rPr lang="en-US" sz="2400" dirty="0"/>
              <a:t> is for businesses, and you can pay your balance with crypto.</a:t>
            </a:r>
          </a:p>
          <a:p>
            <a:pPr lvl="1"/>
            <a:r>
              <a:rPr lang="en-US" sz="2400" dirty="0"/>
              <a:t>Upgrade Bitcoin Reward Card earns 105% back in BTC which you can keep or sell for a statement credit.</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68</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58954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04BC8-CE3A-5945-BADA-25D6E52F99B3}"/>
              </a:ext>
            </a:extLst>
          </p:cNvPr>
          <p:cNvSpPr>
            <a:spLocks noGrp="1"/>
          </p:cNvSpPr>
          <p:nvPr>
            <p:ph type="title"/>
          </p:nvPr>
        </p:nvSpPr>
        <p:spPr>
          <a:xfrm>
            <a:off x="3229487" y="3384161"/>
            <a:ext cx="5733025" cy="665022"/>
          </a:xfrm>
        </p:spPr>
        <p:txBody>
          <a:bodyPr>
            <a:noAutofit/>
          </a:bodyPr>
          <a:lstStyle/>
          <a:p>
            <a:r>
              <a:rPr lang="en-US" sz="5400" dirty="0"/>
              <a:t>Murky Situations</a:t>
            </a:r>
          </a:p>
        </p:txBody>
      </p:sp>
      <p:sp>
        <p:nvSpPr>
          <p:cNvPr id="2" name="TextBox 1">
            <a:extLst>
              <a:ext uri="{FF2B5EF4-FFF2-40B4-BE49-F238E27FC236}">
                <a16:creationId xmlns:a16="http://schemas.microsoft.com/office/drawing/2014/main" id="{650CC313-F0E8-D540-8B53-D548AD35EC2B}"/>
              </a:ext>
            </a:extLst>
          </p:cNvPr>
          <p:cNvSpPr txBox="1"/>
          <p:nvPr/>
        </p:nvSpPr>
        <p:spPr>
          <a:xfrm>
            <a:off x="4813465" y="2715086"/>
            <a:ext cx="2565070" cy="461665"/>
          </a:xfrm>
          <a:prstGeom prst="rect">
            <a:avLst/>
          </a:prstGeom>
          <a:noFill/>
        </p:spPr>
        <p:txBody>
          <a:bodyPr wrap="square" rtlCol="0">
            <a:spAutoFit/>
          </a:bodyPr>
          <a:lstStyle/>
          <a:p>
            <a:pPr algn="ctr"/>
            <a:r>
              <a:rPr lang="en-US" sz="2400" dirty="0">
                <a:solidFill>
                  <a:schemeClr val="bg1"/>
                </a:solidFill>
              </a:rPr>
              <a:t>Section 8</a:t>
            </a:r>
          </a:p>
        </p:txBody>
      </p:sp>
      <p:sp>
        <p:nvSpPr>
          <p:cNvPr id="3" name="Rectangle 2">
            <a:extLst>
              <a:ext uri="{FF2B5EF4-FFF2-40B4-BE49-F238E27FC236}">
                <a16:creationId xmlns:a16="http://schemas.microsoft.com/office/drawing/2014/main" id="{BF976C17-52B3-5CFC-2C7B-04F9CA1548A2}"/>
              </a:ext>
            </a:extLst>
          </p:cNvPr>
          <p:cNvSpPr/>
          <p:nvPr/>
        </p:nvSpPr>
        <p:spPr>
          <a:xfrm>
            <a:off x="729465" y="6092575"/>
            <a:ext cx="1571946" cy="5959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0934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Emily’s Second Sale</a:t>
            </a:r>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EA68285-8597-AA53-B77F-0A9694586D2D}"/>
              </a:ext>
            </a:extLst>
          </p:cNvPr>
          <p:cNvSpPr txBox="1"/>
          <p:nvPr/>
        </p:nvSpPr>
        <p:spPr>
          <a:xfrm>
            <a:off x="1429385" y="1958454"/>
            <a:ext cx="5155722" cy="400110"/>
          </a:xfrm>
          <a:prstGeom prst="rect">
            <a:avLst/>
          </a:prstGeom>
          <a:noFill/>
          <a:ln w="41275">
            <a:solidFill>
              <a:schemeClr val="tx1"/>
            </a:solidFill>
          </a:ln>
        </p:spPr>
        <p:txBody>
          <a:bodyPr wrap="square" rtlCol="0">
            <a:spAutoFit/>
          </a:bodyPr>
          <a:lstStyle/>
          <a:p>
            <a:r>
              <a:rPr lang="en-US" sz="2000" dirty="0"/>
              <a:t>8/01/2018: 0.50000000 BTC basis $3,802 </a:t>
            </a:r>
          </a:p>
        </p:txBody>
      </p:sp>
      <p:sp>
        <p:nvSpPr>
          <p:cNvPr id="10" name="Content Placeholder 4">
            <a:extLst>
              <a:ext uri="{FF2B5EF4-FFF2-40B4-BE49-F238E27FC236}">
                <a16:creationId xmlns:a16="http://schemas.microsoft.com/office/drawing/2014/main" id="{9169D1B2-E76A-28F1-ED1E-0449005833EB}"/>
              </a:ext>
            </a:extLst>
          </p:cNvPr>
          <p:cNvSpPr txBox="1">
            <a:spLocks/>
          </p:cNvSpPr>
          <p:nvPr/>
        </p:nvSpPr>
        <p:spPr>
          <a:xfrm>
            <a:off x="1069286" y="3059668"/>
            <a:ext cx="4789962" cy="369332"/>
          </a:xfrm>
          <a:prstGeom prst="rect">
            <a:avLst/>
          </a:prstGeom>
          <a:noFill/>
          <a:ln w="41275">
            <a:solidFill>
              <a:schemeClr val="tx1"/>
            </a:solidFill>
          </a:ln>
        </p:spPr>
        <p:txBody>
          <a:bodyPr wrap="square" rtlCol="0">
            <a:spAutoFit/>
          </a:bodyPr>
          <a:lstStyle>
            <a:lvl1pPr marL="342900" indent="-342900" algn="l" defTabSz="914400" rtl="0" eaLnBrk="1" latinLnBrk="0" hangingPunct="1">
              <a:lnSpc>
                <a:spcPct val="90000"/>
              </a:lnSpc>
              <a:spcBef>
                <a:spcPts val="1000"/>
              </a:spcBef>
              <a:buFont typeface="Wingdings" panose="05000000000000000000" pitchFamily="2" charset="2"/>
              <a:buChar char="§"/>
              <a:defRPr sz="24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dirty="0">
                <a:solidFill>
                  <a:schemeClr val="tx1"/>
                </a:solidFill>
              </a:rPr>
              <a:t>6/01/2020: 0.300000000 basis $2,281 </a:t>
            </a:r>
          </a:p>
        </p:txBody>
      </p:sp>
      <p:cxnSp>
        <p:nvCxnSpPr>
          <p:cNvPr id="11" name="Straight Arrow Connector 10">
            <a:extLst>
              <a:ext uri="{FF2B5EF4-FFF2-40B4-BE49-F238E27FC236}">
                <a16:creationId xmlns:a16="http://schemas.microsoft.com/office/drawing/2014/main" id="{5EF8716F-AEFC-7059-4643-8F328D246AB8}"/>
              </a:ext>
            </a:extLst>
          </p:cNvPr>
          <p:cNvCxnSpPr>
            <a:cxnSpLocks/>
          </p:cNvCxnSpPr>
          <p:nvPr/>
        </p:nvCxnSpPr>
        <p:spPr>
          <a:xfrm>
            <a:off x="3246431" y="2392017"/>
            <a:ext cx="0" cy="558750"/>
          </a:xfrm>
          <a:prstGeom prst="straightConnector1">
            <a:avLst/>
          </a:prstGeom>
          <a:ln w="508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107900F-1D65-891D-4D43-08502443F13D}"/>
              </a:ext>
            </a:extLst>
          </p:cNvPr>
          <p:cNvSpPr txBox="1"/>
          <p:nvPr/>
        </p:nvSpPr>
        <p:spPr>
          <a:xfrm>
            <a:off x="6928856" y="1962841"/>
            <a:ext cx="5155721" cy="400110"/>
          </a:xfrm>
          <a:prstGeom prst="rect">
            <a:avLst/>
          </a:prstGeom>
          <a:noFill/>
          <a:ln w="41275">
            <a:solidFill>
              <a:schemeClr val="tx1"/>
            </a:solidFill>
          </a:ln>
        </p:spPr>
        <p:txBody>
          <a:bodyPr wrap="square" rtlCol="0">
            <a:spAutoFit/>
          </a:bodyPr>
          <a:lstStyle/>
          <a:p>
            <a:r>
              <a:rPr lang="en-US" sz="2000" dirty="0"/>
              <a:t>01/01/2020: 0.50000000 BTC basis $3,598</a:t>
            </a:r>
            <a:endParaRPr lang="en-US" sz="2000" dirty="0">
              <a:latin typeface="Lato" panose="020F0502020204030203" pitchFamily="34" charset="0"/>
            </a:endParaRPr>
          </a:p>
        </p:txBody>
      </p:sp>
      <p:sp>
        <p:nvSpPr>
          <p:cNvPr id="13" name="TextBox 12">
            <a:extLst>
              <a:ext uri="{FF2B5EF4-FFF2-40B4-BE49-F238E27FC236}">
                <a16:creationId xmlns:a16="http://schemas.microsoft.com/office/drawing/2014/main" id="{18828084-C668-1036-56F2-64850032D5AD}"/>
              </a:ext>
            </a:extLst>
          </p:cNvPr>
          <p:cNvSpPr txBox="1"/>
          <p:nvPr/>
        </p:nvSpPr>
        <p:spPr>
          <a:xfrm>
            <a:off x="1429385" y="3727544"/>
            <a:ext cx="4861082" cy="400110"/>
          </a:xfrm>
          <a:prstGeom prst="rect">
            <a:avLst/>
          </a:prstGeom>
          <a:noFill/>
          <a:ln w="41275">
            <a:solidFill>
              <a:schemeClr val="tx1"/>
            </a:solidFill>
          </a:ln>
        </p:spPr>
        <p:txBody>
          <a:bodyPr wrap="square" rtlCol="0">
            <a:spAutoFit/>
          </a:bodyPr>
          <a:lstStyle/>
          <a:p>
            <a:r>
              <a:rPr lang="en-US" sz="2000" dirty="0"/>
              <a:t>07/01/2020: 0.20000000 basis $1,521</a:t>
            </a:r>
          </a:p>
        </p:txBody>
      </p:sp>
      <p:sp>
        <p:nvSpPr>
          <p:cNvPr id="14" name="TextBox 13">
            <a:extLst>
              <a:ext uri="{FF2B5EF4-FFF2-40B4-BE49-F238E27FC236}">
                <a16:creationId xmlns:a16="http://schemas.microsoft.com/office/drawing/2014/main" id="{D5E64EEE-E1D5-CE2D-7F6A-369D64F7D24F}"/>
              </a:ext>
            </a:extLst>
          </p:cNvPr>
          <p:cNvSpPr txBox="1"/>
          <p:nvPr/>
        </p:nvSpPr>
        <p:spPr>
          <a:xfrm>
            <a:off x="6687185" y="3738158"/>
            <a:ext cx="4789962" cy="400110"/>
          </a:xfrm>
          <a:prstGeom prst="rect">
            <a:avLst/>
          </a:prstGeom>
          <a:noFill/>
          <a:ln w="41275">
            <a:solidFill>
              <a:schemeClr val="tx1"/>
            </a:solidFill>
          </a:ln>
        </p:spPr>
        <p:txBody>
          <a:bodyPr wrap="square" rtlCol="0">
            <a:spAutoFit/>
          </a:bodyPr>
          <a:lstStyle/>
          <a:p>
            <a:r>
              <a:rPr lang="en-US" sz="2000"/>
              <a:t>07/01/2020: 0.20000000 basis $1,439</a:t>
            </a:r>
          </a:p>
        </p:txBody>
      </p:sp>
      <p:cxnSp>
        <p:nvCxnSpPr>
          <p:cNvPr id="15" name="Straight Arrow Connector 14">
            <a:extLst>
              <a:ext uri="{FF2B5EF4-FFF2-40B4-BE49-F238E27FC236}">
                <a16:creationId xmlns:a16="http://schemas.microsoft.com/office/drawing/2014/main" id="{67DFA1D0-D9EB-5D27-4C21-121AAB62FDD0}"/>
              </a:ext>
            </a:extLst>
          </p:cNvPr>
          <p:cNvCxnSpPr>
            <a:cxnSpLocks/>
          </p:cNvCxnSpPr>
          <p:nvPr/>
        </p:nvCxnSpPr>
        <p:spPr>
          <a:xfrm>
            <a:off x="7752034" y="2391792"/>
            <a:ext cx="0" cy="1335752"/>
          </a:xfrm>
          <a:prstGeom prst="straightConnector1">
            <a:avLst/>
          </a:prstGeom>
          <a:ln w="508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2575B85-B2BC-6F10-2976-55E4CA4886DE}"/>
              </a:ext>
            </a:extLst>
          </p:cNvPr>
          <p:cNvCxnSpPr>
            <a:cxnSpLocks/>
          </p:cNvCxnSpPr>
          <p:nvPr/>
        </p:nvCxnSpPr>
        <p:spPr>
          <a:xfrm flipV="1">
            <a:off x="1225403" y="3460846"/>
            <a:ext cx="0" cy="198006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9D5A2D2-E528-4F17-6814-97E49FA84E67}"/>
              </a:ext>
            </a:extLst>
          </p:cNvPr>
          <p:cNvCxnSpPr>
            <a:cxnSpLocks/>
          </p:cNvCxnSpPr>
          <p:nvPr/>
        </p:nvCxnSpPr>
        <p:spPr>
          <a:xfrm flipV="1">
            <a:off x="3429628" y="4138268"/>
            <a:ext cx="0" cy="1302643"/>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DC08D2E-3971-CBD0-7DFB-717FDD088184}"/>
              </a:ext>
            </a:extLst>
          </p:cNvPr>
          <p:cNvSpPr txBox="1"/>
          <p:nvPr/>
        </p:nvSpPr>
        <p:spPr>
          <a:xfrm>
            <a:off x="2676462" y="5496634"/>
            <a:ext cx="1593879" cy="369332"/>
          </a:xfrm>
          <a:prstGeom prst="rect">
            <a:avLst/>
          </a:prstGeom>
          <a:noFill/>
          <a:ln w="28575">
            <a:solidFill>
              <a:srgbClr val="FF0000"/>
            </a:solidFill>
          </a:ln>
        </p:spPr>
        <p:txBody>
          <a:bodyPr wrap="square" rtlCol="0">
            <a:spAutoFit/>
          </a:bodyPr>
          <a:lstStyle/>
          <a:p>
            <a:r>
              <a:rPr lang="en-US" dirty="0"/>
              <a:t>Second Sale</a:t>
            </a:r>
          </a:p>
        </p:txBody>
      </p:sp>
      <p:cxnSp>
        <p:nvCxnSpPr>
          <p:cNvPr id="19" name="Straight Arrow Connector 18">
            <a:extLst>
              <a:ext uri="{FF2B5EF4-FFF2-40B4-BE49-F238E27FC236}">
                <a16:creationId xmlns:a16="http://schemas.microsoft.com/office/drawing/2014/main" id="{57EC79CB-6831-2977-EEB4-B2D70A7A2198}"/>
              </a:ext>
            </a:extLst>
          </p:cNvPr>
          <p:cNvCxnSpPr>
            <a:cxnSpLocks/>
          </p:cNvCxnSpPr>
          <p:nvPr/>
        </p:nvCxnSpPr>
        <p:spPr>
          <a:xfrm flipV="1">
            <a:off x="3927715" y="4138268"/>
            <a:ext cx="2759470" cy="135836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86436AD-B434-9609-741D-13A6C3262B19}"/>
              </a:ext>
            </a:extLst>
          </p:cNvPr>
          <p:cNvSpPr txBox="1"/>
          <p:nvPr/>
        </p:nvSpPr>
        <p:spPr>
          <a:xfrm>
            <a:off x="511725" y="5496634"/>
            <a:ext cx="1307648" cy="369332"/>
          </a:xfrm>
          <a:prstGeom prst="rect">
            <a:avLst/>
          </a:prstGeom>
          <a:noFill/>
          <a:ln w="28575">
            <a:solidFill>
              <a:srgbClr val="FF0000"/>
            </a:solidFill>
          </a:ln>
        </p:spPr>
        <p:txBody>
          <a:bodyPr wrap="square" rtlCol="0">
            <a:spAutoFit/>
          </a:bodyPr>
          <a:lstStyle/>
          <a:p>
            <a:r>
              <a:rPr lang="en-US" dirty="0"/>
              <a:t>First Sale</a:t>
            </a:r>
          </a:p>
        </p:txBody>
      </p:sp>
    </p:spTree>
    <p:extLst>
      <p:ext uri="{BB962C8B-B14F-4D97-AF65-F5344CB8AC3E}">
        <p14:creationId xmlns:p14="http://schemas.microsoft.com/office/powerpoint/2010/main" val="33913570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Foreign Holdings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5930245" cy="4778261"/>
          </a:xfrm>
        </p:spPr>
        <p:txBody>
          <a:bodyPr>
            <a:normAutofit/>
          </a:bodyPr>
          <a:lstStyle/>
          <a:p>
            <a:r>
              <a:rPr lang="en-US" sz="2400" dirty="0"/>
              <a:t>Form 8938 is required when:</a:t>
            </a:r>
          </a:p>
          <a:p>
            <a:pPr lvl="1" fontAlgn="base"/>
            <a:r>
              <a:rPr lang="en-US" sz="2400" dirty="0"/>
              <a:t>Market value of assets ≥ $50K/$100K on Dec. 31</a:t>
            </a:r>
          </a:p>
          <a:p>
            <a:pPr lvl="1" fontAlgn="base"/>
            <a:r>
              <a:rPr lang="en-US" sz="2400" dirty="0"/>
              <a:t>Market value of assets ≥ $75K/$150K any date during year</a:t>
            </a:r>
          </a:p>
          <a:p>
            <a:pPr fontAlgn="base"/>
            <a:r>
              <a:rPr lang="en-US" sz="2400" dirty="0"/>
              <a:t>Required for crypto?</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70</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text on a black background&#10;&#10;Description automatically generated">
            <a:extLst>
              <a:ext uri="{FF2B5EF4-FFF2-40B4-BE49-F238E27FC236}">
                <a16:creationId xmlns:a16="http://schemas.microsoft.com/office/drawing/2014/main" id="{3A60F80F-E49C-0392-8F75-69B3C5D523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50" b="1776"/>
          <a:stretch/>
        </p:blipFill>
        <p:spPr>
          <a:xfrm>
            <a:off x="7176711" y="916149"/>
            <a:ext cx="4290075" cy="5295002"/>
          </a:xfrm>
          <a:prstGeom prst="rect">
            <a:avLst/>
          </a:prstGeom>
          <a:ln w="9525">
            <a:solidFill>
              <a:srgbClr val="101225"/>
            </a:solidFill>
          </a:ln>
        </p:spPr>
      </p:pic>
    </p:spTree>
    <p:extLst>
      <p:ext uri="{BB962C8B-B14F-4D97-AF65-F5344CB8AC3E}">
        <p14:creationId xmlns:p14="http://schemas.microsoft.com/office/powerpoint/2010/main" val="21315032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Losses Through Theft or Scam</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Tax treatment of losses other than sales and trades:</a:t>
            </a:r>
          </a:p>
          <a:p>
            <a:pPr lvl="1"/>
            <a:r>
              <a:rPr lang="en-US" sz="2800" dirty="0"/>
              <a:t>Blockchain is unbreakable, but…</a:t>
            </a:r>
          </a:p>
          <a:p>
            <a:pPr lvl="1"/>
            <a:r>
              <a:rPr lang="en-US" sz="2800" dirty="0"/>
              <a:t>Theft from phone/computer.</a:t>
            </a:r>
          </a:p>
          <a:p>
            <a:pPr lvl="1"/>
            <a:r>
              <a:rPr lang="en-US" sz="2800" dirty="0"/>
              <a:t>Exchange collapse or hack.</a:t>
            </a:r>
          </a:p>
          <a:p>
            <a:pPr lvl="1"/>
            <a:r>
              <a:rPr lang="en-US" sz="2800" dirty="0"/>
              <a:t>Scam</a:t>
            </a:r>
          </a:p>
          <a:p>
            <a:pPr lvl="1"/>
            <a:r>
              <a:rPr lang="en-US" sz="2800" dirty="0"/>
              <a:t>Loss of keys from computer problem or cold storage.</a:t>
            </a:r>
          </a:p>
          <a:p>
            <a:r>
              <a:rPr lang="en-US" sz="2800" dirty="0"/>
              <a:t>Can we take a loss on the tax return?</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71</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95538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Losses – Schedule A? </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4"/>
            <a:ext cx="10435269" cy="2141886"/>
          </a:xfrm>
        </p:spPr>
        <p:txBody>
          <a:bodyPr>
            <a:normAutofit fontScale="92500"/>
          </a:bodyPr>
          <a:lstStyle/>
          <a:p>
            <a:r>
              <a:rPr lang="en-US" sz="3300" dirty="0"/>
              <a:t>Gone until 2026!</a:t>
            </a:r>
          </a:p>
          <a:p>
            <a:r>
              <a:rPr lang="en-US" sz="3300" dirty="0"/>
              <a:t>Schedule A now only applies to personal casualty and theft losses attributable to a federally declared disaster.</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72</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40C4281-9604-E549-0D5E-1F8025105B88}"/>
              </a:ext>
            </a:extLst>
          </p:cNvPr>
          <p:cNvPicPr>
            <a:picLocks noChangeAspect="1"/>
          </p:cNvPicPr>
          <p:nvPr/>
        </p:nvPicPr>
        <p:blipFill>
          <a:blip r:embed="rId2"/>
          <a:stretch>
            <a:fillRect/>
          </a:stretch>
        </p:blipFill>
        <p:spPr>
          <a:xfrm>
            <a:off x="556180" y="3721505"/>
            <a:ext cx="11487333" cy="660804"/>
          </a:xfrm>
          <a:prstGeom prst="rect">
            <a:avLst/>
          </a:prstGeom>
          <a:ln w="28575">
            <a:solidFill>
              <a:schemeClr val="tx1"/>
            </a:solidFill>
          </a:ln>
        </p:spPr>
      </p:pic>
      <p:cxnSp>
        <p:nvCxnSpPr>
          <p:cNvPr id="7" name="Straight Connector 6">
            <a:extLst>
              <a:ext uri="{FF2B5EF4-FFF2-40B4-BE49-F238E27FC236}">
                <a16:creationId xmlns:a16="http://schemas.microsoft.com/office/drawing/2014/main" id="{E4C6A930-E003-0C31-A8AD-62AC4958008D}"/>
              </a:ext>
            </a:extLst>
          </p:cNvPr>
          <p:cNvCxnSpPr/>
          <p:nvPr/>
        </p:nvCxnSpPr>
        <p:spPr>
          <a:xfrm>
            <a:off x="631596" y="3497344"/>
            <a:ext cx="11411917" cy="1168924"/>
          </a:xfrm>
          <a:prstGeom prst="line">
            <a:avLst/>
          </a:prstGeom>
          <a:ln w="38100">
            <a:solidFill>
              <a:srgbClr val="10122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9AB9045-50D4-114E-155B-0EDA6AB865F8}"/>
              </a:ext>
            </a:extLst>
          </p:cNvPr>
          <p:cNvCxnSpPr>
            <a:cxnSpLocks/>
          </p:cNvCxnSpPr>
          <p:nvPr/>
        </p:nvCxnSpPr>
        <p:spPr>
          <a:xfrm flipV="1">
            <a:off x="556180" y="3323061"/>
            <a:ext cx="11411917" cy="1277510"/>
          </a:xfrm>
          <a:prstGeom prst="line">
            <a:avLst/>
          </a:prstGeom>
          <a:ln w="38100">
            <a:solidFill>
              <a:srgbClr val="101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460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Losses – Form 8949? </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pPr algn="l"/>
            <a:r>
              <a:rPr lang="en-US" sz="2800" b="0" i="0" dirty="0">
                <a:solidFill>
                  <a:srgbClr val="1B1B1B"/>
                </a:solidFill>
                <a:effectLst/>
              </a:rPr>
              <a:t>Individuals use Form 8949 to report the following.</a:t>
            </a:r>
          </a:p>
          <a:p>
            <a:pPr lvl="1">
              <a:buFont typeface="Arial" panose="020B0604020202020204" pitchFamily="34" charset="0"/>
              <a:buChar char="•"/>
            </a:pPr>
            <a:r>
              <a:rPr lang="en-US" sz="2400" b="0" i="0" dirty="0">
                <a:solidFill>
                  <a:srgbClr val="1B1B1B"/>
                </a:solidFill>
                <a:effectLst/>
              </a:rPr>
              <a:t>The sale or exchange of a capital asset not reported on another form or schedule.</a:t>
            </a:r>
          </a:p>
          <a:p>
            <a:pPr lvl="1">
              <a:buFont typeface="Arial" panose="020B0604020202020204" pitchFamily="34" charset="0"/>
              <a:buChar char="•"/>
            </a:pPr>
            <a:r>
              <a:rPr lang="en-US" sz="2400" b="0" i="0" dirty="0">
                <a:solidFill>
                  <a:srgbClr val="1B1B1B"/>
                </a:solidFill>
                <a:effectLst/>
              </a:rPr>
              <a:t>Gains from involuntary conversions </a:t>
            </a:r>
            <a:r>
              <a:rPr lang="en-US" sz="2400" b="1" i="0" dirty="0">
                <a:solidFill>
                  <a:srgbClr val="1B1B1B"/>
                </a:solidFill>
                <a:effectLst/>
              </a:rPr>
              <a:t>(other than from casualty or theft)</a:t>
            </a:r>
            <a:r>
              <a:rPr lang="en-US" sz="2400" b="0" i="0" dirty="0">
                <a:solidFill>
                  <a:srgbClr val="1B1B1B"/>
                </a:solidFill>
                <a:effectLst/>
              </a:rPr>
              <a:t> of capital assets not used in your trade or business.</a:t>
            </a:r>
          </a:p>
          <a:p>
            <a:pPr lvl="1">
              <a:buFont typeface="Arial" panose="020B0604020202020204" pitchFamily="34" charset="0"/>
              <a:buChar char="•"/>
            </a:pPr>
            <a:r>
              <a:rPr lang="en-US" sz="2400" b="0" i="0" dirty="0">
                <a:solidFill>
                  <a:srgbClr val="1B1B1B"/>
                </a:solidFill>
                <a:effectLst/>
              </a:rPr>
              <a:t>Nonbusiness bad debts.</a:t>
            </a:r>
          </a:p>
          <a:p>
            <a:pPr lvl="1">
              <a:buFont typeface="Arial" panose="020B0604020202020204" pitchFamily="34" charset="0"/>
              <a:buChar char="•"/>
            </a:pPr>
            <a:r>
              <a:rPr lang="en-US" sz="2400" b="0" i="0" dirty="0">
                <a:solidFill>
                  <a:srgbClr val="1B1B1B"/>
                </a:solidFill>
                <a:effectLst/>
              </a:rPr>
              <a:t>Worthlessness of a security.</a:t>
            </a:r>
          </a:p>
          <a:p>
            <a:pPr lvl="1">
              <a:buFont typeface="Arial" panose="020B0604020202020204" pitchFamily="34" charset="0"/>
              <a:buChar char="•"/>
            </a:pPr>
            <a:r>
              <a:rPr lang="en-US" sz="2400" b="0" i="0" dirty="0">
                <a:solidFill>
                  <a:srgbClr val="1B1B1B"/>
                </a:solidFill>
                <a:effectLst/>
              </a:rPr>
              <a:t>The election to defer capital gain invested in a qualified opportunity fund (QOF).</a:t>
            </a:r>
          </a:p>
          <a:p>
            <a:pPr lvl="1">
              <a:buFont typeface="Arial" panose="020B0604020202020204" pitchFamily="34" charset="0"/>
              <a:buChar char="•"/>
            </a:pPr>
            <a:r>
              <a:rPr lang="en-US" sz="2400" b="0" i="0" dirty="0">
                <a:solidFill>
                  <a:srgbClr val="1B1B1B"/>
                </a:solidFill>
                <a:effectLst/>
              </a:rPr>
              <a:t>The disposition of interests in QOFs.</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73</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97240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Losses – Form 4797? </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Used for “the involuntary conversion from </a:t>
            </a:r>
            <a:r>
              <a:rPr lang="en-US" sz="2800" b="1" dirty="0"/>
              <a:t>other</a:t>
            </a:r>
            <a:r>
              <a:rPr lang="en-US" sz="2800" dirty="0"/>
              <a:t> than casualty or theft.”</a:t>
            </a:r>
          </a:p>
          <a:p>
            <a:r>
              <a:rPr lang="en-US" sz="2800" dirty="0"/>
              <a:t>But possibly deductible as an abandoned asset! </a:t>
            </a:r>
          </a:p>
          <a:p>
            <a:r>
              <a:rPr lang="en-US" sz="2800" dirty="0"/>
              <a:t>From the instructions for Line 10…  “Deduct the loss from a qualifying abandonment of business or investment property on line 10.”</a:t>
            </a:r>
            <a:endParaRPr lang="en-US" sz="24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74</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2204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Abandoned Asset? Really?</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pPr algn="l"/>
            <a:r>
              <a:rPr lang="en-US" sz="2000" b="0" i="0" dirty="0">
                <a:effectLst/>
              </a:rPr>
              <a:t>In order to claim a loss due to abandonment, establish the following:</a:t>
            </a:r>
            <a:br>
              <a:rPr lang="en-US" sz="2000" b="0" i="0" dirty="0">
                <a:effectLst/>
              </a:rPr>
            </a:br>
            <a:r>
              <a:rPr lang="en-US" sz="2000" b="0" i="0" dirty="0">
                <a:effectLst/>
              </a:rPr>
              <a:t>(1) the loss was incurred in an activity entered into for profit;</a:t>
            </a:r>
          </a:p>
          <a:p>
            <a:pPr lvl="1"/>
            <a:r>
              <a:rPr lang="en-US" sz="2000" b="0" i="0" dirty="0">
                <a:effectLst/>
              </a:rPr>
              <a:t>The crypto was acquired for profit; if it’s used for everyday purchases, it may not qualify.</a:t>
            </a:r>
          </a:p>
          <a:p>
            <a:r>
              <a:rPr lang="en-US" sz="2000" b="0" i="0" dirty="0">
                <a:effectLst/>
              </a:rPr>
              <a:t>(2) the taxpayer has taken actions and evidence intent to constitute an abandonment;</a:t>
            </a:r>
          </a:p>
          <a:p>
            <a:pPr lvl="1"/>
            <a:r>
              <a:rPr lang="en-US" sz="2000" dirty="0"/>
              <a:t>Possibly</a:t>
            </a:r>
            <a:r>
              <a:rPr lang="en-US" sz="2000" b="0" i="0" dirty="0">
                <a:effectLst/>
              </a:rPr>
              <a:t> evidenced by attempts to contact the exchange in question.</a:t>
            </a:r>
          </a:p>
          <a:p>
            <a:r>
              <a:rPr lang="en-US" sz="2000" b="0" i="0" dirty="0">
                <a:effectLst/>
              </a:rPr>
              <a:t>(3) the abandonment did not involve receipt of consideration;</a:t>
            </a:r>
          </a:p>
          <a:p>
            <a:pPr lvl="1"/>
            <a:r>
              <a:rPr lang="en-US" sz="2000" dirty="0"/>
              <a:t>Not a problem, because if there was consideration, I’d put it on Form 8949!</a:t>
            </a:r>
            <a:r>
              <a:rPr lang="en-US" sz="2000" b="0" i="0" dirty="0">
                <a:effectLst/>
              </a:rPr>
              <a:t> </a:t>
            </a:r>
          </a:p>
          <a:p>
            <a:r>
              <a:rPr lang="en-US" sz="2000" b="0" i="0" dirty="0">
                <a:effectLst/>
              </a:rPr>
              <a:t>(4) the abandoned asset is not that described in I.R.C. § 1234A.</a:t>
            </a:r>
          </a:p>
          <a:p>
            <a:pPr lvl="1"/>
            <a:r>
              <a:rPr lang="en-US" sz="2000" b="0" i="0" dirty="0">
                <a:effectLst/>
              </a:rPr>
              <a:t>Limitations on certain transactions which may be considered sales.</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75</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3631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Be Careful!</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Be sure you have documentation</a:t>
            </a:r>
          </a:p>
          <a:p>
            <a:pPr lvl="1"/>
            <a:r>
              <a:rPr lang="en-US" sz="2400" dirty="0"/>
              <a:t>Taxpayer’s original basis in the crypto (you can only deduct basis).</a:t>
            </a:r>
          </a:p>
          <a:p>
            <a:pPr lvl="1"/>
            <a:r>
              <a:rPr lang="en-US" sz="2400" dirty="0"/>
              <a:t>Taxpayer’s date of purchase.</a:t>
            </a:r>
          </a:p>
          <a:p>
            <a:pPr lvl="1"/>
            <a:r>
              <a:rPr lang="en-US" sz="2400" dirty="0"/>
              <a:t>Loss of the crypto.</a:t>
            </a:r>
          </a:p>
          <a:p>
            <a:r>
              <a:rPr lang="en-US" sz="2400" dirty="0"/>
              <a:t>And hire an attorney</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76</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6497C21-825F-7D8B-7C78-BB401A535626}"/>
              </a:ext>
            </a:extLst>
          </p:cNvPr>
          <p:cNvPicPr>
            <a:picLocks noChangeAspect="1"/>
          </p:cNvPicPr>
          <p:nvPr/>
        </p:nvPicPr>
        <p:blipFill>
          <a:blip r:embed="rId2"/>
          <a:stretch>
            <a:fillRect/>
          </a:stretch>
        </p:blipFill>
        <p:spPr>
          <a:xfrm>
            <a:off x="1162519" y="4722471"/>
            <a:ext cx="10042939" cy="1353496"/>
          </a:xfrm>
          <a:prstGeom prst="rect">
            <a:avLst/>
          </a:prstGeom>
          <a:ln w="28575">
            <a:solidFill>
              <a:schemeClr val="tx1"/>
            </a:solidFill>
          </a:ln>
        </p:spPr>
      </p:pic>
    </p:spTree>
    <p:extLst>
      <p:ext uri="{BB962C8B-B14F-4D97-AF65-F5344CB8AC3E}">
        <p14:creationId xmlns:p14="http://schemas.microsoft.com/office/powerpoint/2010/main" val="1777577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What About Form 4686, Ponzi Schemes?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Frauds and scams could qualify as Ponzi-type schemes! </a:t>
            </a:r>
          </a:p>
          <a:p>
            <a:r>
              <a:rPr lang="en-US" sz="2800" dirty="0"/>
              <a:t>Form 4686 Section C </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77</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D1B5405-AC78-11D4-1FEB-E372E0CCD0EF}"/>
              </a:ext>
            </a:extLst>
          </p:cNvPr>
          <p:cNvPicPr>
            <a:picLocks noChangeAspect="1"/>
          </p:cNvPicPr>
          <p:nvPr/>
        </p:nvPicPr>
        <p:blipFill>
          <a:blip r:embed="rId2"/>
          <a:stretch>
            <a:fillRect/>
          </a:stretch>
        </p:blipFill>
        <p:spPr>
          <a:xfrm>
            <a:off x="3135691" y="3181718"/>
            <a:ext cx="7020905" cy="2934109"/>
          </a:xfrm>
          <a:prstGeom prst="rect">
            <a:avLst/>
          </a:prstGeom>
          <a:ln>
            <a:solidFill>
              <a:schemeClr val="accent1">
                <a:lumMod val="50000"/>
              </a:schemeClr>
            </a:solidFill>
          </a:ln>
        </p:spPr>
      </p:pic>
    </p:spTree>
    <p:extLst>
      <p:ext uri="{BB962C8B-B14F-4D97-AF65-F5344CB8AC3E}">
        <p14:creationId xmlns:p14="http://schemas.microsoft.com/office/powerpoint/2010/main" val="18211137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More on Ponzi-Type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4"/>
            <a:ext cx="10435269" cy="3029286"/>
          </a:xfrm>
        </p:spPr>
        <p:txBody>
          <a:bodyPr>
            <a:normAutofit fontScale="92500"/>
          </a:bodyPr>
          <a:lstStyle/>
          <a:p>
            <a:r>
              <a:rPr lang="en-US" sz="3000" dirty="0"/>
              <a:t>Ponzi safe harbor requires responsible individual to be indicted.</a:t>
            </a:r>
          </a:p>
          <a:p>
            <a:r>
              <a:rPr lang="en-US" sz="3000" dirty="0"/>
              <a:t>However, you can move forward without that safe harbor.</a:t>
            </a:r>
          </a:p>
          <a:p>
            <a:r>
              <a:rPr lang="en-US" sz="3000" b="1" dirty="0"/>
              <a:t>DOCUMENTATION IS ABSOLUTELY CRUCIAL.</a:t>
            </a:r>
          </a:p>
          <a:p>
            <a:r>
              <a:rPr lang="en-US" sz="3000" b="1" dirty="0"/>
              <a:t>ASSUME THE IRS WILL CONTACT YOU ABOUT IT.</a:t>
            </a:r>
          </a:p>
          <a:p>
            <a:r>
              <a:rPr lang="en-US" sz="3000" dirty="0"/>
              <a:t>Only basis is deductible.</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78</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6812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General Advice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The IRS has offered no guidance at all on losses from crypto frauds, hacks and scams.</a:t>
            </a:r>
          </a:p>
          <a:p>
            <a:r>
              <a:rPr lang="en-US" sz="2800" dirty="0"/>
              <a:t>Again, Form 8275, </a:t>
            </a:r>
            <a:r>
              <a:rPr lang="en-US" sz="2800" i="1" dirty="0"/>
              <a:t>Disclosure Statement</a:t>
            </a:r>
            <a:r>
              <a:rPr lang="en-US" sz="2800" dirty="0"/>
              <a:t>, is the tax preparer’s friend! Disclose, disclose, disclose!</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79</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339813F-79F2-ECFA-524E-A57A7C3AF288}"/>
              </a:ext>
            </a:extLst>
          </p:cNvPr>
          <p:cNvPicPr>
            <a:picLocks noChangeAspect="1"/>
          </p:cNvPicPr>
          <p:nvPr/>
        </p:nvPicPr>
        <p:blipFill>
          <a:blip r:embed="rId2"/>
          <a:stretch>
            <a:fillRect/>
          </a:stretch>
        </p:blipFill>
        <p:spPr>
          <a:xfrm>
            <a:off x="2687152" y="3701629"/>
            <a:ext cx="7421011" cy="3019846"/>
          </a:xfrm>
          <a:prstGeom prst="rect">
            <a:avLst/>
          </a:prstGeom>
          <a:ln>
            <a:solidFill>
              <a:srgbClr val="002060"/>
            </a:solidFill>
          </a:ln>
        </p:spPr>
      </p:pic>
    </p:spTree>
    <p:extLst>
      <p:ext uri="{BB962C8B-B14F-4D97-AF65-F5344CB8AC3E}">
        <p14:creationId xmlns:p14="http://schemas.microsoft.com/office/powerpoint/2010/main" val="891950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Emily’s Second Sale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fontScale="85000" lnSpcReduction="10000"/>
          </a:bodyPr>
          <a:lstStyle/>
          <a:p>
            <a:r>
              <a:rPr lang="en-US" sz="2800" dirty="0"/>
              <a:t>Go to second sale event: July 1, 2020: 0.40000000 BTC; </a:t>
            </a:r>
          </a:p>
          <a:p>
            <a:r>
              <a:rPr lang="en-US" sz="2800" dirty="0"/>
              <a:t>1 BTC = $9,146 on that date</a:t>
            </a:r>
          </a:p>
          <a:p>
            <a:r>
              <a:rPr lang="en-US" sz="2800" b="1" dirty="0"/>
              <a:t>What property was sold? </a:t>
            </a:r>
          </a:p>
          <a:p>
            <a:r>
              <a:rPr lang="en-US" sz="2800" i="1" dirty="0"/>
              <a:t>Came</a:t>
            </a:r>
            <a:r>
              <a:rPr lang="en-US" sz="2800" b="1" dirty="0"/>
              <a:t> </a:t>
            </a:r>
            <a:r>
              <a:rPr lang="en-US" sz="2800" i="1" dirty="0"/>
              <a:t>partially from purchase on Aug. 1, 2018: 0.50000000 BTC for $3,802, .3 already accounted for, so we have .2 BTC left. That remaining .2 BTC came from Jan. 1, 2020 purchase: 0.50000000 BTC for $3,598</a:t>
            </a:r>
            <a:endParaRPr lang="en-US" sz="2800" i="1" dirty="0">
              <a:cs typeface="Arial"/>
            </a:endParaRPr>
          </a:p>
          <a:p>
            <a:r>
              <a:rPr lang="en-US" sz="2800" b="1" dirty="0"/>
              <a:t>What is the basis of the sale? </a:t>
            </a:r>
          </a:p>
          <a:p>
            <a:r>
              <a:rPr lang="en-US" sz="2800" i="1" dirty="0"/>
              <a:t>From Aug. 1 purchase, if .5 BTC sold for $3,802, then 1 BTC sold for $7,604 and .2 BTC sold for $7604 x .2 = $1,521. From Jan. 1 purchase, if .5 BTC sold for $3,598, then 1 BTC sold for $7,196 and .2 BTC sold for $7,196 x .2 = $1,439</a:t>
            </a:r>
            <a:endParaRPr lang="en-US" sz="2800" i="1" dirty="0">
              <a:cs typeface="Arial"/>
            </a:endParaRP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8</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621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04BC8-CE3A-5945-BADA-25D6E52F99B3}"/>
              </a:ext>
            </a:extLst>
          </p:cNvPr>
          <p:cNvSpPr>
            <a:spLocks noGrp="1"/>
          </p:cNvSpPr>
          <p:nvPr>
            <p:ph type="title"/>
          </p:nvPr>
        </p:nvSpPr>
        <p:spPr>
          <a:xfrm>
            <a:off x="5164818" y="3373888"/>
            <a:ext cx="1862361" cy="665022"/>
          </a:xfrm>
        </p:spPr>
        <p:txBody>
          <a:bodyPr>
            <a:noAutofit/>
          </a:bodyPr>
          <a:lstStyle/>
          <a:p>
            <a:r>
              <a:rPr lang="en-US" sz="5400" dirty="0"/>
              <a:t>NFTs</a:t>
            </a:r>
          </a:p>
        </p:txBody>
      </p:sp>
      <p:sp>
        <p:nvSpPr>
          <p:cNvPr id="2" name="TextBox 1">
            <a:extLst>
              <a:ext uri="{FF2B5EF4-FFF2-40B4-BE49-F238E27FC236}">
                <a16:creationId xmlns:a16="http://schemas.microsoft.com/office/drawing/2014/main" id="{650CC313-F0E8-D540-8B53-D548AD35EC2B}"/>
              </a:ext>
            </a:extLst>
          </p:cNvPr>
          <p:cNvSpPr txBox="1"/>
          <p:nvPr/>
        </p:nvSpPr>
        <p:spPr>
          <a:xfrm>
            <a:off x="4813464" y="2792592"/>
            <a:ext cx="2565070" cy="461665"/>
          </a:xfrm>
          <a:prstGeom prst="rect">
            <a:avLst/>
          </a:prstGeom>
          <a:noFill/>
        </p:spPr>
        <p:txBody>
          <a:bodyPr wrap="square" rtlCol="0">
            <a:spAutoFit/>
          </a:bodyPr>
          <a:lstStyle/>
          <a:p>
            <a:pPr algn="ctr"/>
            <a:r>
              <a:rPr lang="en-US" sz="2400" dirty="0">
                <a:solidFill>
                  <a:schemeClr val="bg1"/>
                </a:solidFill>
              </a:rPr>
              <a:t>Section 8</a:t>
            </a:r>
          </a:p>
        </p:txBody>
      </p:sp>
      <p:sp>
        <p:nvSpPr>
          <p:cNvPr id="3" name="Rectangle 2">
            <a:extLst>
              <a:ext uri="{FF2B5EF4-FFF2-40B4-BE49-F238E27FC236}">
                <a16:creationId xmlns:a16="http://schemas.microsoft.com/office/drawing/2014/main" id="{72DC505D-1332-7F78-BC4B-6C3E3A804589}"/>
              </a:ext>
            </a:extLst>
          </p:cNvPr>
          <p:cNvSpPr/>
          <p:nvPr/>
        </p:nvSpPr>
        <p:spPr>
          <a:xfrm>
            <a:off x="729465" y="6092575"/>
            <a:ext cx="1571946" cy="5959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07114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Taxation of NFTs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Reminder: an NFT is a data string representing ownership of a digital asset.</a:t>
            </a:r>
          </a:p>
          <a:p>
            <a:r>
              <a:rPr lang="en-US" sz="2400" dirty="0"/>
              <a:t>No IRS guidance at all</a:t>
            </a:r>
          </a:p>
          <a:p>
            <a:pPr lvl="1"/>
            <a:r>
              <a:rPr lang="en-US" sz="2400" dirty="0"/>
              <a:t>Best bet is to base taxation on the underlying asset.</a:t>
            </a:r>
          </a:p>
          <a:p>
            <a:r>
              <a:rPr lang="en-US" sz="2400" dirty="0"/>
              <a:t>Creation and subsequent sale of an NFT? </a:t>
            </a:r>
          </a:p>
          <a:p>
            <a:pPr lvl="1"/>
            <a:r>
              <a:rPr lang="en-US" sz="2400" dirty="0"/>
              <a:t>Probably hobby or business income for the creator.</a:t>
            </a:r>
          </a:p>
          <a:p>
            <a:r>
              <a:rPr lang="en-US" sz="2400" dirty="0"/>
              <a:t>Resale of an NFT that taxpayer purchased? </a:t>
            </a:r>
          </a:p>
          <a:p>
            <a:pPr lvl="1"/>
            <a:r>
              <a:rPr lang="en-US" sz="2400" dirty="0"/>
              <a:t>Capital gain? Collectible? Ordinary income?</a:t>
            </a:r>
          </a:p>
          <a:p>
            <a:endParaRPr lang="en-US" sz="24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81</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7574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Taxation of NFTs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The term “collectible” is defined in Section 408(m)(2) as “(A) any work of art, (B) any rug or antique, (C) any metal or gem, (D) any stamp or coin, (E) any alcoholic beverage, or (F) any other tangible property.”</a:t>
            </a:r>
          </a:p>
          <a:p>
            <a:r>
              <a:rPr lang="en-US" sz="2400" dirty="0"/>
              <a:t>NFTs aren’t tangible property.</a:t>
            </a:r>
          </a:p>
          <a:p>
            <a:r>
              <a:rPr lang="en-US" sz="2400" dirty="0"/>
              <a:t>Does this mean they aren’t collectibles? Or does it mean that all collectible are defined as tangible property?</a:t>
            </a:r>
          </a:p>
          <a:p>
            <a:r>
              <a:rPr lang="en-US" sz="2400" dirty="0"/>
              <a:t>No one knows!</a:t>
            </a:r>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82</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3670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Taxation of NFTs Example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04116" y="1372380"/>
            <a:ext cx="7052034" cy="4778261"/>
          </a:xfrm>
        </p:spPr>
        <p:txBody>
          <a:bodyPr>
            <a:normAutofit lnSpcReduction="10000"/>
          </a:bodyPr>
          <a:lstStyle/>
          <a:p>
            <a:r>
              <a:rPr lang="en-US" sz="2400" dirty="0"/>
              <a:t>John created a piece of digital art and minted it as an NFT.</a:t>
            </a:r>
          </a:p>
          <a:p>
            <a:r>
              <a:rPr lang="en-US" sz="2400" dirty="0"/>
              <a:t>It’s called “Cashing In.”</a:t>
            </a:r>
          </a:p>
          <a:p>
            <a:r>
              <a:rPr lang="en-US" sz="2400" dirty="0"/>
              <a:t>John’s expenses were fees, software and a computer.</a:t>
            </a:r>
          </a:p>
          <a:p>
            <a:r>
              <a:rPr lang="en-US" sz="2400" dirty="0"/>
              <a:t>He sold the NFT for $75,000 to Bob.</a:t>
            </a:r>
          </a:p>
          <a:p>
            <a:r>
              <a:rPr lang="en-US" sz="2400" dirty="0"/>
              <a:t>John probably has Schedule C income here (unless it’s truly just a hobby).</a:t>
            </a:r>
          </a:p>
          <a:p>
            <a:r>
              <a:rPr lang="en-US" sz="2400" dirty="0"/>
              <a:t>He reports the $75,000 as income and deducts fees, software, computer and any other expenses.</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83</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54E7831-6C01-ADBD-7FA8-6CDE0B89DFC7}"/>
              </a:ext>
            </a:extLst>
          </p:cNvPr>
          <p:cNvSpPr/>
          <p:nvPr/>
        </p:nvSpPr>
        <p:spPr>
          <a:xfrm>
            <a:off x="7824486" y="2125305"/>
            <a:ext cx="798653" cy="1011434"/>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t>
            </a:r>
          </a:p>
        </p:txBody>
      </p:sp>
      <p:sp>
        <p:nvSpPr>
          <p:cNvPr id="6" name="Oval 5">
            <a:extLst>
              <a:ext uri="{FF2B5EF4-FFF2-40B4-BE49-F238E27FC236}">
                <a16:creationId xmlns:a16="http://schemas.microsoft.com/office/drawing/2014/main" id="{D3E8E614-218A-9C83-4E83-C09BD43616E9}"/>
              </a:ext>
            </a:extLst>
          </p:cNvPr>
          <p:cNvSpPr/>
          <p:nvPr/>
        </p:nvSpPr>
        <p:spPr>
          <a:xfrm>
            <a:off x="8535940" y="2125305"/>
            <a:ext cx="798653" cy="574311"/>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7" name="Oval 6">
            <a:extLst>
              <a:ext uri="{FF2B5EF4-FFF2-40B4-BE49-F238E27FC236}">
                <a16:creationId xmlns:a16="http://schemas.microsoft.com/office/drawing/2014/main" id="{6C455558-E756-8B44-6619-19C4FF571517}"/>
              </a:ext>
            </a:extLst>
          </p:cNvPr>
          <p:cNvSpPr/>
          <p:nvPr/>
        </p:nvSpPr>
        <p:spPr>
          <a:xfrm>
            <a:off x="8515669" y="2562428"/>
            <a:ext cx="818924" cy="760160"/>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a:t>
            </a:r>
          </a:p>
        </p:txBody>
      </p:sp>
      <p:sp>
        <p:nvSpPr>
          <p:cNvPr id="10" name="Oval 9">
            <a:extLst>
              <a:ext uri="{FF2B5EF4-FFF2-40B4-BE49-F238E27FC236}">
                <a16:creationId xmlns:a16="http://schemas.microsoft.com/office/drawing/2014/main" id="{06BC215B-FEE9-8E04-8550-19E1CFA9DBAE}"/>
              </a:ext>
            </a:extLst>
          </p:cNvPr>
          <p:cNvSpPr/>
          <p:nvPr/>
        </p:nvSpPr>
        <p:spPr>
          <a:xfrm rot="3520643">
            <a:off x="7961924" y="3039703"/>
            <a:ext cx="798653" cy="1011434"/>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tx2">
                    <a:lumMod val="75000"/>
                  </a:schemeClr>
                </a:solidFill>
              </a:rPr>
              <a:t>$</a:t>
            </a:r>
          </a:p>
        </p:txBody>
      </p:sp>
      <p:sp>
        <p:nvSpPr>
          <p:cNvPr id="11" name="Oval 10">
            <a:extLst>
              <a:ext uri="{FF2B5EF4-FFF2-40B4-BE49-F238E27FC236}">
                <a16:creationId xmlns:a16="http://schemas.microsoft.com/office/drawing/2014/main" id="{9CC5AFD7-EDA7-93D1-B7E0-674D806584CA}"/>
              </a:ext>
            </a:extLst>
          </p:cNvPr>
          <p:cNvSpPr/>
          <p:nvPr/>
        </p:nvSpPr>
        <p:spPr>
          <a:xfrm rot="19411580">
            <a:off x="9300062" y="2072075"/>
            <a:ext cx="798653" cy="1011434"/>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rPr>
              <a:t>$</a:t>
            </a:r>
          </a:p>
        </p:txBody>
      </p:sp>
      <p:sp>
        <p:nvSpPr>
          <p:cNvPr id="12" name="Oval 11">
            <a:extLst>
              <a:ext uri="{FF2B5EF4-FFF2-40B4-BE49-F238E27FC236}">
                <a16:creationId xmlns:a16="http://schemas.microsoft.com/office/drawing/2014/main" id="{4B332ABA-553A-D5A9-B4D5-C702AC4FECB4}"/>
              </a:ext>
            </a:extLst>
          </p:cNvPr>
          <p:cNvSpPr/>
          <p:nvPr/>
        </p:nvSpPr>
        <p:spPr>
          <a:xfrm>
            <a:off x="9878602" y="2056711"/>
            <a:ext cx="798653" cy="574311"/>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06CF0"/>
                </a:solidFill>
              </a:rPr>
              <a:t>$</a:t>
            </a:r>
          </a:p>
        </p:txBody>
      </p:sp>
      <p:sp>
        <p:nvSpPr>
          <p:cNvPr id="13" name="Oval 12">
            <a:extLst>
              <a:ext uri="{FF2B5EF4-FFF2-40B4-BE49-F238E27FC236}">
                <a16:creationId xmlns:a16="http://schemas.microsoft.com/office/drawing/2014/main" id="{92E5C4CC-F2B3-8D8F-9371-AEC21DFE63D2}"/>
              </a:ext>
            </a:extLst>
          </p:cNvPr>
          <p:cNvSpPr/>
          <p:nvPr/>
        </p:nvSpPr>
        <p:spPr>
          <a:xfrm>
            <a:off x="10474724" y="3006688"/>
            <a:ext cx="798653" cy="1011434"/>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t>
            </a:r>
          </a:p>
        </p:txBody>
      </p:sp>
      <p:sp>
        <p:nvSpPr>
          <p:cNvPr id="14" name="Oval 13">
            <a:extLst>
              <a:ext uri="{FF2B5EF4-FFF2-40B4-BE49-F238E27FC236}">
                <a16:creationId xmlns:a16="http://schemas.microsoft.com/office/drawing/2014/main" id="{6490FB79-965C-045A-0A81-0EF0ED15C341}"/>
              </a:ext>
            </a:extLst>
          </p:cNvPr>
          <p:cNvSpPr/>
          <p:nvPr/>
        </p:nvSpPr>
        <p:spPr>
          <a:xfrm rot="3520643">
            <a:off x="10412096" y="2040726"/>
            <a:ext cx="798653" cy="1011434"/>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tx2">
                    <a:lumMod val="75000"/>
                  </a:schemeClr>
                </a:solidFill>
              </a:rPr>
              <a:t>$</a:t>
            </a:r>
          </a:p>
        </p:txBody>
      </p:sp>
      <p:sp>
        <p:nvSpPr>
          <p:cNvPr id="15" name="Oval 14">
            <a:extLst>
              <a:ext uri="{FF2B5EF4-FFF2-40B4-BE49-F238E27FC236}">
                <a16:creationId xmlns:a16="http://schemas.microsoft.com/office/drawing/2014/main" id="{218F5A2D-7405-E85B-FF40-C791C9CA3FB2}"/>
              </a:ext>
            </a:extLst>
          </p:cNvPr>
          <p:cNvSpPr/>
          <p:nvPr/>
        </p:nvSpPr>
        <p:spPr>
          <a:xfrm>
            <a:off x="9923434" y="2683208"/>
            <a:ext cx="798653" cy="574311"/>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4"/>
                </a:solidFill>
              </a:rPr>
              <a:t>$</a:t>
            </a:r>
          </a:p>
        </p:txBody>
      </p:sp>
      <p:sp>
        <p:nvSpPr>
          <p:cNvPr id="16" name="Oval 15">
            <a:extLst>
              <a:ext uri="{FF2B5EF4-FFF2-40B4-BE49-F238E27FC236}">
                <a16:creationId xmlns:a16="http://schemas.microsoft.com/office/drawing/2014/main" id="{682F3220-EBED-82E4-2681-CDD522BB5DB3}"/>
              </a:ext>
            </a:extLst>
          </p:cNvPr>
          <p:cNvSpPr/>
          <p:nvPr/>
        </p:nvSpPr>
        <p:spPr>
          <a:xfrm>
            <a:off x="8522037" y="3462200"/>
            <a:ext cx="798653" cy="574311"/>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6043E"/>
                </a:solidFill>
              </a:rPr>
              <a:t>$</a:t>
            </a:r>
          </a:p>
        </p:txBody>
      </p:sp>
      <p:sp>
        <p:nvSpPr>
          <p:cNvPr id="17" name="Oval 16">
            <a:extLst>
              <a:ext uri="{FF2B5EF4-FFF2-40B4-BE49-F238E27FC236}">
                <a16:creationId xmlns:a16="http://schemas.microsoft.com/office/drawing/2014/main" id="{4C2CA53F-3316-3A74-EB5D-372553A30B9A}"/>
              </a:ext>
            </a:extLst>
          </p:cNvPr>
          <p:cNvSpPr/>
          <p:nvPr/>
        </p:nvSpPr>
        <p:spPr>
          <a:xfrm rot="5724901">
            <a:off x="9347922" y="3348363"/>
            <a:ext cx="798653" cy="574311"/>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B0F0"/>
                </a:solidFill>
              </a:rPr>
              <a:t>$</a:t>
            </a:r>
          </a:p>
        </p:txBody>
      </p:sp>
      <p:sp>
        <p:nvSpPr>
          <p:cNvPr id="18" name="Rectangle 17">
            <a:extLst>
              <a:ext uri="{FF2B5EF4-FFF2-40B4-BE49-F238E27FC236}">
                <a16:creationId xmlns:a16="http://schemas.microsoft.com/office/drawing/2014/main" id="{2FBB35C0-411D-6921-D3FC-41ABF1A79D81}"/>
              </a:ext>
            </a:extLst>
          </p:cNvPr>
          <p:cNvSpPr/>
          <p:nvPr/>
        </p:nvSpPr>
        <p:spPr>
          <a:xfrm>
            <a:off x="7721647" y="1942417"/>
            <a:ext cx="3633118" cy="2207030"/>
          </a:xfrm>
          <a:prstGeom prst="rect">
            <a:avLst/>
          </a:prstGeom>
          <a:noFill/>
          <a:ln w="76200">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FC24459-984F-8448-D8E4-B1F5C315C826}"/>
              </a:ext>
            </a:extLst>
          </p:cNvPr>
          <p:cNvSpPr/>
          <p:nvPr/>
        </p:nvSpPr>
        <p:spPr>
          <a:xfrm>
            <a:off x="9097775" y="2911211"/>
            <a:ext cx="798653" cy="5743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4"/>
                </a:solidFill>
              </a:rPr>
              <a:t>$</a:t>
            </a:r>
          </a:p>
        </p:txBody>
      </p:sp>
      <p:sp>
        <p:nvSpPr>
          <p:cNvPr id="20" name="Oval 19">
            <a:extLst>
              <a:ext uri="{FF2B5EF4-FFF2-40B4-BE49-F238E27FC236}">
                <a16:creationId xmlns:a16="http://schemas.microsoft.com/office/drawing/2014/main" id="{C0162F42-1DD8-8CC1-118F-CDCCCFF1BDD4}"/>
              </a:ext>
            </a:extLst>
          </p:cNvPr>
          <p:cNvSpPr/>
          <p:nvPr/>
        </p:nvSpPr>
        <p:spPr>
          <a:xfrm rot="18968992">
            <a:off x="9729107" y="3015653"/>
            <a:ext cx="798653" cy="10114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FF0000"/>
                </a:solidFill>
              </a:rPr>
              <a:t>$</a:t>
            </a:r>
          </a:p>
        </p:txBody>
      </p:sp>
    </p:spTree>
    <p:extLst>
      <p:ext uri="{BB962C8B-B14F-4D97-AF65-F5344CB8AC3E}">
        <p14:creationId xmlns:p14="http://schemas.microsoft.com/office/powerpoint/2010/main" val="21074576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Taxation of NFTs Example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1" y="1486153"/>
            <a:ext cx="6643828" cy="4778261"/>
          </a:xfrm>
        </p:spPr>
        <p:txBody>
          <a:bodyPr>
            <a:normAutofit lnSpcReduction="10000"/>
          </a:bodyPr>
          <a:lstStyle/>
          <a:p>
            <a:r>
              <a:rPr lang="en-US" sz="2400" dirty="0"/>
              <a:t>Bob bought the piece for $75,000.</a:t>
            </a:r>
          </a:p>
          <a:p>
            <a:r>
              <a:rPr lang="en-US" sz="2400" dirty="0"/>
              <a:t>He sells it to Alice for $90,000.</a:t>
            </a:r>
          </a:p>
          <a:p>
            <a:r>
              <a:rPr lang="en-US" sz="2400" dirty="0"/>
              <a:t>Bob has income of $15,000.</a:t>
            </a:r>
          </a:p>
          <a:p>
            <a:r>
              <a:rPr lang="en-US" sz="2400" dirty="0"/>
              <a:t>Might be ordinary gain, capital gain, or collectible!</a:t>
            </a:r>
          </a:p>
          <a:p>
            <a:pPr lvl="1"/>
            <a:r>
              <a:rPr lang="en-US" sz="2400" dirty="0"/>
              <a:t>No IRS guidance</a:t>
            </a:r>
          </a:p>
          <a:p>
            <a:r>
              <a:rPr lang="en-US" sz="2400" dirty="0"/>
              <a:t>Unless he’s in the trade or business of selling NFTs and this is inventory!</a:t>
            </a:r>
          </a:p>
          <a:p>
            <a:r>
              <a:rPr lang="en-US" sz="2400" dirty="0"/>
              <a:t>And in that case, the $15,000 is Schedule C income.</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84</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54E7831-6C01-ADBD-7FA8-6CDE0B89DFC7}"/>
              </a:ext>
            </a:extLst>
          </p:cNvPr>
          <p:cNvSpPr/>
          <p:nvPr/>
        </p:nvSpPr>
        <p:spPr>
          <a:xfrm>
            <a:off x="7824486" y="2125305"/>
            <a:ext cx="798653" cy="1011434"/>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t>
            </a:r>
          </a:p>
        </p:txBody>
      </p:sp>
      <p:sp>
        <p:nvSpPr>
          <p:cNvPr id="6" name="Oval 5">
            <a:extLst>
              <a:ext uri="{FF2B5EF4-FFF2-40B4-BE49-F238E27FC236}">
                <a16:creationId xmlns:a16="http://schemas.microsoft.com/office/drawing/2014/main" id="{D3E8E614-218A-9C83-4E83-C09BD43616E9}"/>
              </a:ext>
            </a:extLst>
          </p:cNvPr>
          <p:cNvSpPr/>
          <p:nvPr/>
        </p:nvSpPr>
        <p:spPr>
          <a:xfrm>
            <a:off x="8535940" y="2125305"/>
            <a:ext cx="798653" cy="574311"/>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7" name="Oval 6">
            <a:extLst>
              <a:ext uri="{FF2B5EF4-FFF2-40B4-BE49-F238E27FC236}">
                <a16:creationId xmlns:a16="http://schemas.microsoft.com/office/drawing/2014/main" id="{6C455558-E756-8B44-6619-19C4FF571517}"/>
              </a:ext>
            </a:extLst>
          </p:cNvPr>
          <p:cNvSpPr/>
          <p:nvPr/>
        </p:nvSpPr>
        <p:spPr>
          <a:xfrm>
            <a:off x="8515669" y="2562428"/>
            <a:ext cx="818924" cy="760160"/>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a:t>
            </a:r>
          </a:p>
        </p:txBody>
      </p:sp>
      <p:sp>
        <p:nvSpPr>
          <p:cNvPr id="10" name="Oval 9">
            <a:extLst>
              <a:ext uri="{FF2B5EF4-FFF2-40B4-BE49-F238E27FC236}">
                <a16:creationId xmlns:a16="http://schemas.microsoft.com/office/drawing/2014/main" id="{06BC215B-FEE9-8E04-8550-19E1CFA9DBAE}"/>
              </a:ext>
            </a:extLst>
          </p:cNvPr>
          <p:cNvSpPr/>
          <p:nvPr/>
        </p:nvSpPr>
        <p:spPr>
          <a:xfrm rot="3520643">
            <a:off x="7961924" y="3039703"/>
            <a:ext cx="798653" cy="1011434"/>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tx2">
                    <a:lumMod val="75000"/>
                  </a:schemeClr>
                </a:solidFill>
              </a:rPr>
              <a:t>$</a:t>
            </a:r>
          </a:p>
        </p:txBody>
      </p:sp>
      <p:sp>
        <p:nvSpPr>
          <p:cNvPr id="11" name="Oval 10">
            <a:extLst>
              <a:ext uri="{FF2B5EF4-FFF2-40B4-BE49-F238E27FC236}">
                <a16:creationId xmlns:a16="http://schemas.microsoft.com/office/drawing/2014/main" id="{9CC5AFD7-EDA7-93D1-B7E0-674D806584CA}"/>
              </a:ext>
            </a:extLst>
          </p:cNvPr>
          <p:cNvSpPr/>
          <p:nvPr/>
        </p:nvSpPr>
        <p:spPr>
          <a:xfrm rot="19411580">
            <a:off x="9300062" y="2072075"/>
            <a:ext cx="798653" cy="1011434"/>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rPr>
              <a:t>$</a:t>
            </a:r>
          </a:p>
        </p:txBody>
      </p:sp>
      <p:sp>
        <p:nvSpPr>
          <p:cNvPr id="12" name="Oval 11">
            <a:extLst>
              <a:ext uri="{FF2B5EF4-FFF2-40B4-BE49-F238E27FC236}">
                <a16:creationId xmlns:a16="http://schemas.microsoft.com/office/drawing/2014/main" id="{4B332ABA-553A-D5A9-B4D5-C702AC4FECB4}"/>
              </a:ext>
            </a:extLst>
          </p:cNvPr>
          <p:cNvSpPr/>
          <p:nvPr/>
        </p:nvSpPr>
        <p:spPr>
          <a:xfrm>
            <a:off x="9878602" y="2056711"/>
            <a:ext cx="798653" cy="574311"/>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06CF0"/>
                </a:solidFill>
              </a:rPr>
              <a:t>$</a:t>
            </a:r>
          </a:p>
        </p:txBody>
      </p:sp>
      <p:sp>
        <p:nvSpPr>
          <p:cNvPr id="13" name="Oval 12">
            <a:extLst>
              <a:ext uri="{FF2B5EF4-FFF2-40B4-BE49-F238E27FC236}">
                <a16:creationId xmlns:a16="http://schemas.microsoft.com/office/drawing/2014/main" id="{92E5C4CC-F2B3-8D8F-9371-AEC21DFE63D2}"/>
              </a:ext>
            </a:extLst>
          </p:cNvPr>
          <p:cNvSpPr/>
          <p:nvPr/>
        </p:nvSpPr>
        <p:spPr>
          <a:xfrm>
            <a:off x="10474724" y="3006688"/>
            <a:ext cx="798653" cy="1011434"/>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t>
            </a:r>
          </a:p>
        </p:txBody>
      </p:sp>
      <p:sp>
        <p:nvSpPr>
          <p:cNvPr id="14" name="Oval 13">
            <a:extLst>
              <a:ext uri="{FF2B5EF4-FFF2-40B4-BE49-F238E27FC236}">
                <a16:creationId xmlns:a16="http://schemas.microsoft.com/office/drawing/2014/main" id="{6490FB79-965C-045A-0A81-0EF0ED15C341}"/>
              </a:ext>
            </a:extLst>
          </p:cNvPr>
          <p:cNvSpPr/>
          <p:nvPr/>
        </p:nvSpPr>
        <p:spPr>
          <a:xfrm rot="3520643">
            <a:off x="10412096" y="2040726"/>
            <a:ext cx="798653" cy="1011434"/>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tx2">
                    <a:lumMod val="75000"/>
                  </a:schemeClr>
                </a:solidFill>
              </a:rPr>
              <a:t>$</a:t>
            </a:r>
          </a:p>
        </p:txBody>
      </p:sp>
      <p:sp>
        <p:nvSpPr>
          <p:cNvPr id="15" name="Oval 14">
            <a:extLst>
              <a:ext uri="{FF2B5EF4-FFF2-40B4-BE49-F238E27FC236}">
                <a16:creationId xmlns:a16="http://schemas.microsoft.com/office/drawing/2014/main" id="{218F5A2D-7405-E85B-FF40-C791C9CA3FB2}"/>
              </a:ext>
            </a:extLst>
          </p:cNvPr>
          <p:cNvSpPr/>
          <p:nvPr/>
        </p:nvSpPr>
        <p:spPr>
          <a:xfrm>
            <a:off x="9923434" y="2683208"/>
            <a:ext cx="798653" cy="574311"/>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4"/>
                </a:solidFill>
              </a:rPr>
              <a:t>$</a:t>
            </a:r>
          </a:p>
        </p:txBody>
      </p:sp>
      <p:sp>
        <p:nvSpPr>
          <p:cNvPr id="16" name="Oval 15">
            <a:extLst>
              <a:ext uri="{FF2B5EF4-FFF2-40B4-BE49-F238E27FC236}">
                <a16:creationId xmlns:a16="http://schemas.microsoft.com/office/drawing/2014/main" id="{682F3220-EBED-82E4-2681-CDD522BB5DB3}"/>
              </a:ext>
            </a:extLst>
          </p:cNvPr>
          <p:cNvSpPr/>
          <p:nvPr/>
        </p:nvSpPr>
        <p:spPr>
          <a:xfrm>
            <a:off x="8522037" y="3462200"/>
            <a:ext cx="798653" cy="574311"/>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6043E"/>
                </a:solidFill>
              </a:rPr>
              <a:t>$</a:t>
            </a:r>
          </a:p>
        </p:txBody>
      </p:sp>
      <p:sp>
        <p:nvSpPr>
          <p:cNvPr id="17" name="Oval 16">
            <a:extLst>
              <a:ext uri="{FF2B5EF4-FFF2-40B4-BE49-F238E27FC236}">
                <a16:creationId xmlns:a16="http://schemas.microsoft.com/office/drawing/2014/main" id="{4C2CA53F-3316-3A74-EB5D-372553A30B9A}"/>
              </a:ext>
            </a:extLst>
          </p:cNvPr>
          <p:cNvSpPr/>
          <p:nvPr/>
        </p:nvSpPr>
        <p:spPr>
          <a:xfrm rot="5724901">
            <a:off x="9347922" y="3348363"/>
            <a:ext cx="798653" cy="574311"/>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B0F0"/>
                </a:solidFill>
              </a:rPr>
              <a:t>$</a:t>
            </a:r>
          </a:p>
        </p:txBody>
      </p:sp>
      <p:sp>
        <p:nvSpPr>
          <p:cNvPr id="18" name="Rectangle 17">
            <a:extLst>
              <a:ext uri="{FF2B5EF4-FFF2-40B4-BE49-F238E27FC236}">
                <a16:creationId xmlns:a16="http://schemas.microsoft.com/office/drawing/2014/main" id="{2FBB35C0-411D-6921-D3FC-41ABF1A79D81}"/>
              </a:ext>
            </a:extLst>
          </p:cNvPr>
          <p:cNvSpPr/>
          <p:nvPr/>
        </p:nvSpPr>
        <p:spPr>
          <a:xfrm>
            <a:off x="7721647" y="1942417"/>
            <a:ext cx="3633118" cy="2207030"/>
          </a:xfrm>
          <a:prstGeom prst="rect">
            <a:avLst/>
          </a:prstGeom>
          <a:noFill/>
          <a:ln w="76200">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FC24459-984F-8448-D8E4-B1F5C315C826}"/>
              </a:ext>
            </a:extLst>
          </p:cNvPr>
          <p:cNvSpPr/>
          <p:nvPr/>
        </p:nvSpPr>
        <p:spPr>
          <a:xfrm>
            <a:off x="9097775" y="2911211"/>
            <a:ext cx="798653" cy="5743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4"/>
                </a:solidFill>
              </a:rPr>
              <a:t>$</a:t>
            </a:r>
          </a:p>
        </p:txBody>
      </p:sp>
      <p:sp>
        <p:nvSpPr>
          <p:cNvPr id="20" name="Oval 19">
            <a:extLst>
              <a:ext uri="{FF2B5EF4-FFF2-40B4-BE49-F238E27FC236}">
                <a16:creationId xmlns:a16="http://schemas.microsoft.com/office/drawing/2014/main" id="{C0162F42-1DD8-8CC1-118F-CDCCCFF1BDD4}"/>
              </a:ext>
            </a:extLst>
          </p:cNvPr>
          <p:cNvSpPr/>
          <p:nvPr/>
        </p:nvSpPr>
        <p:spPr>
          <a:xfrm rot="18968992">
            <a:off x="9729107" y="3015653"/>
            <a:ext cx="798653" cy="10114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FF0000"/>
                </a:solidFill>
              </a:rPr>
              <a:t>$</a:t>
            </a:r>
          </a:p>
        </p:txBody>
      </p:sp>
    </p:spTree>
    <p:extLst>
      <p:ext uri="{BB962C8B-B14F-4D97-AF65-F5344CB8AC3E}">
        <p14:creationId xmlns:p14="http://schemas.microsoft.com/office/powerpoint/2010/main" val="14148809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Taxation of NFTs Example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1" y="1486153"/>
            <a:ext cx="6643828" cy="4778261"/>
          </a:xfrm>
        </p:spPr>
        <p:txBody>
          <a:bodyPr>
            <a:normAutofit/>
          </a:bodyPr>
          <a:lstStyle/>
          <a:p>
            <a:r>
              <a:rPr lang="en-US" sz="2400" dirty="0"/>
              <a:t>Alice bought it for $90,000 to use as a business logo.</a:t>
            </a:r>
          </a:p>
          <a:p>
            <a:r>
              <a:rPr lang="en-US" sz="2400" dirty="0"/>
              <a:t>Business asset for Alice.</a:t>
            </a:r>
          </a:p>
          <a:p>
            <a:r>
              <a:rPr lang="en-US" sz="2400" dirty="0"/>
              <a:t>Intangible asset to be amortized.</a:t>
            </a:r>
          </a:p>
          <a:p>
            <a:endParaRPr lang="en-US" sz="2400" dirty="0"/>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85</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54E7831-6C01-ADBD-7FA8-6CDE0B89DFC7}"/>
              </a:ext>
            </a:extLst>
          </p:cNvPr>
          <p:cNvSpPr/>
          <p:nvPr/>
        </p:nvSpPr>
        <p:spPr>
          <a:xfrm>
            <a:off x="7824486" y="2125305"/>
            <a:ext cx="798653" cy="1011434"/>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t>
            </a:r>
          </a:p>
        </p:txBody>
      </p:sp>
      <p:sp>
        <p:nvSpPr>
          <p:cNvPr id="6" name="Oval 5">
            <a:extLst>
              <a:ext uri="{FF2B5EF4-FFF2-40B4-BE49-F238E27FC236}">
                <a16:creationId xmlns:a16="http://schemas.microsoft.com/office/drawing/2014/main" id="{D3E8E614-218A-9C83-4E83-C09BD43616E9}"/>
              </a:ext>
            </a:extLst>
          </p:cNvPr>
          <p:cNvSpPr/>
          <p:nvPr/>
        </p:nvSpPr>
        <p:spPr>
          <a:xfrm>
            <a:off x="8535940" y="2125305"/>
            <a:ext cx="798653" cy="574311"/>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7" name="Oval 6">
            <a:extLst>
              <a:ext uri="{FF2B5EF4-FFF2-40B4-BE49-F238E27FC236}">
                <a16:creationId xmlns:a16="http://schemas.microsoft.com/office/drawing/2014/main" id="{6C455558-E756-8B44-6619-19C4FF571517}"/>
              </a:ext>
            </a:extLst>
          </p:cNvPr>
          <p:cNvSpPr/>
          <p:nvPr/>
        </p:nvSpPr>
        <p:spPr>
          <a:xfrm>
            <a:off x="8515669" y="2562428"/>
            <a:ext cx="818924" cy="760160"/>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a:t>
            </a:r>
          </a:p>
        </p:txBody>
      </p:sp>
      <p:sp>
        <p:nvSpPr>
          <p:cNvPr id="10" name="Oval 9">
            <a:extLst>
              <a:ext uri="{FF2B5EF4-FFF2-40B4-BE49-F238E27FC236}">
                <a16:creationId xmlns:a16="http://schemas.microsoft.com/office/drawing/2014/main" id="{06BC215B-FEE9-8E04-8550-19E1CFA9DBAE}"/>
              </a:ext>
            </a:extLst>
          </p:cNvPr>
          <p:cNvSpPr/>
          <p:nvPr/>
        </p:nvSpPr>
        <p:spPr>
          <a:xfrm rot="3520643">
            <a:off x="7961924" y="3039703"/>
            <a:ext cx="798653" cy="1011434"/>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tx2">
                    <a:lumMod val="75000"/>
                  </a:schemeClr>
                </a:solidFill>
              </a:rPr>
              <a:t>$</a:t>
            </a:r>
          </a:p>
        </p:txBody>
      </p:sp>
      <p:sp>
        <p:nvSpPr>
          <p:cNvPr id="11" name="Oval 10">
            <a:extLst>
              <a:ext uri="{FF2B5EF4-FFF2-40B4-BE49-F238E27FC236}">
                <a16:creationId xmlns:a16="http://schemas.microsoft.com/office/drawing/2014/main" id="{9CC5AFD7-EDA7-93D1-B7E0-674D806584CA}"/>
              </a:ext>
            </a:extLst>
          </p:cNvPr>
          <p:cNvSpPr/>
          <p:nvPr/>
        </p:nvSpPr>
        <p:spPr>
          <a:xfrm rot="19411580">
            <a:off x="9300062" y="2072075"/>
            <a:ext cx="798653" cy="1011434"/>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rPr>
              <a:t>$</a:t>
            </a:r>
          </a:p>
        </p:txBody>
      </p:sp>
      <p:sp>
        <p:nvSpPr>
          <p:cNvPr id="12" name="Oval 11">
            <a:extLst>
              <a:ext uri="{FF2B5EF4-FFF2-40B4-BE49-F238E27FC236}">
                <a16:creationId xmlns:a16="http://schemas.microsoft.com/office/drawing/2014/main" id="{4B332ABA-553A-D5A9-B4D5-C702AC4FECB4}"/>
              </a:ext>
            </a:extLst>
          </p:cNvPr>
          <p:cNvSpPr/>
          <p:nvPr/>
        </p:nvSpPr>
        <p:spPr>
          <a:xfrm>
            <a:off x="9878602" y="2056711"/>
            <a:ext cx="798653" cy="574311"/>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06CF0"/>
                </a:solidFill>
              </a:rPr>
              <a:t>$</a:t>
            </a:r>
          </a:p>
        </p:txBody>
      </p:sp>
      <p:sp>
        <p:nvSpPr>
          <p:cNvPr id="13" name="Oval 12">
            <a:extLst>
              <a:ext uri="{FF2B5EF4-FFF2-40B4-BE49-F238E27FC236}">
                <a16:creationId xmlns:a16="http://schemas.microsoft.com/office/drawing/2014/main" id="{92E5C4CC-F2B3-8D8F-9371-AEC21DFE63D2}"/>
              </a:ext>
            </a:extLst>
          </p:cNvPr>
          <p:cNvSpPr/>
          <p:nvPr/>
        </p:nvSpPr>
        <p:spPr>
          <a:xfrm>
            <a:off x="10474724" y="3006688"/>
            <a:ext cx="798653" cy="1011434"/>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t>
            </a:r>
          </a:p>
        </p:txBody>
      </p:sp>
      <p:sp>
        <p:nvSpPr>
          <p:cNvPr id="14" name="Oval 13">
            <a:extLst>
              <a:ext uri="{FF2B5EF4-FFF2-40B4-BE49-F238E27FC236}">
                <a16:creationId xmlns:a16="http://schemas.microsoft.com/office/drawing/2014/main" id="{6490FB79-965C-045A-0A81-0EF0ED15C341}"/>
              </a:ext>
            </a:extLst>
          </p:cNvPr>
          <p:cNvSpPr/>
          <p:nvPr/>
        </p:nvSpPr>
        <p:spPr>
          <a:xfrm rot="3520643">
            <a:off x="10412096" y="2040726"/>
            <a:ext cx="798653" cy="1011434"/>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chemeClr val="tx2">
                    <a:lumMod val="75000"/>
                  </a:schemeClr>
                </a:solidFill>
              </a:rPr>
              <a:t>$</a:t>
            </a:r>
          </a:p>
        </p:txBody>
      </p:sp>
      <p:sp>
        <p:nvSpPr>
          <p:cNvPr id="15" name="Oval 14">
            <a:extLst>
              <a:ext uri="{FF2B5EF4-FFF2-40B4-BE49-F238E27FC236}">
                <a16:creationId xmlns:a16="http://schemas.microsoft.com/office/drawing/2014/main" id="{218F5A2D-7405-E85B-FF40-C791C9CA3FB2}"/>
              </a:ext>
            </a:extLst>
          </p:cNvPr>
          <p:cNvSpPr/>
          <p:nvPr/>
        </p:nvSpPr>
        <p:spPr>
          <a:xfrm>
            <a:off x="9923434" y="2683208"/>
            <a:ext cx="798653" cy="574311"/>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4"/>
                </a:solidFill>
              </a:rPr>
              <a:t>$</a:t>
            </a:r>
          </a:p>
        </p:txBody>
      </p:sp>
      <p:sp>
        <p:nvSpPr>
          <p:cNvPr id="16" name="Oval 15">
            <a:extLst>
              <a:ext uri="{FF2B5EF4-FFF2-40B4-BE49-F238E27FC236}">
                <a16:creationId xmlns:a16="http://schemas.microsoft.com/office/drawing/2014/main" id="{682F3220-EBED-82E4-2681-CDD522BB5DB3}"/>
              </a:ext>
            </a:extLst>
          </p:cNvPr>
          <p:cNvSpPr/>
          <p:nvPr/>
        </p:nvSpPr>
        <p:spPr>
          <a:xfrm>
            <a:off x="8522037" y="3462200"/>
            <a:ext cx="798653" cy="574311"/>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6043E"/>
                </a:solidFill>
              </a:rPr>
              <a:t>$</a:t>
            </a:r>
          </a:p>
        </p:txBody>
      </p:sp>
      <p:sp>
        <p:nvSpPr>
          <p:cNvPr id="17" name="Oval 16">
            <a:extLst>
              <a:ext uri="{FF2B5EF4-FFF2-40B4-BE49-F238E27FC236}">
                <a16:creationId xmlns:a16="http://schemas.microsoft.com/office/drawing/2014/main" id="{4C2CA53F-3316-3A74-EB5D-372553A30B9A}"/>
              </a:ext>
            </a:extLst>
          </p:cNvPr>
          <p:cNvSpPr/>
          <p:nvPr/>
        </p:nvSpPr>
        <p:spPr>
          <a:xfrm rot="5724901">
            <a:off x="9347922" y="3348363"/>
            <a:ext cx="798653" cy="574311"/>
          </a:xfrm>
          <a:prstGeom prst="ellipse">
            <a:avLst/>
          </a:prstGeom>
          <a:ln>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B0F0"/>
                </a:solidFill>
              </a:rPr>
              <a:t>$</a:t>
            </a:r>
          </a:p>
        </p:txBody>
      </p:sp>
      <p:sp>
        <p:nvSpPr>
          <p:cNvPr id="18" name="Rectangle 17">
            <a:extLst>
              <a:ext uri="{FF2B5EF4-FFF2-40B4-BE49-F238E27FC236}">
                <a16:creationId xmlns:a16="http://schemas.microsoft.com/office/drawing/2014/main" id="{2FBB35C0-411D-6921-D3FC-41ABF1A79D81}"/>
              </a:ext>
            </a:extLst>
          </p:cNvPr>
          <p:cNvSpPr/>
          <p:nvPr/>
        </p:nvSpPr>
        <p:spPr>
          <a:xfrm>
            <a:off x="7721647" y="1942417"/>
            <a:ext cx="3633118" cy="2207030"/>
          </a:xfrm>
          <a:prstGeom prst="rect">
            <a:avLst/>
          </a:prstGeom>
          <a:noFill/>
          <a:ln w="76200">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FC24459-984F-8448-D8E4-B1F5C315C826}"/>
              </a:ext>
            </a:extLst>
          </p:cNvPr>
          <p:cNvSpPr/>
          <p:nvPr/>
        </p:nvSpPr>
        <p:spPr>
          <a:xfrm>
            <a:off x="9097775" y="2911211"/>
            <a:ext cx="798653" cy="5743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4"/>
                </a:solidFill>
              </a:rPr>
              <a:t>$</a:t>
            </a:r>
          </a:p>
        </p:txBody>
      </p:sp>
      <p:sp>
        <p:nvSpPr>
          <p:cNvPr id="20" name="Oval 19">
            <a:extLst>
              <a:ext uri="{FF2B5EF4-FFF2-40B4-BE49-F238E27FC236}">
                <a16:creationId xmlns:a16="http://schemas.microsoft.com/office/drawing/2014/main" id="{C0162F42-1DD8-8CC1-118F-CDCCCFF1BDD4}"/>
              </a:ext>
            </a:extLst>
          </p:cNvPr>
          <p:cNvSpPr/>
          <p:nvPr/>
        </p:nvSpPr>
        <p:spPr>
          <a:xfrm rot="18968992">
            <a:off x="9729107" y="3015653"/>
            <a:ext cx="798653" cy="10114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FF0000"/>
                </a:solidFill>
              </a:rPr>
              <a:t>$</a:t>
            </a:r>
          </a:p>
        </p:txBody>
      </p:sp>
    </p:spTree>
    <p:extLst>
      <p:ext uri="{BB962C8B-B14F-4D97-AF65-F5344CB8AC3E}">
        <p14:creationId xmlns:p14="http://schemas.microsoft.com/office/powerpoint/2010/main" val="3788308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General Advice on NFTs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1" y="1486153"/>
            <a:ext cx="10515599" cy="4778261"/>
          </a:xfrm>
        </p:spPr>
        <p:txBody>
          <a:bodyPr>
            <a:normAutofit/>
          </a:bodyPr>
          <a:lstStyle/>
          <a:p>
            <a:r>
              <a:rPr lang="en-US" sz="2400" dirty="0"/>
              <a:t>NFTs are pretty much always purchased with cryptocurrencies.</a:t>
            </a:r>
          </a:p>
          <a:p>
            <a:r>
              <a:rPr lang="en-US" sz="2400" dirty="0"/>
              <a:t>Buying an NFT with crypto is a trade of one property for another aka a SALE of that crypto!</a:t>
            </a:r>
          </a:p>
          <a:p>
            <a:r>
              <a:rPr lang="en-US" sz="2400" dirty="0"/>
              <a:t>There are also fees paid to the exchange, often ETH.</a:t>
            </a:r>
          </a:p>
          <a:p>
            <a:r>
              <a:rPr lang="en-US" sz="2400" dirty="0"/>
              <a:t>Paying that fee is a SALE of that ETH!</a:t>
            </a:r>
          </a:p>
          <a:p>
            <a:r>
              <a:rPr lang="en-US" sz="2400" dirty="0"/>
              <a:t>No IRS guidance in terms of whether digital assets can be characterized as collectibles.</a:t>
            </a:r>
          </a:p>
          <a:p>
            <a:endParaRPr lang="en-US" sz="2400" dirty="0"/>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86</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5510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04BC8-CE3A-5945-BADA-25D6E52F99B3}"/>
              </a:ext>
            </a:extLst>
          </p:cNvPr>
          <p:cNvSpPr>
            <a:spLocks noGrp="1"/>
          </p:cNvSpPr>
          <p:nvPr>
            <p:ph type="title"/>
          </p:nvPr>
        </p:nvSpPr>
        <p:spPr>
          <a:xfrm>
            <a:off x="2399425" y="3456084"/>
            <a:ext cx="7393149" cy="665022"/>
          </a:xfrm>
        </p:spPr>
        <p:txBody>
          <a:bodyPr>
            <a:noAutofit/>
          </a:bodyPr>
          <a:lstStyle/>
          <a:p>
            <a:r>
              <a:rPr lang="en-US" sz="5400" dirty="0"/>
              <a:t>Upcoming Legislation</a:t>
            </a:r>
          </a:p>
        </p:txBody>
      </p:sp>
      <p:sp>
        <p:nvSpPr>
          <p:cNvPr id="2" name="TextBox 1">
            <a:extLst>
              <a:ext uri="{FF2B5EF4-FFF2-40B4-BE49-F238E27FC236}">
                <a16:creationId xmlns:a16="http://schemas.microsoft.com/office/drawing/2014/main" id="{650CC313-F0E8-D540-8B53-D548AD35EC2B}"/>
              </a:ext>
            </a:extLst>
          </p:cNvPr>
          <p:cNvSpPr txBox="1"/>
          <p:nvPr/>
        </p:nvSpPr>
        <p:spPr>
          <a:xfrm>
            <a:off x="4813464" y="2885063"/>
            <a:ext cx="2565070" cy="461665"/>
          </a:xfrm>
          <a:prstGeom prst="rect">
            <a:avLst/>
          </a:prstGeom>
          <a:noFill/>
        </p:spPr>
        <p:txBody>
          <a:bodyPr wrap="square" rtlCol="0">
            <a:spAutoFit/>
          </a:bodyPr>
          <a:lstStyle/>
          <a:p>
            <a:pPr algn="ctr"/>
            <a:r>
              <a:rPr lang="en-US" sz="2400" dirty="0">
                <a:solidFill>
                  <a:schemeClr val="bg1"/>
                </a:solidFill>
              </a:rPr>
              <a:t>Section 9</a:t>
            </a:r>
          </a:p>
        </p:txBody>
      </p:sp>
      <p:sp>
        <p:nvSpPr>
          <p:cNvPr id="3" name="Rectangle 2">
            <a:extLst>
              <a:ext uri="{FF2B5EF4-FFF2-40B4-BE49-F238E27FC236}">
                <a16:creationId xmlns:a16="http://schemas.microsoft.com/office/drawing/2014/main" id="{6FC2FE86-3740-3113-16B5-7811C5F1EE32}"/>
              </a:ext>
            </a:extLst>
          </p:cNvPr>
          <p:cNvSpPr/>
          <p:nvPr/>
        </p:nvSpPr>
        <p:spPr>
          <a:xfrm>
            <a:off x="729465" y="6092575"/>
            <a:ext cx="1571946" cy="5959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65290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Foreign Holdings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5845403" cy="4778261"/>
          </a:xfrm>
        </p:spPr>
        <p:txBody>
          <a:bodyPr>
            <a:normAutofit fontScale="55000" lnSpcReduction="20000"/>
          </a:bodyPr>
          <a:lstStyle/>
          <a:p>
            <a:r>
              <a:rPr lang="en-US" sz="4000" b="0" i="0" dirty="0">
                <a:solidFill>
                  <a:schemeClr val="tx2"/>
                </a:solidFill>
                <a:effectLst/>
              </a:rPr>
              <a:t>FinCEN Notice 2020-2:</a:t>
            </a:r>
            <a:endParaRPr lang="en-US" sz="4000" b="0" dirty="0">
              <a:solidFill>
                <a:schemeClr val="tx2"/>
              </a:solidFill>
              <a:effectLst/>
            </a:endParaRPr>
          </a:p>
          <a:p>
            <a:r>
              <a:rPr lang="en-US" sz="4000" b="0" dirty="0">
                <a:solidFill>
                  <a:schemeClr val="tx2"/>
                </a:solidFill>
                <a:effectLst/>
              </a:rPr>
              <a:t>Currently, the Report of Foreign Bank and Financial Accounts (FBAR) regulations do not define a foreign account holding virtual currency as a type of reportable account… </a:t>
            </a:r>
            <a:r>
              <a:rPr lang="en-US" sz="4000" b="1" dirty="0">
                <a:solidFill>
                  <a:schemeClr val="tx2"/>
                </a:solidFill>
                <a:effectLst/>
              </a:rPr>
              <a:t>However, FinCEN intends to propose to amend the regulations implementing the Bank Secrecy Act (BSA) regarding reports of foreign financial accounts (FBAR) to include virtual currency as a type of reportable account under 31 CFR 1010.350.</a:t>
            </a:r>
            <a:endParaRPr lang="en-US" sz="4000" dirty="0">
              <a:solidFill>
                <a:schemeClr val="tx2"/>
              </a:solidFill>
            </a:endParaRP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88</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FC836065-8D30-32CB-476D-2767F8CF72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6971" y="1311871"/>
            <a:ext cx="4140252" cy="5357973"/>
          </a:xfrm>
          <a:prstGeom prst="rect">
            <a:avLst/>
          </a:prstGeom>
        </p:spPr>
      </p:pic>
    </p:spTree>
    <p:extLst>
      <p:ext uri="{BB962C8B-B14F-4D97-AF65-F5344CB8AC3E}">
        <p14:creationId xmlns:p14="http://schemas.microsoft.com/office/powerpoint/2010/main" val="26623046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Responsible Financial Innovation Act</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000" b="0" i="0" dirty="0">
                <a:solidFill>
                  <a:schemeClr val="tx2"/>
                </a:solidFill>
                <a:effectLst/>
              </a:rPr>
              <a:t>June 2021, U.S. Senators Kirsten Gillibrand (D-NY), member of the Senate Agriculture Committee, and Cynthia Lummis (R-WY), member of the Senate Banking Committee, introduced the </a:t>
            </a:r>
            <a:r>
              <a:rPr lang="en-US" sz="2000" b="0" i="1" dirty="0">
                <a:solidFill>
                  <a:schemeClr val="tx2"/>
                </a:solidFill>
                <a:effectLst/>
              </a:rPr>
              <a:t>Responsible Financial Innovation Act</a:t>
            </a:r>
            <a:r>
              <a:rPr lang="en-US" sz="2000" b="0" i="0" dirty="0">
                <a:solidFill>
                  <a:schemeClr val="tx2"/>
                </a:solidFill>
                <a:effectLst/>
              </a:rPr>
              <a:t>, legislation that will create a complete regulatory framework for digital assets.</a:t>
            </a:r>
          </a:p>
          <a:p>
            <a:pPr lvl="1"/>
            <a:r>
              <a:rPr lang="en-US" sz="2000" b="0" i="0" dirty="0">
                <a:solidFill>
                  <a:schemeClr val="tx2"/>
                </a:solidFill>
                <a:effectLst/>
              </a:rPr>
              <a:t>Creates a clear standard for determining which digital assets are commodities and which are securities.</a:t>
            </a:r>
          </a:p>
          <a:p>
            <a:pPr lvl="1"/>
            <a:r>
              <a:rPr lang="en-US" sz="2000" dirty="0">
                <a:solidFill>
                  <a:schemeClr val="tx2"/>
                </a:solidFill>
              </a:rPr>
              <a:t>Creates clear definition for digital assets.</a:t>
            </a:r>
          </a:p>
          <a:p>
            <a:pPr lvl="1"/>
            <a:r>
              <a:rPr lang="en-US" sz="2000" b="0" i="0" dirty="0">
                <a:solidFill>
                  <a:schemeClr val="tx2"/>
                </a:solidFill>
                <a:effectLst/>
              </a:rPr>
              <a:t>Assigns regulatory authority over digital asset spot markets to the CFTC.</a:t>
            </a:r>
          </a:p>
          <a:p>
            <a:pPr lvl="1"/>
            <a:r>
              <a:rPr lang="en-US" sz="2000" dirty="0">
                <a:solidFill>
                  <a:schemeClr val="tx2"/>
                </a:solidFill>
              </a:rPr>
              <a:t>Defines and creates requirements for stable coins what will protect consumers and markets and promote faster payments.</a:t>
            </a:r>
          </a:p>
          <a:p>
            <a:pPr lvl="1"/>
            <a:r>
              <a:rPr lang="en-US" sz="2000" b="0" i="0" dirty="0">
                <a:solidFill>
                  <a:schemeClr val="tx2"/>
                </a:solidFill>
                <a:effectLst/>
              </a:rPr>
              <a:t>Cr</a:t>
            </a:r>
            <a:r>
              <a:rPr lang="en-US" sz="2000" dirty="0">
                <a:solidFill>
                  <a:schemeClr val="tx2"/>
                </a:solidFill>
              </a:rPr>
              <a:t>eates an advisory committee to develop guiding principles, empower regulatory agencies and advise lawmakers on fast-developing technology.</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89</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6102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Emily’s Second Sale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7938155" cy="4778261"/>
          </a:xfrm>
        </p:spPr>
        <p:txBody>
          <a:bodyPr>
            <a:normAutofit/>
          </a:bodyPr>
          <a:lstStyle/>
          <a:p>
            <a:pPr marL="342900" indent="-342900">
              <a:buFont typeface="Arial" panose="020B0604020202020204" pitchFamily="34" charset="0"/>
              <a:buChar char="•"/>
            </a:pPr>
            <a:r>
              <a:rPr lang="en-US" sz="2800" b="1" dirty="0"/>
              <a:t>What are the proceeds? </a:t>
            </a:r>
          </a:p>
          <a:p>
            <a:pPr marL="800100" lvl="1" indent="-342900"/>
            <a:r>
              <a:rPr lang="en-US" sz="2800" i="1" dirty="0"/>
              <a:t>If one BTC sold for $9,146 on July 1, 2020, then .4 BTC sold for $9,146 x .4 = $3,658</a:t>
            </a:r>
          </a:p>
          <a:p>
            <a:pPr marL="342900" indent="-342900">
              <a:buFont typeface="Arial" panose="020B0604020202020204" pitchFamily="34" charset="0"/>
              <a:buChar char="•"/>
            </a:pPr>
            <a:r>
              <a:rPr lang="en-US" sz="2800" b="1" dirty="0"/>
              <a:t>What is reported? </a:t>
            </a:r>
          </a:p>
          <a:p>
            <a:pPr marL="800100" lvl="1" indent="-342900"/>
            <a:r>
              <a:rPr lang="en-US" sz="2800" i="1" dirty="0"/>
              <a:t>Half LT and half ST!  </a:t>
            </a:r>
            <a:endParaRPr lang="en-US" sz="2800" i="1" dirty="0">
              <a:cs typeface="Arial"/>
            </a:endParaRPr>
          </a:p>
          <a:p>
            <a:pPr marL="800100" lvl="1" indent="-342900"/>
            <a:r>
              <a:rPr lang="en-US" sz="2800" i="1" dirty="0"/>
              <a:t>LT proceeds $1,829 – basis $1,521 = $308</a:t>
            </a:r>
            <a:endParaRPr lang="en-US" sz="2800" i="1" dirty="0">
              <a:cs typeface="Arial"/>
            </a:endParaRPr>
          </a:p>
          <a:p>
            <a:pPr marL="800100" lvl="1" indent="-342900"/>
            <a:r>
              <a:rPr lang="en-US" sz="2800" i="1" dirty="0"/>
              <a:t>ST proceeds $1,829 – basis $1,439 = $390</a:t>
            </a:r>
            <a:endParaRPr lang="en-US" sz="2800" b="1" dirty="0"/>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9</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usiness woman shrugging">
            <a:extLst>
              <a:ext uri="{FF2B5EF4-FFF2-40B4-BE49-F238E27FC236}">
                <a16:creationId xmlns:a16="http://schemas.microsoft.com/office/drawing/2014/main" id="{25D93BAD-F49A-568C-6FF5-E7CC148A5B7E}"/>
              </a:ext>
            </a:extLst>
          </p:cNvPr>
          <p:cNvPicPr>
            <a:picLocks noChangeAspect="1"/>
          </p:cNvPicPr>
          <p:nvPr/>
        </p:nvPicPr>
        <p:blipFill>
          <a:blip r:embed="rId2"/>
          <a:stretch>
            <a:fillRect/>
          </a:stretch>
        </p:blipFill>
        <p:spPr>
          <a:xfrm>
            <a:off x="8610600" y="0"/>
            <a:ext cx="3426582" cy="6858000"/>
          </a:xfrm>
          <a:prstGeom prst="rect">
            <a:avLst/>
          </a:prstGeom>
        </p:spPr>
      </p:pic>
    </p:spTree>
    <p:extLst>
      <p:ext uri="{BB962C8B-B14F-4D97-AF65-F5344CB8AC3E}">
        <p14:creationId xmlns:p14="http://schemas.microsoft.com/office/powerpoint/2010/main" val="8900146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Responsible Financial Innovation Act</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000" dirty="0">
                <a:solidFill>
                  <a:schemeClr val="tx2"/>
                </a:solidFill>
              </a:rPr>
              <a:t>Responsible Financial Innovation Act</a:t>
            </a:r>
          </a:p>
          <a:p>
            <a:pPr lvl="1"/>
            <a:r>
              <a:rPr lang="en-US" sz="2000" i="0" dirty="0">
                <a:solidFill>
                  <a:schemeClr val="tx2"/>
                </a:solidFill>
                <a:effectLst/>
              </a:rPr>
              <a:t>Imposes disclosure requirements on digital asset service providers to ensure that consumers understand the product and can make informed decisions when engaging with digital assets. </a:t>
            </a:r>
          </a:p>
          <a:p>
            <a:pPr lvl="1"/>
            <a:r>
              <a:rPr lang="en-US" sz="2000" i="0" dirty="0">
                <a:solidFill>
                  <a:schemeClr val="tx2"/>
                </a:solidFill>
                <a:effectLst/>
              </a:rPr>
              <a:t>Requires a study on digital asset energy consumption. </a:t>
            </a:r>
            <a:endParaRPr lang="en-US" sz="2000" dirty="0">
              <a:solidFill>
                <a:schemeClr val="tx2"/>
              </a:solidFill>
            </a:endParaRPr>
          </a:p>
          <a:p>
            <a:pPr lvl="1"/>
            <a:r>
              <a:rPr lang="en-US" sz="2000" i="0" dirty="0">
                <a:solidFill>
                  <a:schemeClr val="tx2"/>
                </a:solidFill>
                <a:effectLst/>
              </a:rPr>
              <a:t>Directs the CFTC and the SEC to study and report on the development of a self-regulatory organization (SRO) and develop a proposal for its creation.</a:t>
            </a:r>
          </a:p>
          <a:p>
            <a:pPr lvl="1"/>
            <a:r>
              <a:rPr lang="en-US" sz="2000" i="0" dirty="0">
                <a:solidFill>
                  <a:schemeClr val="tx2"/>
                </a:solidFill>
                <a:effectLst/>
              </a:rPr>
              <a:t>Directs the CFTC and SEC to consult with Treasury and the National Institute of Standards and Technology to develop comprehensive, principles-based guidance relating to cybersecurity for digital asset intermediaries.</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90</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273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Responsible Financial Innovation Act</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fontScale="77500" lnSpcReduction="20000"/>
          </a:bodyPr>
          <a:lstStyle/>
          <a:p>
            <a:r>
              <a:rPr lang="en-US" sz="2900" dirty="0">
                <a:solidFill>
                  <a:schemeClr val="tx2"/>
                </a:solidFill>
              </a:rPr>
              <a:t>Responsible Financial Innovation Act</a:t>
            </a:r>
          </a:p>
          <a:p>
            <a:pPr lvl="1"/>
            <a:r>
              <a:rPr lang="en-US" sz="2900" i="0" dirty="0">
                <a:solidFill>
                  <a:schemeClr val="tx2"/>
                </a:solidFill>
                <a:effectLst/>
              </a:rPr>
              <a:t>Provides a regulatory sandbox for state and federal regulators to collaborate on innovative financial technologies.</a:t>
            </a:r>
            <a:endParaRPr lang="en-US" sz="2900" dirty="0">
              <a:solidFill>
                <a:schemeClr val="tx2"/>
              </a:solidFill>
            </a:endParaRPr>
          </a:p>
          <a:p>
            <a:pPr lvl="1"/>
            <a:r>
              <a:rPr lang="en-US" sz="2900" i="0" dirty="0">
                <a:solidFill>
                  <a:schemeClr val="tx2"/>
                </a:solidFill>
                <a:effectLst/>
              </a:rPr>
              <a:t>Creates a workable structure for the taxation of digital assets by creating a </a:t>
            </a:r>
            <a:r>
              <a:rPr lang="en-US" sz="2900" i="1" dirty="0">
                <a:solidFill>
                  <a:schemeClr val="tx2"/>
                </a:solidFill>
                <a:effectLst/>
              </a:rPr>
              <a:t>de minimis</a:t>
            </a:r>
            <a:r>
              <a:rPr lang="en-US" sz="2900" i="0" dirty="0">
                <a:solidFill>
                  <a:schemeClr val="tx2"/>
                </a:solidFill>
                <a:effectLst/>
              </a:rPr>
              <a:t> exemption so that people can make purchases with virtual currency without having to account for and report income. </a:t>
            </a:r>
          </a:p>
          <a:p>
            <a:pPr lvl="1"/>
            <a:r>
              <a:rPr lang="en-US" sz="2900" i="0" dirty="0">
                <a:solidFill>
                  <a:schemeClr val="tx2"/>
                </a:solidFill>
                <a:effectLst/>
              </a:rPr>
              <a:t>Directs the Government Accountability Office (GAO) to conduct an analysis of the potential opportunities and risks associated with investing retirement savings in digital assets and to report its findings to Congress, Treasury, and the Department of Labor.</a:t>
            </a:r>
            <a:endParaRPr lang="en-US" sz="2900" dirty="0">
              <a:solidFill>
                <a:schemeClr val="tx2"/>
              </a:solidFill>
            </a:endParaRPr>
          </a:p>
          <a:p>
            <a:pPr lvl="1"/>
            <a:r>
              <a:rPr lang="en-US" sz="2900" i="0" dirty="0">
                <a:solidFill>
                  <a:schemeClr val="tx2"/>
                </a:solidFill>
                <a:effectLst/>
              </a:rPr>
              <a:t>Directs the Office of Management and Budget, along with the Cybersecurity and Infrastructure Security Agency, the Director of National Intelligence, and the Defense Department, to conduct an information security study around the digital yuan, China’s central bank digital currency.</a:t>
            </a:r>
            <a:endParaRPr lang="en-US" sz="2900" dirty="0">
              <a:solidFill>
                <a:schemeClr val="tx2"/>
              </a:solidFill>
            </a:endParaRPr>
          </a:p>
          <a:p>
            <a:pPr marL="0" indent="0">
              <a:buNone/>
            </a:pPr>
            <a:endParaRPr lang="en-US" sz="2900" dirty="0"/>
          </a:p>
          <a:p>
            <a:pPr marL="0" indent="0">
              <a:buNone/>
            </a:pPr>
            <a:endParaRPr lang="en-US" sz="2900" dirty="0"/>
          </a:p>
          <a:p>
            <a:pPr marL="0" indent="0">
              <a:buNone/>
            </a:pPr>
            <a:endParaRPr lang="en-US" sz="29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91</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4616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Virtual Tax Fairness Act</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b="0" i="0" dirty="0">
                <a:solidFill>
                  <a:schemeClr val="tx2"/>
                </a:solidFill>
                <a:effectLst/>
              </a:rPr>
              <a:t>July 2022, U.S. Senate Banking Committee Ranking Member Pat Toomey (R-Pa.) and U.S. Senator Kyrsten Sinema (D-Ariz.) </a:t>
            </a:r>
            <a:r>
              <a:rPr lang="en-US" sz="2400" dirty="0">
                <a:solidFill>
                  <a:schemeClr val="tx2"/>
                </a:solidFill>
              </a:rPr>
              <a:t>introduced bill H.R. 6582:</a:t>
            </a:r>
          </a:p>
          <a:p>
            <a:pPr lvl="1"/>
            <a:r>
              <a:rPr lang="en-US" sz="2400" b="0" i="0" dirty="0">
                <a:solidFill>
                  <a:schemeClr val="tx2"/>
                </a:solidFill>
                <a:effectLst/>
              </a:rPr>
              <a:t>This bill excludes from gross income, for income tax purposes, up to $200 of gain from the disposition of virtual currency in a personal transaction. The bill defines</a:t>
            </a:r>
            <a:r>
              <a:rPr lang="en-US" sz="2400" b="0" i="1" dirty="0">
                <a:solidFill>
                  <a:schemeClr val="tx2"/>
                </a:solidFill>
                <a:effectLst/>
              </a:rPr>
              <a:t> virtual currency</a:t>
            </a:r>
            <a:r>
              <a:rPr lang="en-US" sz="2400" b="0" i="0" dirty="0">
                <a:solidFill>
                  <a:schemeClr val="tx2"/>
                </a:solidFill>
                <a:effectLst/>
              </a:rPr>
              <a:t> as a digital representation of value that is used as a medium of exchange and is not otherwise currency.</a:t>
            </a:r>
          </a:p>
          <a:p>
            <a:pPr algn="l"/>
            <a:endParaRPr lang="en-US" sz="2800" b="0" i="0" dirty="0">
              <a:solidFill>
                <a:srgbClr val="000000"/>
              </a:solidFill>
              <a:effectLst/>
            </a:endParaRP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92</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67002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04BC8-CE3A-5945-BADA-25D6E52F99B3}"/>
              </a:ext>
            </a:extLst>
          </p:cNvPr>
          <p:cNvSpPr>
            <a:spLocks noGrp="1"/>
          </p:cNvSpPr>
          <p:nvPr>
            <p:ph type="title"/>
          </p:nvPr>
        </p:nvSpPr>
        <p:spPr>
          <a:xfrm>
            <a:off x="3642298" y="3457252"/>
            <a:ext cx="4907401" cy="665022"/>
          </a:xfrm>
        </p:spPr>
        <p:txBody>
          <a:bodyPr>
            <a:noAutofit/>
          </a:bodyPr>
          <a:lstStyle/>
          <a:p>
            <a:r>
              <a:rPr lang="en-US" sz="5400" dirty="0"/>
              <a:t>Best Practices</a:t>
            </a:r>
          </a:p>
        </p:txBody>
      </p:sp>
      <p:sp>
        <p:nvSpPr>
          <p:cNvPr id="2" name="TextBox 1">
            <a:extLst>
              <a:ext uri="{FF2B5EF4-FFF2-40B4-BE49-F238E27FC236}">
                <a16:creationId xmlns:a16="http://schemas.microsoft.com/office/drawing/2014/main" id="{650CC313-F0E8-D540-8B53-D548AD35EC2B}"/>
              </a:ext>
            </a:extLst>
          </p:cNvPr>
          <p:cNvSpPr txBox="1"/>
          <p:nvPr/>
        </p:nvSpPr>
        <p:spPr>
          <a:xfrm>
            <a:off x="4813464" y="2836982"/>
            <a:ext cx="2565070" cy="461665"/>
          </a:xfrm>
          <a:prstGeom prst="rect">
            <a:avLst/>
          </a:prstGeom>
          <a:noFill/>
        </p:spPr>
        <p:txBody>
          <a:bodyPr wrap="square" rtlCol="0">
            <a:spAutoFit/>
          </a:bodyPr>
          <a:lstStyle/>
          <a:p>
            <a:pPr algn="ctr"/>
            <a:r>
              <a:rPr lang="en-US" sz="2400" dirty="0">
                <a:solidFill>
                  <a:schemeClr val="bg1"/>
                </a:solidFill>
              </a:rPr>
              <a:t>Section 10</a:t>
            </a:r>
          </a:p>
        </p:txBody>
      </p:sp>
      <p:sp>
        <p:nvSpPr>
          <p:cNvPr id="3" name="Rectangle 2">
            <a:extLst>
              <a:ext uri="{FF2B5EF4-FFF2-40B4-BE49-F238E27FC236}">
                <a16:creationId xmlns:a16="http://schemas.microsoft.com/office/drawing/2014/main" id="{927180F6-8BB8-0A40-F3A9-07A7EFE8488C}"/>
              </a:ext>
            </a:extLst>
          </p:cNvPr>
          <p:cNvSpPr/>
          <p:nvPr/>
        </p:nvSpPr>
        <p:spPr>
          <a:xfrm>
            <a:off x="729465" y="6092575"/>
            <a:ext cx="1571946" cy="5959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5046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Best Practice #1 - Engagement Letter</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On your standard engagement letter:</a:t>
            </a:r>
          </a:p>
          <a:p>
            <a:pPr lvl="1"/>
            <a:r>
              <a:rPr lang="en-US" sz="2400" dirty="0"/>
              <a:t>“</a:t>
            </a:r>
            <a:r>
              <a:rPr lang="en-US" sz="2400" i="1" dirty="0"/>
              <a:t>At any time during 2022, did you: (a) received (as a reward, aware, or payment for property or services); or (b) sell, exchange, gift, or otherwise dispose</a:t>
            </a:r>
            <a:r>
              <a:rPr lang="en-US" sz="2400" b="1" i="1" dirty="0"/>
              <a:t> </a:t>
            </a:r>
            <a:r>
              <a:rPr lang="en-US" sz="2400" i="1" dirty="0"/>
              <a:t>of a digital asset (or a financial interest in a digital asset)?”</a:t>
            </a:r>
            <a:endParaRPr lang="en-US" sz="2400" i="1" dirty="0">
              <a:cs typeface="Arial"/>
            </a:endParaRPr>
          </a:p>
          <a:p>
            <a:pPr>
              <a:spcBef>
                <a:spcPts val="1800"/>
              </a:spcBef>
            </a:pPr>
            <a:r>
              <a:rPr lang="en-US" sz="2400" dirty="0"/>
              <a:t>Sound familiar?</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94</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D9E23B-1FDF-91E6-4D0C-501D036918D8}"/>
              </a:ext>
            </a:extLst>
          </p:cNvPr>
          <p:cNvSpPr/>
          <p:nvPr/>
        </p:nvSpPr>
        <p:spPr>
          <a:xfrm>
            <a:off x="2189433" y="5038183"/>
            <a:ext cx="659701" cy="656561"/>
          </a:xfrm>
          <a:prstGeom prst="rect">
            <a:avLst/>
          </a:prstGeom>
          <a:noFill/>
          <a:ln w="57150">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6" name="Rectangle 5">
            <a:extLst>
              <a:ext uri="{FF2B5EF4-FFF2-40B4-BE49-F238E27FC236}">
                <a16:creationId xmlns:a16="http://schemas.microsoft.com/office/drawing/2014/main" id="{A1045452-31A5-7FD9-E65A-9950671BD472}"/>
              </a:ext>
            </a:extLst>
          </p:cNvPr>
          <p:cNvSpPr/>
          <p:nvPr/>
        </p:nvSpPr>
        <p:spPr>
          <a:xfrm>
            <a:off x="5472785" y="5038183"/>
            <a:ext cx="659701" cy="656561"/>
          </a:xfrm>
          <a:prstGeom prst="rect">
            <a:avLst/>
          </a:prstGeom>
          <a:noFill/>
          <a:ln w="57150">
            <a:solidFill>
              <a:srgbClr val="101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pic>
        <p:nvPicPr>
          <p:cNvPr id="7" name="Picture 6">
            <a:extLst>
              <a:ext uri="{FF2B5EF4-FFF2-40B4-BE49-F238E27FC236}">
                <a16:creationId xmlns:a16="http://schemas.microsoft.com/office/drawing/2014/main" id="{ABA5AED1-6A40-76A1-D1DE-3BC591F29B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8286" y="5173466"/>
            <a:ext cx="341993" cy="341993"/>
          </a:xfrm>
          <a:prstGeom prst="rect">
            <a:avLst/>
          </a:prstGeom>
        </p:spPr>
      </p:pic>
      <p:sp>
        <p:nvSpPr>
          <p:cNvPr id="10" name="TextBox 9">
            <a:extLst>
              <a:ext uri="{FF2B5EF4-FFF2-40B4-BE49-F238E27FC236}">
                <a16:creationId xmlns:a16="http://schemas.microsoft.com/office/drawing/2014/main" id="{5D27B6D2-3E2C-C160-98CC-D6FEB643EF53}"/>
              </a:ext>
            </a:extLst>
          </p:cNvPr>
          <p:cNvSpPr txBox="1"/>
          <p:nvPr/>
        </p:nvSpPr>
        <p:spPr>
          <a:xfrm>
            <a:off x="2189433" y="4462340"/>
            <a:ext cx="795131" cy="369332"/>
          </a:xfrm>
          <a:prstGeom prst="rect">
            <a:avLst/>
          </a:prstGeom>
          <a:noFill/>
        </p:spPr>
        <p:txBody>
          <a:bodyPr wrap="square" rtlCol="0">
            <a:spAutoFit/>
          </a:bodyPr>
          <a:lstStyle/>
          <a:p>
            <a:r>
              <a:rPr lang="en-US" dirty="0"/>
              <a:t>YES</a:t>
            </a:r>
          </a:p>
        </p:txBody>
      </p:sp>
      <p:sp>
        <p:nvSpPr>
          <p:cNvPr id="11" name="TextBox 10">
            <a:extLst>
              <a:ext uri="{FF2B5EF4-FFF2-40B4-BE49-F238E27FC236}">
                <a16:creationId xmlns:a16="http://schemas.microsoft.com/office/drawing/2014/main" id="{F2DC4CE9-1D67-68F3-0018-9AF9428045F5}"/>
              </a:ext>
            </a:extLst>
          </p:cNvPr>
          <p:cNvSpPr txBox="1"/>
          <p:nvPr/>
        </p:nvSpPr>
        <p:spPr>
          <a:xfrm>
            <a:off x="5472785" y="4440494"/>
            <a:ext cx="795131" cy="369332"/>
          </a:xfrm>
          <a:prstGeom prst="rect">
            <a:avLst/>
          </a:prstGeom>
          <a:noFill/>
        </p:spPr>
        <p:txBody>
          <a:bodyPr wrap="square" rtlCol="0">
            <a:spAutoFit/>
          </a:bodyPr>
          <a:lstStyle/>
          <a:p>
            <a:r>
              <a:rPr lang="en-US" dirty="0"/>
              <a:t>NO</a:t>
            </a:r>
          </a:p>
        </p:txBody>
      </p:sp>
    </p:spTree>
    <p:extLst>
      <p:ext uri="{BB962C8B-B14F-4D97-AF65-F5344CB8AC3E}">
        <p14:creationId xmlns:p14="http://schemas.microsoft.com/office/powerpoint/2010/main" val="10563024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Best Practice #2 - Questionnaire</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fontScale="70000" lnSpcReduction="20000"/>
          </a:bodyPr>
          <a:lstStyle/>
          <a:p>
            <a:pPr marL="971585" lvl="1" indent="-514350">
              <a:buFont typeface="+mj-lt"/>
              <a:buAutoNum type="arabicPeriod"/>
            </a:pPr>
            <a:r>
              <a:rPr lang="en-US" sz="2800" dirty="0"/>
              <a:t>I earned cryptocurrency through mining or by working for others.</a:t>
            </a:r>
          </a:p>
          <a:p>
            <a:pPr marL="971585" lvl="1" indent="-514350">
              <a:buFont typeface="+mj-lt"/>
              <a:buAutoNum type="arabicPeriod"/>
            </a:pPr>
            <a:r>
              <a:rPr lang="en-US" sz="2800" dirty="0"/>
              <a:t>I sold, traded or spent cryptocurrency.</a:t>
            </a:r>
          </a:p>
          <a:p>
            <a:pPr marL="971585" lvl="1" indent="-514350">
              <a:buFont typeface="+mj-lt"/>
              <a:buAutoNum type="arabicPeriod"/>
            </a:pPr>
            <a:r>
              <a:rPr lang="en-US" sz="2800" dirty="0"/>
              <a:t>I gave or loaned cryptocurrency.</a:t>
            </a:r>
          </a:p>
          <a:p>
            <a:pPr marL="971550" lvl="1" indent="-514350">
              <a:buFont typeface="+mj-lt"/>
              <a:buAutoNum type="arabicPeriod"/>
            </a:pPr>
            <a:r>
              <a:rPr lang="en-US" sz="2800" dirty="0"/>
              <a:t>I inherited or received cryptocurrency as a gift, an inheritance, or in some other manner.</a:t>
            </a:r>
            <a:endParaRPr lang="en-US" sz="2800" dirty="0">
              <a:cs typeface="Arial"/>
            </a:endParaRPr>
          </a:p>
          <a:p>
            <a:pPr marL="971585" lvl="1" indent="-514350">
              <a:buFont typeface="+mj-lt"/>
              <a:buAutoNum type="arabicPeriod"/>
            </a:pPr>
            <a:r>
              <a:rPr lang="en-US" sz="2800" dirty="0"/>
              <a:t>I lost cryptocurrency in some manner other than a sale.</a:t>
            </a:r>
          </a:p>
          <a:p>
            <a:pPr marL="971585" lvl="1" indent="-514350">
              <a:buFont typeface="+mj-lt"/>
              <a:buAutoNum type="arabicPeriod"/>
            </a:pPr>
            <a:r>
              <a:rPr lang="en-US" sz="2800" dirty="0"/>
              <a:t>I received forked/airdropped cryptocurrency.</a:t>
            </a:r>
          </a:p>
          <a:p>
            <a:pPr marL="971585" lvl="1" indent="-514350">
              <a:buFont typeface="+mj-lt"/>
              <a:buAutoNum type="arabicPeriod"/>
            </a:pPr>
            <a:r>
              <a:rPr lang="en-US" sz="2800" dirty="0"/>
              <a:t>I held cryptocurrency in a foreign exchange.</a:t>
            </a:r>
          </a:p>
          <a:p>
            <a:pPr marL="971550" lvl="1" indent="-514350">
              <a:buFont typeface="+mj-lt"/>
              <a:buAutoNum type="arabicPeriod"/>
            </a:pPr>
            <a:r>
              <a:rPr lang="en-US" sz="2800" dirty="0"/>
              <a:t>I purchased assets in an initial coin/initial exchange/initial </a:t>
            </a:r>
            <a:r>
              <a:rPr lang="en-US" sz="2800" dirty="0" err="1"/>
              <a:t>DeFi</a:t>
            </a:r>
            <a:r>
              <a:rPr lang="en-US" sz="2800" dirty="0"/>
              <a:t>/initial token or similar offering.</a:t>
            </a:r>
          </a:p>
          <a:p>
            <a:pPr marL="971550" lvl="1" indent="-514350">
              <a:buFont typeface="+mj-lt"/>
              <a:buAutoNum type="arabicPeriod"/>
            </a:pPr>
            <a:r>
              <a:rPr lang="en-US" sz="2800" dirty="0">
                <a:cs typeface="Arial"/>
              </a:rPr>
              <a:t>I received interest, dividends, node rewards or similar type of income from cryptocurrency activities.</a:t>
            </a:r>
          </a:p>
          <a:p>
            <a:pPr marL="971550" lvl="1" indent="-514350">
              <a:buFont typeface="+mj-lt"/>
              <a:buAutoNum type="arabicPeriod"/>
            </a:pPr>
            <a:r>
              <a:rPr lang="en-US" sz="2800" dirty="0">
                <a:cs typeface="Arial"/>
              </a:rPr>
              <a:t>I participated in cryptocurrency, NFTs, or other types of blockchain activities in a manner not mentioned above.</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95</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8968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Best Practice #3 - Crypto Engagement Letter</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800" dirty="0"/>
              <a:t>Special engagement letter for cryptocurrency clients</a:t>
            </a:r>
          </a:p>
          <a:p>
            <a:pPr marL="1228725" lvl="1" indent="-771525">
              <a:spcBef>
                <a:spcPts val="1800"/>
              </a:spcBef>
              <a:buFont typeface="Arial" panose="020B0604020202020204" pitchFamily="34" charset="0"/>
              <a:buAutoNum type="arabicPeriod"/>
            </a:pPr>
            <a:r>
              <a:rPr lang="en-US" sz="2400" dirty="0"/>
              <a:t>Tax laws that apply to virtual currency are subject to </a:t>
            </a:r>
            <a:br>
              <a:rPr lang="en-US" sz="2400" dirty="0"/>
            </a:br>
            <a:r>
              <a:rPr lang="en-US" sz="2400" dirty="0"/>
              <a:t>change and/or reinterpretation. </a:t>
            </a:r>
          </a:p>
          <a:p>
            <a:pPr marL="1228725" lvl="1" indent="-771525">
              <a:spcBef>
                <a:spcPts val="1800"/>
              </a:spcBef>
              <a:buFont typeface="Arial" panose="020B0604020202020204" pitchFamily="34" charset="0"/>
              <a:buAutoNum type="arabicPeriod"/>
            </a:pPr>
            <a:r>
              <a:rPr lang="en-US" sz="2400" dirty="0"/>
              <a:t>The client understands that [TAXES I AM] will prepare </a:t>
            </a:r>
            <a:br>
              <a:rPr lang="en-US" sz="2400" dirty="0"/>
            </a:br>
            <a:r>
              <a:rPr lang="en-US" sz="2400" dirty="0"/>
              <a:t>the tax return using information that was provided by the </a:t>
            </a:r>
            <a:br>
              <a:rPr lang="en-US" sz="2400" dirty="0"/>
            </a:br>
            <a:r>
              <a:rPr lang="en-US" sz="2400" dirty="0"/>
              <a:t>client and under virtual currency tax law as it is now understood. </a:t>
            </a:r>
          </a:p>
          <a:p>
            <a:pPr marL="1228725" lvl="1" indent="-771525">
              <a:spcBef>
                <a:spcPts val="1800"/>
              </a:spcBef>
              <a:buFont typeface="Arial" panose="020B0604020202020204" pitchFamily="34" charset="0"/>
              <a:buAutoNum type="arabicPeriod"/>
            </a:pPr>
            <a:r>
              <a:rPr lang="en-US" sz="2400" dirty="0"/>
              <a:t>[TAXES I AM] is not responsible for the taxes, penalties or interest that may result from withheld information or from changes/reinterpretations of virtual currency tax laws. </a:t>
            </a:r>
          </a:p>
          <a:p>
            <a:endParaRPr lang="en-US" sz="24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96</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96422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Best Practice #4 - Avoid High-Risk Situations</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1" y="1486153"/>
            <a:ext cx="6646682" cy="4778261"/>
          </a:xfrm>
        </p:spPr>
        <p:txBody>
          <a:bodyPr>
            <a:normAutofit/>
          </a:bodyPr>
          <a:lstStyle/>
          <a:p>
            <a:r>
              <a:rPr lang="en-US" sz="2400" dirty="0"/>
              <a:t>High risk positions</a:t>
            </a:r>
          </a:p>
          <a:p>
            <a:pPr lvl="1"/>
            <a:r>
              <a:rPr lang="en-US" sz="2400" dirty="0"/>
              <a:t>Basis with no documentation</a:t>
            </a:r>
          </a:p>
          <a:p>
            <a:pPr lvl="1"/>
            <a:r>
              <a:rPr lang="en-US" sz="2400" dirty="0"/>
              <a:t>Loss due to theft/hack/exchange failure</a:t>
            </a:r>
          </a:p>
          <a:p>
            <a:pPr lvl="1"/>
            <a:r>
              <a:rPr lang="en-US" sz="2400" dirty="0"/>
              <a:t>Bad debt with no documentation</a:t>
            </a:r>
          </a:p>
          <a:p>
            <a:pPr lvl="1"/>
            <a:r>
              <a:rPr lang="en-US" sz="2400" dirty="0"/>
              <a:t>Handwritten records</a:t>
            </a:r>
          </a:p>
          <a:p>
            <a:pPr>
              <a:spcBef>
                <a:spcPts val="1800"/>
              </a:spcBef>
            </a:pPr>
            <a:r>
              <a:rPr lang="en-US" sz="2400" dirty="0"/>
              <a:t>Protect your license and reputation!! (Even if it means you lose a client)</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97</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C27ED18-F933-E403-1154-BADEE20E3355}"/>
              </a:ext>
            </a:extLst>
          </p:cNvPr>
          <p:cNvPicPr>
            <a:picLocks noChangeAspect="1"/>
          </p:cNvPicPr>
          <p:nvPr/>
        </p:nvPicPr>
        <p:blipFill>
          <a:blip r:embed="rId2" cstate="print">
            <a:extLst>
              <a:ext uri="{28A0092B-C50C-407E-A947-70E740481C1C}">
                <a14:useLocalDpi xmlns:a14="http://schemas.microsoft.com/office/drawing/2010/main" val="0"/>
              </a:ext>
            </a:extLst>
          </a:blip>
          <a:srcRect l="2418" r="2418"/>
          <a:stretch/>
        </p:blipFill>
        <p:spPr>
          <a:xfrm>
            <a:off x="7484883" y="1901952"/>
            <a:ext cx="4352544" cy="3054096"/>
          </a:xfrm>
          <a:prstGeom prst="rect">
            <a:avLst/>
          </a:prstGeom>
          <a:ln w="28575">
            <a:solidFill>
              <a:schemeClr val="tx1">
                <a:lumMod val="75000"/>
              </a:schemeClr>
            </a:solidFill>
          </a:ln>
          <a:scene3d>
            <a:camera prst="orthographicFront"/>
            <a:lightRig rig="threePt" dir="t"/>
          </a:scene3d>
          <a:sp3d>
            <a:bevelT prst="relaxedInset"/>
          </a:sp3d>
        </p:spPr>
      </p:pic>
    </p:spTree>
    <p:extLst>
      <p:ext uri="{BB962C8B-B14F-4D97-AF65-F5344CB8AC3E}">
        <p14:creationId xmlns:p14="http://schemas.microsoft.com/office/powerpoint/2010/main" val="28329953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Best Practice #5 - Client Documentation</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a:bodyPr>
          <a:lstStyle/>
          <a:p>
            <a:r>
              <a:rPr lang="en-US" sz="2400" dirty="0"/>
              <a:t>Always let the client:</a:t>
            </a:r>
          </a:p>
          <a:p>
            <a:pPr lvl="1"/>
            <a:r>
              <a:rPr lang="en-US" sz="2400" dirty="0"/>
              <a:t>Provide as much information as possible.</a:t>
            </a:r>
          </a:p>
          <a:p>
            <a:pPr lvl="1"/>
            <a:r>
              <a:rPr lang="en-US" sz="2400" dirty="0"/>
              <a:t>Utilize online conversion platforms as required.</a:t>
            </a:r>
          </a:p>
          <a:p>
            <a:pPr lvl="1"/>
            <a:r>
              <a:rPr lang="en-US" sz="2400" dirty="0"/>
              <a:t>Manually correct perceived errors.</a:t>
            </a:r>
          </a:p>
          <a:p>
            <a:pPr marL="0" indent="0">
              <a:buNone/>
            </a:pPr>
            <a:endParaRPr lang="en-US" dirty="0"/>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98</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Business Man Thinking About Money Business Concept Stock Illustration -  Download Image Now - iStock">
            <a:extLst>
              <a:ext uri="{FF2B5EF4-FFF2-40B4-BE49-F238E27FC236}">
                <a16:creationId xmlns:a16="http://schemas.microsoft.com/office/drawing/2014/main" id="{974BAAC9-449B-3E49-A725-7D0EF1C42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2650" y="2671281"/>
            <a:ext cx="3445266" cy="3445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9945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97F42-346C-2F43-B0B9-8DC0F553E137}"/>
              </a:ext>
            </a:extLst>
          </p:cNvPr>
          <p:cNvSpPr>
            <a:spLocks noGrp="1"/>
          </p:cNvSpPr>
          <p:nvPr>
            <p:ph type="title"/>
          </p:nvPr>
        </p:nvSpPr>
        <p:spPr/>
        <p:txBody>
          <a:bodyPr/>
          <a:lstStyle/>
          <a:p>
            <a:r>
              <a:rPr lang="en-US" dirty="0"/>
              <a:t>Best Practice #6 - Stay Educated!</a:t>
            </a:r>
          </a:p>
        </p:txBody>
      </p:sp>
      <p:sp>
        <p:nvSpPr>
          <p:cNvPr id="3" name="Content Placeholder 2">
            <a:extLst>
              <a:ext uri="{FF2B5EF4-FFF2-40B4-BE49-F238E27FC236}">
                <a16:creationId xmlns:a16="http://schemas.microsoft.com/office/drawing/2014/main" id="{30788933-989A-9D49-BF6E-6C440DF27A64}"/>
              </a:ext>
            </a:extLst>
          </p:cNvPr>
          <p:cNvSpPr>
            <a:spLocks noGrp="1"/>
          </p:cNvSpPr>
          <p:nvPr>
            <p:ph idx="1"/>
          </p:nvPr>
        </p:nvSpPr>
        <p:spPr>
          <a:xfrm>
            <a:off x="838200" y="1486153"/>
            <a:ext cx="10435269" cy="4778261"/>
          </a:xfrm>
        </p:spPr>
        <p:txBody>
          <a:bodyPr>
            <a:normAutofit fontScale="92500" lnSpcReduction="10000"/>
          </a:bodyPr>
          <a:lstStyle/>
          <a:p>
            <a:r>
              <a:rPr lang="en-US" sz="2400" dirty="0"/>
              <a:t>Educate clients</a:t>
            </a:r>
          </a:p>
          <a:p>
            <a:pPr lvl="2"/>
            <a:r>
              <a:rPr lang="en-US" sz="2400" dirty="0"/>
              <a:t>Taxable transactions</a:t>
            </a:r>
          </a:p>
          <a:p>
            <a:pPr lvl="2"/>
            <a:r>
              <a:rPr lang="en-US" sz="2400" dirty="0"/>
              <a:t>Earning/spending</a:t>
            </a:r>
          </a:p>
          <a:p>
            <a:pPr lvl="2"/>
            <a:r>
              <a:rPr lang="en-US" sz="2400" dirty="0"/>
              <a:t>Selling/trading</a:t>
            </a:r>
          </a:p>
          <a:p>
            <a:pPr lvl="2"/>
            <a:r>
              <a:rPr lang="en-US" sz="2400" dirty="0"/>
              <a:t>Forks/airdrops</a:t>
            </a:r>
          </a:p>
          <a:p>
            <a:pPr lvl="2"/>
            <a:r>
              <a:rPr lang="en-US" sz="2400" dirty="0"/>
              <a:t>Inheriting/gifting</a:t>
            </a:r>
          </a:p>
          <a:p>
            <a:pPr lvl="2"/>
            <a:r>
              <a:rPr lang="en-US" sz="2400" dirty="0"/>
              <a:t>Donating</a:t>
            </a:r>
          </a:p>
          <a:p>
            <a:pPr lvl="2"/>
            <a:endParaRPr lang="en-US" sz="2400" dirty="0"/>
          </a:p>
          <a:p>
            <a:r>
              <a:rPr lang="en-US" sz="2400" dirty="0"/>
              <a:t>Educate yourself</a:t>
            </a:r>
          </a:p>
          <a:p>
            <a:pPr lvl="2"/>
            <a:r>
              <a:rPr lang="en-US" sz="2400" dirty="0"/>
              <a:t>Ask questions of clients</a:t>
            </a:r>
          </a:p>
          <a:p>
            <a:pPr lvl="2"/>
            <a:r>
              <a:rPr lang="en-US" sz="2400" dirty="0"/>
              <a:t>Check for new regulations</a:t>
            </a:r>
          </a:p>
          <a:p>
            <a:endParaRPr lang="en-US" sz="2800" dirty="0"/>
          </a:p>
          <a:p>
            <a:pPr marL="0" indent="0">
              <a:buNone/>
            </a:pPr>
            <a:endParaRPr lang="en-US" sz="17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700" dirty="0"/>
          </a:p>
          <a:p>
            <a:pPr marL="342900"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FDB10F73-0D35-2C40-8818-98E427875172}"/>
              </a:ext>
            </a:extLst>
          </p:cNvPr>
          <p:cNvSpPr>
            <a:spLocks noGrp="1"/>
          </p:cNvSpPr>
          <p:nvPr>
            <p:ph type="sldNum" sz="quarter" idx="12"/>
          </p:nvPr>
        </p:nvSpPr>
        <p:spPr/>
        <p:txBody>
          <a:bodyPr/>
          <a:lstStyle/>
          <a:p>
            <a:r>
              <a:rPr lang="en-US" dirty="0"/>
              <a:t>|  </a:t>
            </a:r>
            <a:fld id="{5586F88E-F476-D84A-A850-F8C7846D4E79}" type="slidenum">
              <a:rPr lang="en-US" smtClean="0"/>
              <a:pPr/>
              <a:t>99</a:t>
            </a:fld>
            <a:endParaRPr lang="en-US" dirty="0"/>
          </a:p>
        </p:txBody>
      </p:sp>
      <p:sp>
        <p:nvSpPr>
          <p:cNvPr id="8" name="Rectangle 7">
            <a:extLst>
              <a:ext uri="{FF2B5EF4-FFF2-40B4-BE49-F238E27FC236}">
                <a16:creationId xmlns:a16="http://schemas.microsoft.com/office/drawing/2014/main" id="{EC454C46-AECE-9D46-980D-A9059F505384}"/>
              </a:ext>
            </a:extLst>
          </p:cNvPr>
          <p:cNvSpPr/>
          <p:nvPr/>
        </p:nvSpPr>
        <p:spPr>
          <a:xfrm>
            <a:off x="725214" y="6211151"/>
            <a:ext cx="1408343" cy="502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diploma and graduation cap - Clipart World">
            <a:extLst>
              <a:ext uri="{FF2B5EF4-FFF2-40B4-BE49-F238E27FC236}">
                <a16:creationId xmlns:a16="http://schemas.microsoft.com/office/drawing/2014/main" id="{E8DE262C-B739-C8ED-AFD5-C6BD70435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405" y="1499642"/>
            <a:ext cx="5638389" cy="4668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383027"/>
      </p:ext>
    </p:extLst>
  </p:cSld>
  <p:clrMapOvr>
    <a:masterClrMapping/>
  </p:clrMapOvr>
</p:sld>
</file>

<file path=ppt/theme/theme1.xml><?xml version="1.0" encoding="utf-8"?>
<a:theme xmlns:a="http://schemas.openxmlformats.org/drawingml/2006/main" name="Office Theme">
  <a:themeElements>
    <a:clrScheme name="TaxAct">
      <a:dk1>
        <a:srgbClr val="161137"/>
      </a:dk1>
      <a:lt1>
        <a:srgbClr val="FFFFFF"/>
      </a:lt1>
      <a:dk2>
        <a:srgbClr val="161137"/>
      </a:dk2>
      <a:lt2>
        <a:srgbClr val="F4F4FB"/>
      </a:lt2>
      <a:accent1>
        <a:srgbClr val="00835E"/>
      </a:accent1>
      <a:accent2>
        <a:srgbClr val="5F587B"/>
      </a:accent2>
      <a:accent3>
        <a:srgbClr val="2771BC"/>
      </a:accent3>
      <a:accent4>
        <a:srgbClr val="A49FBD"/>
      </a:accent4>
      <a:accent5>
        <a:srgbClr val="FCB83B"/>
      </a:accent5>
      <a:accent6>
        <a:srgbClr val="797095"/>
      </a:accent6>
      <a:hlink>
        <a:srgbClr val="00835E"/>
      </a:hlink>
      <a:folHlink>
        <a:srgbClr val="006E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5BFF247-C4B6-B34E-BF21-DB8BE1ED37AF}" vid="{58FCA979-1A45-A04B-B301-9B917F982C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16203</TotalTime>
  <Words>5756</Words>
  <Application>Microsoft Office PowerPoint</Application>
  <PresentationFormat>Widescreen</PresentationFormat>
  <Paragraphs>2452</Paragraphs>
  <Slides>100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100</vt:i4>
      </vt:variant>
    </vt:vector>
  </HeadingPairs>
  <TitlesOfParts>
    <vt:vector size="105" baseType="lpstr">
      <vt:lpstr>Arial</vt:lpstr>
      <vt:lpstr>Calibri</vt:lpstr>
      <vt:lpstr>Lato</vt:lpstr>
      <vt:lpstr>Wingdings</vt:lpstr>
      <vt:lpstr>Office Theme</vt:lpstr>
      <vt:lpstr>PowerPoint Presentation</vt:lpstr>
      <vt:lpstr>What We’ll Talk About Today</vt:lpstr>
      <vt:lpstr>Sales and Trades</vt:lpstr>
      <vt:lpstr>Emily’s Sales and Trades</vt:lpstr>
      <vt:lpstr>Emily’s First Sale</vt:lpstr>
      <vt:lpstr>Emily’s First Sale</vt:lpstr>
      <vt:lpstr>Emily’s Second Sale</vt:lpstr>
      <vt:lpstr>Emily’s Second Sale</vt:lpstr>
      <vt:lpstr>Emily’s Second Sale</vt:lpstr>
      <vt:lpstr>Emily’s Trade</vt:lpstr>
      <vt:lpstr>Emily’s Trade</vt:lpstr>
      <vt:lpstr>That Wasn’t So Bad…</vt:lpstr>
      <vt:lpstr>The Magic of Conversion Platforms</vt:lpstr>
      <vt:lpstr>The Magic of Conversion Platforms</vt:lpstr>
      <vt:lpstr>Conversion Platforms</vt:lpstr>
      <vt:lpstr>Wash Loss</vt:lpstr>
      <vt:lpstr>When in Doubt, Throw It Out</vt:lpstr>
      <vt:lpstr>Staking, Rewards, “Interest”</vt:lpstr>
      <vt:lpstr>Interest?</vt:lpstr>
      <vt:lpstr>Staking and Liquidity Pool Rewards</vt:lpstr>
      <vt:lpstr>Forms to Look For</vt:lpstr>
      <vt:lpstr>Forms to Look For</vt:lpstr>
      <vt:lpstr>Don’t Let Terminology Throw You!</vt:lpstr>
      <vt:lpstr>You Might Have to Help</vt:lpstr>
      <vt:lpstr>More Complex Investments</vt:lpstr>
      <vt:lpstr>Tell Me It’s Just a Bad Dream</vt:lpstr>
      <vt:lpstr>Crypto-Asset Derivatives</vt:lpstr>
      <vt:lpstr>Investing in Crypto-Asset Derivatives</vt:lpstr>
      <vt:lpstr>Crypto-Asset Derivative Exchanges</vt:lpstr>
      <vt:lpstr>Derivative Example</vt:lpstr>
      <vt:lpstr>Uh, Section 1256?</vt:lpstr>
      <vt:lpstr>Uh, Section 1256?</vt:lpstr>
      <vt:lpstr>What About Margin Trading?</vt:lpstr>
      <vt:lpstr>Bob Trades on the Margin</vt:lpstr>
      <vt:lpstr>Bob Trades on the Margin</vt:lpstr>
      <vt:lpstr>How Do I Report It?</vt:lpstr>
      <vt:lpstr>Mark to Market?</vt:lpstr>
      <vt:lpstr>General Advice</vt:lpstr>
      <vt:lpstr>Mining &amp; Earning Crypto</vt:lpstr>
      <vt:lpstr>Taxation of Mining</vt:lpstr>
      <vt:lpstr>Taxation of Mining</vt:lpstr>
      <vt:lpstr>Mining Reminder</vt:lpstr>
      <vt:lpstr>Jane the Miner</vt:lpstr>
      <vt:lpstr>Jane’s Computer</vt:lpstr>
      <vt:lpstr>Jane’s  Computer</vt:lpstr>
      <vt:lpstr>Jane’s Schedule C</vt:lpstr>
      <vt:lpstr>Jane’s 8949</vt:lpstr>
      <vt:lpstr>Don’t Forget Forks and Airdrops</vt:lpstr>
      <vt:lpstr>Jane’s Updated 8949</vt:lpstr>
      <vt:lpstr>Earning Crypto</vt:lpstr>
      <vt:lpstr>Wages Paid in Crypto?</vt:lpstr>
      <vt:lpstr>What Did You Do With the Crypto???</vt:lpstr>
      <vt:lpstr>Donations, Gifts &amp; Inheritances</vt:lpstr>
      <vt:lpstr>Donating Crypto</vt:lpstr>
      <vt:lpstr>Appraisal?</vt:lpstr>
      <vt:lpstr>Acknowledgement Letter</vt:lpstr>
      <vt:lpstr>Gifted? Basic Tax Law!</vt:lpstr>
      <vt:lpstr>Inherited? Basic Tax Law!</vt:lpstr>
      <vt:lpstr>Pop Quiz!!</vt:lpstr>
      <vt:lpstr>Initial Offerings</vt:lpstr>
      <vt:lpstr>ICOs/IDOs/IEOs/ITOs</vt:lpstr>
      <vt:lpstr>ICOs/IDOs/IEOs/ITOs Example</vt:lpstr>
      <vt:lpstr>ICOs/IDOs/IEOs/ITOs Example</vt:lpstr>
      <vt:lpstr>IRAs, HSAs,  Credit &amp; Debit Cards</vt:lpstr>
      <vt:lpstr> Crypto IRAs</vt:lpstr>
      <vt:lpstr>Crypto HSAs</vt:lpstr>
      <vt:lpstr>Debit Cards</vt:lpstr>
      <vt:lpstr>Credit Cards</vt:lpstr>
      <vt:lpstr>Murky Situations</vt:lpstr>
      <vt:lpstr>Foreign Holdings</vt:lpstr>
      <vt:lpstr>Losses Through Theft or Scam</vt:lpstr>
      <vt:lpstr>Losses – Schedule A? </vt:lpstr>
      <vt:lpstr>Losses – Form 8949? </vt:lpstr>
      <vt:lpstr>Losses – Form 4797? </vt:lpstr>
      <vt:lpstr>Abandoned Asset? Really?</vt:lpstr>
      <vt:lpstr>Be Careful!</vt:lpstr>
      <vt:lpstr>What About Form 4686, Ponzi Schemes?</vt:lpstr>
      <vt:lpstr>More on Ponzi-Type</vt:lpstr>
      <vt:lpstr>General Advice</vt:lpstr>
      <vt:lpstr>NFTs</vt:lpstr>
      <vt:lpstr>Taxation of NFTs</vt:lpstr>
      <vt:lpstr>Taxation of NFTs</vt:lpstr>
      <vt:lpstr>Taxation of NFTs Example</vt:lpstr>
      <vt:lpstr>Taxation of NFTs Example</vt:lpstr>
      <vt:lpstr>Taxation of NFTs Example</vt:lpstr>
      <vt:lpstr>General Advice on NFTs</vt:lpstr>
      <vt:lpstr>Upcoming Legislation</vt:lpstr>
      <vt:lpstr>Foreign Holdings</vt:lpstr>
      <vt:lpstr>Responsible Financial Innovation Act</vt:lpstr>
      <vt:lpstr>Responsible Financial Innovation Act</vt:lpstr>
      <vt:lpstr>Responsible Financial Innovation Act</vt:lpstr>
      <vt:lpstr>Virtual Tax Fairness Act</vt:lpstr>
      <vt:lpstr>Best Practices</vt:lpstr>
      <vt:lpstr>Best Practice #1 - Engagement Letter</vt:lpstr>
      <vt:lpstr>Best Practice #2 - Questionnaire</vt:lpstr>
      <vt:lpstr>Best Practice #3 - Crypto Engagement Letter</vt:lpstr>
      <vt:lpstr>Best Practice #4 - Avoid High-Risk Situations</vt:lpstr>
      <vt:lpstr>Best Practice #5 - Client Documentation</vt:lpstr>
      <vt:lpstr>Best Practice #6 - Stay Educated!</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Kinne</dc:creator>
  <cp:lastModifiedBy>Megan Monaghan</cp:lastModifiedBy>
  <cp:revision>85</cp:revision>
  <dcterms:created xsi:type="dcterms:W3CDTF">2019-08-23T16:59:05Z</dcterms:created>
  <dcterms:modified xsi:type="dcterms:W3CDTF">2022-11-21T21:46:23Z</dcterms:modified>
</cp:coreProperties>
</file>