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0"/>
  </p:notesMasterIdLst>
  <p:handoutMasterIdLst>
    <p:handoutMasterId r:id="rId101"/>
  </p:handoutMasterIdLst>
  <p:sldIdLst>
    <p:sldId id="256" r:id="rId2"/>
    <p:sldId id="296" r:id="rId3"/>
    <p:sldId id="295" r:id="rId4"/>
    <p:sldId id="397" r:id="rId5"/>
    <p:sldId id="318" r:id="rId6"/>
    <p:sldId id="319" r:id="rId7"/>
    <p:sldId id="320" r:id="rId8"/>
    <p:sldId id="321" r:id="rId9"/>
    <p:sldId id="322" r:id="rId10"/>
    <p:sldId id="297" r:id="rId11"/>
    <p:sldId id="275" r:id="rId12"/>
    <p:sldId id="326" r:id="rId13"/>
    <p:sldId id="325" r:id="rId14"/>
    <p:sldId id="324" r:id="rId15"/>
    <p:sldId id="329" r:id="rId16"/>
    <p:sldId id="327" r:id="rId17"/>
    <p:sldId id="323" r:id="rId18"/>
    <p:sldId id="328" r:id="rId19"/>
    <p:sldId id="304" r:id="rId20"/>
    <p:sldId id="298" r:id="rId21"/>
    <p:sldId id="303" r:id="rId22"/>
    <p:sldId id="361" r:id="rId23"/>
    <p:sldId id="305" r:id="rId24"/>
    <p:sldId id="306" r:id="rId25"/>
    <p:sldId id="330" r:id="rId26"/>
    <p:sldId id="394" r:id="rId27"/>
    <p:sldId id="395" r:id="rId28"/>
    <p:sldId id="307" r:id="rId29"/>
    <p:sldId id="331" r:id="rId30"/>
    <p:sldId id="332" r:id="rId31"/>
    <p:sldId id="333" r:id="rId32"/>
    <p:sldId id="336" r:id="rId33"/>
    <p:sldId id="337" r:id="rId34"/>
    <p:sldId id="338" r:id="rId35"/>
    <p:sldId id="339" r:id="rId36"/>
    <p:sldId id="341" r:id="rId37"/>
    <p:sldId id="392" r:id="rId38"/>
    <p:sldId id="334" r:id="rId39"/>
    <p:sldId id="342" r:id="rId40"/>
    <p:sldId id="335" r:id="rId41"/>
    <p:sldId id="345" r:id="rId42"/>
    <p:sldId id="344" r:id="rId43"/>
    <p:sldId id="299" r:id="rId44"/>
    <p:sldId id="302" r:id="rId45"/>
    <p:sldId id="308" r:id="rId46"/>
    <p:sldId id="393" r:id="rId47"/>
    <p:sldId id="346" r:id="rId48"/>
    <p:sldId id="309" r:id="rId49"/>
    <p:sldId id="347" r:id="rId50"/>
    <p:sldId id="310" r:id="rId51"/>
    <p:sldId id="311" r:id="rId52"/>
    <p:sldId id="312" r:id="rId53"/>
    <p:sldId id="348" r:id="rId54"/>
    <p:sldId id="349" r:id="rId55"/>
    <p:sldId id="354" r:id="rId56"/>
    <p:sldId id="350" r:id="rId57"/>
    <p:sldId id="351" r:id="rId58"/>
    <p:sldId id="355" r:id="rId59"/>
    <p:sldId id="353" r:id="rId60"/>
    <p:sldId id="356" r:id="rId61"/>
    <p:sldId id="352" r:id="rId62"/>
    <p:sldId id="358" r:id="rId63"/>
    <p:sldId id="359" r:id="rId64"/>
    <p:sldId id="301" r:id="rId65"/>
    <p:sldId id="357" r:id="rId66"/>
    <p:sldId id="360" r:id="rId67"/>
    <p:sldId id="300" r:id="rId68"/>
    <p:sldId id="313" r:id="rId69"/>
    <p:sldId id="362" r:id="rId70"/>
    <p:sldId id="314" r:id="rId71"/>
    <p:sldId id="315" r:id="rId72"/>
    <p:sldId id="364" r:id="rId73"/>
    <p:sldId id="365" r:id="rId74"/>
    <p:sldId id="367" r:id="rId75"/>
    <p:sldId id="368" r:id="rId76"/>
    <p:sldId id="369" r:id="rId77"/>
    <p:sldId id="383" r:id="rId78"/>
    <p:sldId id="382" r:id="rId79"/>
    <p:sldId id="370" r:id="rId80"/>
    <p:sldId id="384" r:id="rId81"/>
    <p:sldId id="385" r:id="rId82"/>
    <p:sldId id="386" r:id="rId83"/>
    <p:sldId id="388" r:id="rId84"/>
    <p:sldId id="391" r:id="rId85"/>
    <p:sldId id="390" r:id="rId86"/>
    <p:sldId id="366" r:id="rId87"/>
    <p:sldId id="380" r:id="rId88"/>
    <p:sldId id="316" r:id="rId89"/>
    <p:sldId id="317" r:id="rId90"/>
    <p:sldId id="374" r:id="rId91"/>
    <p:sldId id="375" r:id="rId92"/>
    <p:sldId id="376" r:id="rId93"/>
    <p:sldId id="363" r:id="rId94"/>
    <p:sldId id="377" r:id="rId95"/>
    <p:sldId id="378" r:id="rId96"/>
    <p:sldId id="379" r:id="rId97"/>
    <p:sldId id="381" r:id="rId98"/>
    <p:sldId id="396"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l Example" id="{AAEAAC2D-C508-DF4E-B2AF-BE171BF930E9}">
          <p14:sldIdLst>
            <p14:sldId id="256"/>
            <p14:sldId id="296"/>
            <p14:sldId id="295"/>
            <p14:sldId id="397"/>
            <p14:sldId id="318"/>
            <p14:sldId id="319"/>
            <p14:sldId id="320"/>
            <p14:sldId id="321"/>
            <p14:sldId id="322"/>
            <p14:sldId id="297"/>
            <p14:sldId id="275"/>
            <p14:sldId id="326"/>
            <p14:sldId id="325"/>
            <p14:sldId id="324"/>
            <p14:sldId id="329"/>
            <p14:sldId id="327"/>
            <p14:sldId id="323"/>
            <p14:sldId id="328"/>
            <p14:sldId id="304"/>
            <p14:sldId id="298"/>
            <p14:sldId id="303"/>
            <p14:sldId id="361"/>
            <p14:sldId id="305"/>
            <p14:sldId id="306"/>
            <p14:sldId id="330"/>
            <p14:sldId id="394"/>
            <p14:sldId id="395"/>
            <p14:sldId id="307"/>
            <p14:sldId id="331"/>
            <p14:sldId id="332"/>
            <p14:sldId id="333"/>
            <p14:sldId id="336"/>
            <p14:sldId id="337"/>
            <p14:sldId id="338"/>
            <p14:sldId id="339"/>
            <p14:sldId id="341"/>
            <p14:sldId id="392"/>
            <p14:sldId id="334"/>
            <p14:sldId id="342"/>
            <p14:sldId id="335"/>
            <p14:sldId id="345"/>
            <p14:sldId id="344"/>
            <p14:sldId id="299"/>
            <p14:sldId id="302"/>
            <p14:sldId id="308"/>
            <p14:sldId id="393"/>
            <p14:sldId id="346"/>
            <p14:sldId id="309"/>
            <p14:sldId id="347"/>
            <p14:sldId id="310"/>
            <p14:sldId id="311"/>
            <p14:sldId id="312"/>
            <p14:sldId id="348"/>
            <p14:sldId id="349"/>
            <p14:sldId id="354"/>
            <p14:sldId id="350"/>
            <p14:sldId id="351"/>
            <p14:sldId id="355"/>
            <p14:sldId id="353"/>
            <p14:sldId id="356"/>
            <p14:sldId id="352"/>
            <p14:sldId id="358"/>
            <p14:sldId id="359"/>
            <p14:sldId id="301"/>
            <p14:sldId id="357"/>
            <p14:sldId id="360"/>
            <p14:sldId id="300"/>
            <p14:sldId id="313"/>
            <p14:sldId id="362"/>
            <p14:sldId id="314"/>
            <p14:sldId id="315"/>
            <p14:sldId id="364"/>
            <p14:sldId id="365"/>
            <p14:sldId id="367"/>
            <p14:sldId id="368"/>
            <p14:sldId id="369"/>
            <p14:sldId id="383"/>
            <p14:sldId id="382"/>
            <p14:sldId id="370"/>
            <p14:sldId id="384"/>
            <p14:sldId id="385"/>
            <p14:sldId id="386"/>
            <p14:sldId id="388"/>
            <p14:sldId id="391"/>
            <p14:sldId id="390"/>
            <p14:sldId id="366"/>
            <p14:sldId id="380"/>
            <p14:sldId id="316"/>
            <p14:sldId id="317"/>
            <p14:sldId id="374"/>
            <p14:sldId id="375"/>
            <p14:sldId id="376"/>
            <p14:sldId id="363"/>
            <p14:sldId id="377"/>
            <p14:sldId id="378"/>
            <p14:sldId id="379"/>
            <p14:sldId id="381"/>
            <p14:sldId id="3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DDC35F-DFEF-1810-4DCB-3BA9749359D1}" name="Nicola Hobeiche" initials="NH" userId="S::Nicola.Hobeiche@blucora.com::17d35cff-083d-4390-8df5-bde9fc0919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225"/>
    <a:srgbClr val="121224"/>
    <a:srgbClr val="107958"/>
    <a:srgbClr val="264E58"/>
    <a:srgbClr val="3B3B50"/>
    <a:srgbClr val="6D6D7B"/>
    <a:srgbClr val="C12430"/>
    <a:srgbClr val="FFFFFF"/>
    <a:srgbClr val="EA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56537-755D-4767-9806-B0E296A9FA2E}" v="15" dt="2022-11-21T16:39:41.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1"/>
    <p:restoredTop sz="94694"/>
  </p:normalViewPr>
  <p:slideViewPr>
    <p:cSldViewPr snapToGrid="0" snapToObjects="1">
      <p:cViewPr varScale="1">
        <p:scale>
          <a:sx n="62" d="100"/>
          <a:sy n="62" d="100"/>
        </p:scale>
        <p:origin x="992" y="56"/>
      </p:cViewPr>
      <p:guideLst/>
    </p:cSldViewPr>
  </p:slideViewPr>
  <p:notesTextViewPr>
    <p:cViewPr>
      <p:scale>
        <a:sx n="1" d="1"/>
        <a:sy n="1" d="1"/>
      </p:scale>
      <p:origin x="0" y="0"/>
    </p:cViewPr>
  </p:notesTextViewPr>
  <p:notesViewPr>
    <p:cSldViewPr snapToGrid="0" snapToObjects="1">
      <p:cViewPr varScale="1">
        <p:scale>
          <a:sx n="113" d="100"/>
          <a:sy n="113" d="100"/>
        </p:scale>
        <p:origin x="34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Monaghan" userId="a5b51a97-ebf5-45ec-87a0-9298925addd4" providerId="ADAL" clId="{D8107DD0-EC1E-400C-9B32-B3DEB9764CAC}"/>
    <pc:docChg chg="undo custSel addSld delSld modSection">
      <pc:chgData name="Megan Monaghan" userId="a5b51a97-ebf5-45ec-87a0-9298925addd4" providerId="ADAL" clId="{D8107DD0-EC1E-400C-9B32-B3DEB9764CAC}" dt="2022-11-21T21:49:38.957" v="18" actId="47"/>
      <pc:docMkLst>
        <pc:docMk/>
      </pc:docMkLst>
      <pc:sldChg chg="del">
        <pc:chgData name="Megan Monaghan" userId="a5b51a97-ebf5-45ec-87a0-9298925addd4" providerId="ADAL" clId="{D8107DD0-EC1E-400C-9B32-B3DEB9764CAC}" dt="2022-11-21T21:49:37.395" v="17" actId="47"/>
        <pc:sldMkLst>
          <pc:docMk/>
          <pc:sldMk cId="3479642247" sldId="343"/>
        </pc:sldMkLst>
      </pc:sldChg>
      <pc:sldChg chg="del">
        <pc:chgData name="Megan Monaghan" userId="a5b51a97-ebf5-45ec-87a0-9298925addd4" providerId="ADAL" clId="{D8107DD0-EC1E-400C-9B32-B3DEB9764CAC}" dt="2022-11-21T21:49:30.883" v="16" actId="47"/>
        <pc:sldMkLst>
          <pc:docMk/>
          <pc:sldMk cId="3236102444" sldId="371"/>
        </pc:sldMkLst>
      </pc:sldChg>
      <pc:sldChg chg="del">
        <pc:chgData name="Megan Monaghan" userId="a5b51a97-ebf5-45ec-87a0-9298925addd4" providerId="ADAL" clId="{D8107DD0-EC1E-400C-9B32-B3DEB9764CAC}" dt="2022-11-21T21:49:09.421" v="13" actId="47"/>
        <pc:sldMkLst>
          <pc:docMk/>
          <pc:sldMk cId="2746741786" sldId="372"/>
        </pc:sldMkLst>
      </pc:sldChg>
      <pc:sldChg chg="del">
        <pc:chgData name="Megan Monaghan" userId="a5b51a97-ebf5-45ec-87a0-9298925addd4" providerId="ADAL" clId="{D8107DD0-EC1E-400C-9B32-B3DEB9764CAC}" dt="2022-11-21T21:49:14.094" v="14" actId="47"/>
        <pc:sldMkLst>
          <pc:docMk/>
          <pc:sldMk cId="2131503285" sldId="373"/>
        </pc:sldMkLst>
      </pc:sldChg>
      <pc:sldChg chg="del">
        <pc:chgData name="Megan Monaghan" userId="a5b51a97-ebf5-45ec-87a0-9298925addd4" providerId="ADAL" clId="{D8107DD0-EC1E-400C-9B32-B3DEB9764CAC}" dt="2022-11-21T21:49:20.578" v="15" actId="47"/>
        <pc:sldMkLst>
          <pc:docMk/>
          <pc:sldMk cId="1821113793" sldId="387"/>
        </pc:sldMkLst>
      </pc:sldChg>
      <pc:sldChg chg="del">
        <pc:chgData name="Megan Monaghan" userId="a5b51a97-ebf5-45ec-87a0-9298925addd4" providerId="ADAL" clId="{D8107DD0-EC1E-400C-9B32-B3DEB9764CAC}" dt="2022-11-21T21:49:20.578" v="15" actId="47"/>
        <pc:sldMkLst>
          <pc:docMk/>
          <pc:sldMk cId="177757727" sldId="389"/>
        </pc:sldMkLst>
      </pc:sldChg>
      <pc:sldChg chg="add del">
        <pc:chgData name="Megan Monaghan" userId="a5b51a97-ebf5-45ec-87a0-9298925addd4" providerId="ADAL" clId="{D8107DD0-EC1E-400C-9B32-B3DEB9764CAC}" dt="2022-11-21T21:49:38.957" v="18" actId="47"/>
        <pc:sldMkLst>
          <pc:docMk/>
          <pc:sldMk cId="593542978" sldId="398"/>
        </pc:sldMkLst>
      </pc:sldChg>
      <pc:sldChg chg="add del">
        <pc:chgData name="Megan Monaghan" userId="a5b51a97-ebf5-45ec-87a0-9298925addd4" providerId="ADAL" clId="{D8107DD0-EC1E-400C-9B32-B3DEB9764CAC}" dt="2022-11-21T21:47:57.817" v="6" actId="47"/>
        <pc:sldMkLst>
          <pc:docMk/>
          <pc:sldMk cId="1404498958" sldId="399"/>
        </pc:sldMkLst>
      </pc:sldChg>
      <pc:sldChg chg="add del">
        <pc:chgData name="Megan Monaghan" userId="a5b51a97-ebf5-45ec-87a0-9298925addd4" providerId="ADAL" clId="{D8107DD0-EC1E-400C-9B32-B3DEB9764CAC}" dt="2022-11-21T21:47:57.817" v="6" actId="47"/>
        <pc:sldMkLst>
          <pc:docMk/>
          <pc:sldMk cId="2821732187" sldId="400"/>
        </pc:sldMkLst>
      </pc:sldChg>
      <pc:sldChg chg="add del">
        <pc:chgData name="Megan Monaghan" userId="a5b51a97-ebf5-45ec-87a0-9298925addd4" providerId="ADAL" clId="{D8107DD0-EC1E-400C-9B32-B3DEB9764CAC}" dt="2022-11-21T21:47:57.817" v="6" actId="47"/>
        <pc:sldMkLst>
          <pc:docMk/>
          <pc:sldMk cId="1575709004" sldId="401"/>
        </pc:sldMkLst>
      </pc:sldChg>
      <pc:sldChg chg="add del">
        <pc:chgData name="Megan Monaghan" userId="a5b51a97-ebf5-45ec-87a0-9298925addd4" providerId="ADAL" clId="{D8107DD0-EC1E-400C-9B32-B3DEB9764CAC}" dt="2022-11-21T21:47:57.817" v="6" actId="47"/>
        <pc:sldMkLst>
          <pc:docMk/>
          <pc:sldMk cId="1811814141" sldId="402"/>
        </pc:sldMkLst>
      </pc:sldChg>
      <pc:sldChg chg="add del">
        <pc:chgData name="Megan Monaghan" userId="a5b51a97-ebf5-45ec-87a0-9298925addd4" providerId="ADAL" clId="{D8107DD0-EC1E-400C-9B32-B3DEB9764CAC}" dt="2022-11-21T21:47:57.817" v="6" actId="47"/>
        <pc:sldMkLst>
          <pc:docMk/>
          <pc:sldMk cId="3673452911" sldId="403"/>
        </pc:sldMkLst>
      </pc:sldChg>
      <pc:sldChg chg="del">
        <pc:chgData name="Megan Monaghan" userId="a5b51a97-ebf5-45ec-87a0-9298925addd4" providerId="ADAL" clId="{D8107DD0-EC1E-400C-9B32-B3DEB9764CAC}" dt="2022-11-21T21:47:57.817" v="6" actId="47"/>
        <pc:sldMkLst>
          <pc:docMk/>
          <pc:sldMk cId="2650494318" sldId="404"/>
        </pc:sldMkLst>
      </pc:sldChg>
      <pc:sldChg chg="del">
        <pc:chgData name="Megan Monaghan" userId="a5b51a97-ebf5-45ec-87a0-9298925addd4" providerId="ADAL" clId="{D8107DD0-EC1E-400C-9B32-B3DEB9764CAC}" dt="2022-11-21T21:48:02.080" v="7" actId="47"/>
        <pc:sldMkLst>
          <pc:docMk/>
          <pc:sldMk cId="3391357000" sldId="405"/>
        </pc:sldMkLst>
      </pc:sldChg>
      <pc:sldChg chg="del">
        <pc:chgData name="Megan Monaghan" userId="a5b51a97-ebf5-45ec-87a0-9298925addd4" providerId="ADAL" clId="{D8107DD0-EC1E-400C-9B32-B3DEB9764CAC}" dt="2022-11-21T21:48:02.080" v="7" actId="47"/>
        <pc:sldMkLst>
          <pc:docMk/>
          <pc:sldMk cId="8062102" sldId="406"/>
        </pc:sldMkLst>
      </pc:sldChg>
      <pc:sldChg chg="del">
        <pc:chgData name="Megan Monaghan" userId="a5b51a97-ebf5-45ec-87a0-9298925addd4" providerId="ADAL" clId="{D8107DD0-EC1E-400C-9B32-B3DEB9764CAC}" dt="2022-11-21T21:48:02.080" v="7" actId="47"/>
        <pc:sldMkLst>
          <pc:docMk/>
          <pc:sldMk cId="890014656" sldId="407"/>
        </pc:sldMkLst>
      </pc:sldChg>
      <pc:sldChg chg="del">
        <pc:chgData name="Megan Monaghan" userId="a5b51a97-ebf5-45ec-87a0-9298925addd4" providerId="ADAL" clId="{D8107DD0-EC1E-400C-9B32-B3DEB9764CAC}" dt="2022-11-21T21:48:02.080" v="7" actId="47"/>
        <pc:sldMkLst>
          <pc:docMk/>
          <pc:sldMk cId="2576457281" sldId="408"/>
        </pc:sldMkLst>
      </pc:sldChg>
      <pc:sldChg chg="del">
        <pc:chgData name="Megan Monaghan" userId="a5b51a97-ebf5-45ec-87a0-9298925addd4" providerId="ADAL" clId="{D8107DD0-EC1E-400C-9B32-B3DEB9764CAC}" dt="2022-11-21T21:48:02.080" v="7" actId="47"/>
        <pc:sldMkLst>
          <pc:docMk/>
          <pc:sldMk cId="2894305625" sldId="409"/>
        </pc:sldMkLst>
      </pc:sldChg>
      <pc:sldChg chg="del">
        <pc:chgData name="Megan Monaghan" userId="a5b51a97-ebf5-45ec-87a0-9298925addd4" providerId="ADAL" clId="{D8107DD0-EC1E-400C-9B32-B3DEB9764CAC}" dt="2022-11-21T21:48:07.141" v="8" actId="47"/>
        <pc:sldMkLst>
          <pc:docMk/>
          <pc:sldMk cId="3417713636" sldId="410"/>
        </pc:sldMkLst>
      </pc:sldChg>
      <pc:sldChg chg="del">
        <pc:chgData name="Megan Monaghan" userId="a5b51a97-ebf5-45ec-87a0-9298925addd4" providerId="ADAL" clId="{D8107DD0-EC1E-400C-9B32-B3DEB9764CAC}" dt="2022-11-21T21:48:07.141" v="8" actId="47"/>
        <pc:sldMkLst>
          <pc:docMk/>
          <pc:sldMk cId="3463312282" sldId="411"/>
        </pc:sldMkLst>
      </pc:sldChg>
      <pc:sldChg chg="del">
        <pc:chgData name="Megan Monaghan" userId="a5b51a97-ebf5-45ec-87a0-9298925addd4" providerId="ADAL" clId="{D8107DD0-EC1E-400C-9B32-B3DEB9764CAC}" dt="2022-11-21T21:48:07.141" v="8" actId="47"/>
        <pc:sldMkLst>
          <pc:docMk/>
          <pc:sldMk cId="942973703" sldId="412"/>
        </pc:sldMkLst>
      </pc:sldChg>
      <pc:sldChg chg="del">
        <pc:chgData name="Megan Monaghan" userId="a5b51a97-ebf5-45ec-87a0-9298925addd4" providerId="ADAL" clId="{D8107DD0-EC1E-400C-9B32-B3DEB9764CAC}" dt="2022-11-21T21:48:07.141" v="8" actId="47"/>
        <pc:sldMkLst>
          <pc:docMk/>
          <pc:sldMk cId="203041667" sldId="413"/>
        </pc:sldMkLst>
      </pc:sldChg>
      <pc:sldChg chg="del">
        <pc:chgData name="Megan Monaghan" userId="a5b51a97-ebf5-45ec-87a0-9298925addd4" providerId="ADAL" clId="{D8107DD0-EC1E-400C-9B32-B3DEB9764CAC}" dt="2022-11-21T21:48:07.141" v="8" actId="47"/>
        <pc:sldMkLst>
          <pc:docMk/>
          <pc:sldMk cId="3343985163" sldId="414"/>
        </pc:sldMkLst>
      </pc:sldChg>
      <pc:sldChg chg="del">
        <pc:chgData name="Megan Monaghan" userId="a5b51a97-ebf5-45ec-87a0-9298925addd4" providerId="ADAL" clId="{D8107DD0-EC1E-400C-9B32-B3DEB9764CAC}" dt="2022-11-21T21:48:07.141" v="8" actId="47"/>
        <pc:sldMkLst>
          <pc:docMk/>
          <pc:sldMk cId="142712143" sldId="415"/>
        </pc:sldMkLst>
      </pc:sldChg>
      <pc:sldChg chg="del">
        <pc:chgData name="Megan Monaghan" userId="a5b51a97-ebf5-45ec-87a0-9298925addd4" providerId="ADAL" clId="{D8107DD0-EC1E-400C-9B32-B3DEB9764CAC}" dt="2022-11-21T21:48:07.141" v="8" actId="47"/>
        <pc:sldMkLst>
          <pc:docMk/>
          <pc:sldMk cId="3379829121" sldId="416"/>
        </pc:sldMkLst>
      </pc:sldChg>
      <pc:sldChg chg="del">
        <pc:chgData name="Megan Monaghan" userId="a5b51a97-ebf5-45ec-87a0-9298925addd4" providerId="ADAL" clId="{D8107DD0-EC1E-400C-9B32-B3DEB9764CAC}" dt="2022-11-21T21:48:20.544" v="9" actId="47"/>
        <pc:sldMkLst>
          <pc:docMk/>
          <pc:sldMk cId="1541130768" sldId="417"/>
        </pc:sldMkLst>
      </pc:sldChg>
      <pc:sldChg chg="del">
        <pc:chgData name="Megan Monaghan" userId="a5b51a97-ebf5-45ec-87a0-9298925addd4" providerId="ADAL" clId="{D8107DD0-EC1E-400C-9B32-B3DEB9764CAC}" dt="2022-11-21T21:48:20.544" v="9" actId="47"/>
        <pc:sldMkLst>
          <pc:docMk/>
          <pc:sldMk cId="2404972260" sldId="418"/>
        </pc:sldMkLst>
      </pc:sldChg>
      <pc:sldChg chg="del">
        <pc:chgData name="Megan Monaghan" userId="a5b51a97-ebf5-45ec-87a0-9298925addd4" providerId="ADAL" clId="{D8107DD0-EC1E-400C-9B32-B3DEB9764CAC}" dt="2022-11-21T21:48:20.544" v="9" actId="47"/>
        <pc:sldMkLst>
          <pc:docMk/>
          <pc:sldMk cId="430832182" sldId="419"/>
        </pc:sldMkLst>
      </pc:sldChg>
      <pc:sldChg chg="del">
        <pc:chgData name="Megan Monaghan" userId="a5b51a97-ebf5-45ec-87a0-9298925addd4" providerId="ADAL" clId="{D8107DD0-EC1E-400C-9B32-B3DEB9764CAC}" dt="2022-11-21T21:48:20.544" v="9" actId="47"/>
        <pc:sldMkLst>
          <pc:docMk/>
          <pc:sldMk cId="943007355" sldId="420"/>
        </pc:sldMkLst>
      </pc:sldChg>
      <pc:sldChg chg="del">
        <pc:chgData name="Megan Monaghan" userId="a5b51a97-ebf5-45ec-87a0-9298925addd4" providerId="ADAL" clId="{D8107DD0-EC1E-400C-9B32-B3DEB9764CAC}" dt="2022-11-21T21:48:20.544" v="9" actId="47"/>
        <pc:sldMkLst>
          <pc:docMk/>
          <pc:sldMk cId="508279256" sldId="421"/>
        </pc:sldMkLst>
      </pc:sldChg>
      <pc:sldChg chg="del">
        <pc:chgData name="Megan Monaghan" userId="a5b51a97-ebf5-45ec-87a0-9298925addd4" providerId="ADAL" clId="{D8107DD0-EC1E-400C-9B32-B3DEB9764CAC}" dt="2022-11-21T21:48:20.544" v="9" actId="47"/>
        <pc:sldMkLst>
          <pc:docMk/>
          <pc:sldMk cId="3100851469" sldId="422"/>
        </pc:sldMkLst>
      </pc:sldChg>
      <pc:sldChg chg="del">
        <pc:chgData name="Megan Monaghan" userId="a5b51a97-ebf5-45ec-87a0-9298925addd4" providerId="ADAL" clId="{D8107DD0-EC1E-400C-9B32-B3DEB9764CAC}" dt="2022-11-21T21:48:20.544" v="9" actId="47"/>
        <pc:sldMkLst>
          <pc:docMk/>
          <pc:sldMk cId="1567526956" sldId="423"/>
        </pc:sldMkLst>
      </pc:sldChg>
      <pc:sldChg chg="del">
        <pc:chgData name="Megan Monaghan" userId="a5b51a97-ebf5-45ec-87a0-9298925addd4" providerId="ADAL" clId="{D8107DD0-EC1E-400C-9B32-B3DEB9764CAC}" dt="2022-11-21T21:48:20.544" v="9" actId="47"/>
        <pc:sldMkLst>
          <pc:docMk/>
          <pc:sldMk cId="2726833852" sldId="424"/>
        </pc:sldMkLst>
      </pc:sldChg>
      <pc:sldChg chg="del">
        <pc:chgData name="Megan Monaghan" userId="a5b51a97-ebf5-45ec-87a0-9298925addd4" providerId="ADAL" clId="{D8107DD0-EC1E-400C-9B32-B3DEB9764CAC}" dt="2022-11-21T21:48:43.053" v="11" actId="47"/>
        <pc:sldMkLst>
          <pc:docMk/>
          <pc:sldMk cId="1481571014" sldId="425"/>
        </pc:sldMkLst>
      </pc:sldChg>
      <pc:sldChg chg="del">
        <pc:chgData name="Megan Monaghan" userId="a5b51a97-ebf5-45ec-87a0-9298925addd4" providerId="ADAL" clId="{D8107DD0-EC1E-400C-9B32-B3DEB9764CAC}" dt="2022-11-21T21:48:43.053" v="11" actId="47"/>
        <pc:sldMkLst>
          <pc:docMk/>
          <pc:sldMk cId="2236681739" sldId="426"/>
        </pc:sldMkLst>
      </pc:sldChg>
      <pc:sldChg chg="del">
        <pc:chgData name="Megan Monaghan" userId="a5b51a97-ebf5-45ec-87a0-9298925addd4" providerId="ADAL" clId="{D8107DD0-EC1E-400C-9B32-B3DEB9764CAC}" dt="2022-11-21T21:48:43.053" v="11" actId="47"/>
        <pc:sldMkLst>
          <pc:docMk/>
          <pc:sldMk cId="957358783" sldId="427"/>
        </pc:sldMkLst>
      </pc:sldChg>
      <pc:sldChg chg="del">
        <pc:chgData name="Megan Monaghan" userId="a5b51a97-ebf5-45ec-87a0-9298925addd4" providerId="ADAL" clId="{D8107DD0-EC1E-400C-9B32-B3DEB9764CAC}" dt="2022-11-21T21:48:39.007" v="10" actId="47"/>
        <pc:sldMkLst>
          <pc:docMk/>
          <pc:sldMk cId="2816506835" sldId="428"/>
        </pc:sldMkLst>
      </pc:sldChg>
      <pc:sldChg chg="del">
        <pc:chgData name="Megan Monaghan" userId="a5b51a97-ebf5-45ec-87a0-9298925addd4" providerId="ADAL" clId="{D8107DD0-EC1E-400C-9B32-B3DEB9764CAC}" dt="2022-11-21T21:48:39.007" v="10" actId="47"/>
        <pc:sldMkLst>
          <pc:docMk/>
          <pc:sldMk cId="3647604446" sldId="429"/>
        </pc:sldMkLst>
      </pc:sldChg>
      <pc:sldChg chg="del">
        <pc:chgData name="Megan Monaghan" userId="a5b51a97-ebf5-45ec-87a0-9298925addd4" providerId="ADAL" clId="{D8107DD0-EC1E-400C-9B32-B3DEB9764CAC}" dt="2022-11-21T21:48:39.007" v="10" actId="47"/>
        <pc:sldMkLst>
          <pc:docMk/>
          <pc:sldMk cId="4012978778" sldId="430"/>
        </pc:sldMkLst>
      </pc:sldChg>
      <pc:sldChg chg="del">
        <pc:chgData name="Megan Monaghan" userId="a5b51a97-ebf5-45ec-87a0-9298925addd4" providerId="ADAL" clId="{D8107DD0-EC1E-400C-9B32-B3DEB9764CAC}" dt="2022-11-21T21:48:39.007" v="10" actId="47"/>
        <pc:sldMkLst>
          <pc:docMk/>
          <pc:sldMk cId="1975850793" sldId="431"/>
        </pc:sldMkLst>
      </pc:sldChg>
      <pc:sldChg chg="del">
        <pc:chgData name="Megan Monaghan" userId="a5b51a97-ebf5-45ec-87a0-9298925addd4" providerId="ADAL" clId="{D8107DD0-EC1E-400C-9B32-B3DEB9764CAC}" dt="2022-11-21T21:48:39.007" v="10" actId="47"/>
        <pc:sldMkLst>
          <pc:docMk/>
          <pc:sldMk cId="3429166900" sldId="432"/>
        </pc:sldMkLst>
      </pc:sldChg>
      <pc:sldChg chg="del">
        <pc:chgData name="Megan Monaghan" userId="a5b51a97-ebf5-45ec-87a0-9298925addd4" providerId="ADAL" clId="{D8107DD0-EC1E-400C-9B32-B3DEB9764CAC}" dt="2022-11-21T21:48:39.007" v="10" actId="47"/>
        <pc:sldMkLst>
          <pc:docMk/>
          <pc:sldMk cId="1940154722" sldId="433"/>
        </pc:sldMkLst>
      </pc:sldChg>
      <pc:sldChg chg="del">
        <pc:chgData name="Megan Monaghan" userId="a5b51a97-ebf5-45ec-87a0-9298925addd4" providerId="ADAL" clId="{D8107DD0-EC1E-400C-9B32-B3DEB9764CAC}" dt="2022-11-21T21:48:39.007" v="10" actId="47"/>
        <pc:sldMkLst>
          <pc:docMk/>
          <pc:sldMk cId="3489430772" sldId="434"/>
        </pc:sldMkLst>
      </pc:sldChg>
      <pc:sldChg chg="del">
        <pc:chgData name="Megan Monaghan" userId="a5b51a97-ebf5-45ec-87a0-9298925addd4" providerId="ADAL" clId="{D8107DD0-EC1E-400C-9B32-B3DEB9764CAC}" dt="2022-11-21T21:48:39.007" v="10" actId="47"/>
        <pc:sldMkLst>
          <pc:docMk/>
          <pc:sldMk cId="3714898135" sldId="435"/>
        </pc:sldMkLst>
      </pc:sldChg>
      <pc:sldChg chg="del">
        <pc:chgData name="Megan Monaghan" userId="a5b51a97-ebf5-45ec-87a0-9298925addd4" providerId="ADAL" clId="{D8107DD0-EC1E-400C-9B32-B3DEB9764CAC}" dt="2022-11-21T21:48:39.007" v="10" actId="47"/>
        <pc:sldMkLst>
          <pc:docMk/>
          <pc:sldMk cId="2409968262" sldId="436"/>
        </pc:sldMkLst>
      </pc:sldChg>
      <pc:sldChg chg="del">
        <pc:chgData name="Megan Monaghan" userId="a5b51a97-ebf5-45ec-87a0-9298925addd4" providerId="ADAL" clId="{D8107DD0-EC1E-400C-9B32-B3DEB9764CAC}" dt="2022-11-21T21:48:43.053" v="11" actId="47"/>
        <pc:sldMkLst>
          <pc:docMk/>
          <pc:sldMk cId="3695572473" sldId="437"/>
        </pc:sldMkLst>
      </pc:sldChg>
      <pc:sldChg chg="del">
        <pc:chgData name="Megan Monaghan" userId="a5b51a97-ebf5-45ec-87a0-9298925addd4" providerId="ADAL" clId="{D8107DD0-EC1E-400C-9B32-B3DEB9764CAC}" dt="2022-11-21T21:48:43.053" v="11" actId="47"/>
        <pc:sldMkLst>
          <pc:docMk/>
          <pc:sldMk cId="1123412208" sldId="438"/>
        </pc:sldMkLst>
      </pc:sldChg>
      <pc:sldChg chg="del">
        <pc:chgData name="Megan Monaghan" userId="a5b51a97-ebf5-45ec-87a0-9298925addd4" providerId="ADAL" clId="{D8107DD0-EC1E-400C-9B32-B3DEB9764CAC}" dt="2022-11-21T21:48:43.053" v="11" actId="47"/>
        <pc:sldMkLst>
          <pc:docMk/>
          <pc:sldMk cId="2248725904" sldId="439"/>
        </pc:sldMkLst>
      </pc:sldChg>
      <pc:sldChg chg="del">
        <pc:chgData name="Megan Monaghan" userId="a5b51a97-ebf5-45ec-87a0-9298925addd4" providerId="ADAL" clId="{D8107DD0-EC1E-400C-9B32-B3DEB9764CAC}" dt="2022-11-21T21:48:52.223" v="12" actId="47"/>
        <pc:sldMkLst>
          <pc:docMk/>
          <pc:sldMk cId="3006165768" sldId="440"/>
        </pc:sldMkLst>
      </pc:sldChg>
      <pc:sldChg chg="del">
        <pc:chgData name="Megan Monaghan" userId="a5b51a97-ebf5-45ec-87a0-9298925addd4" providerId="ADAL" clId="{D8107DD0-EC1E-400C-9B32-B3DEB9764CAC}" dt="2022-11-21T21:48:52.223" v="12" actId="47"/>
        <pc:sldMkLst>
          <pc:docMk/>
          <pc:sldMk cId="1859776706" sldId="441"/>
        </pc:sldMkLst>
      </pc:sldChg>
      <pc:sldChg chg="del">
        <pc:chgData name="Megan Monaghan" userId="a5b51a97-ebf5-45ec-87a0-9298925addd4" providerId="ADAL" clId="{D8107DD0-EC1E-400C-9B32-B3DEB9764CAC}" dt="2022-11-21T21:48:52.223" v="12" actId="47"/>
        <pc:sldMkLst>
          <pc:docMk/>
          <pc:sldMk cId="4174935088" sldId="442"/>
        </pc:sldMkLst>
      </pc:sldChg>
      <pc:sldChg chg="del">
        <pc:chgData name="Megan Monaghan" userId="a5b51a97-ebf5-45ec-87a0-9298925addd4" providerId="ADAL" clId="{D8107DD0-EC1E-400C-9B32-B3DEB9764CAC}" dt="2022-11-21T21:48:52.223" v="12" actId="47"/>
        <pc:sldMkLst>
          <pc:docMk/>
          <pc:sldMk cId="3126638232" sldId="443"/>
        </pc:sldMkLst>
      </pc:sldChg>
      <pc:sldChg chg="del">
        <pc:chgData name="Megan Monaghan" userId="a5b51a97-ebf5-45ec-87a0-9298925addd4" providerId="ADAL" clId="{D8107DD0-EC1E-400C-9B32-B3DEB9764CAC}" dt="2022-11-21T21:48:52.223" v="12" actId="47"/>
        <pc:sldMkLst>
          <pc:docMk/>
          <pc:sldMk cId="1794345749" sldId="444"/>
        </pc:sldMkLst>
      </pc:sldChg>
      <pc:sldChg chg="del">
        <pc:chgData name="Megan Monaghan" userId="a5b51a97-ebf5-45ec-87a0-9298925addd4" providerId="ADAL" clId="{D8107DD0-EC1E-400C-9B32-B3DEB9764CAC}" dt="2022-11-21T21:48:52.223" v="12" actId="47"/>
        <pc:sldMkLst>
          <pc:docMk/>
          <pc:sldMk cId="948172580" sldId="445"/>
        </pc:sldMkLst>
      </pc:sldChg>
      <pc:sldChg chg="del">
        <pc:chgData name="Megan Monaghan" userId="a5b51a97-ebf5-45ec-87a0-9298925addd4" providerId="ADAL" clId="{D8107DD0-EC1E-400C-9B32-B3DEB9764CAC}" dt="2022-11-21T21:49:09.421" v="13" actId="47"/>
        <pc:sldMkLst>
          <pc:docMk/>
          <pc:sldMk cId="822681457" sldId="446"/>
        </pc:sldMkLst>
      </pc:sldChg>
      <pc:sldChg chg="del">
        <pc:chgData name="Megan Monaghan" userId="a5b51a97-ebf5-45ec-87a0-9298925addd4" providerId="ADAL" clId="{D8107DD0-EC1E-400C-9B32-B3DEB9764CAC}" dt="2022-11-21T21:49:09.421" v="13" actId="47"/>
        <pc:sldMkLst>
          <pc:docMk/>
          <pc:sldMk cId="762877073" sldId="447"/>
        </pc:sldMkLst>
      </pc:sldChg>
      <pc:sldChg chg="del">
        <pc:chgData name="Megan Monaghan" userId="a5b51a97-ebf5-45ec-87a0-9298925addd4" providerId="ADAL" clId="{D8107DD0-EC1E-400C-9B32-B3DEB9764CAC}" dt="2022-11-21T21:49:09.421" v="13" actId="47"/>
        <pc:sldMkLst>
          <pc:docMk/>
          <pc:sldMk cId="1348946749" sldId="448"/>
        </pc:sldMkLst>
      </pc:sldChg>
      <pc:sldChg chg="del">
        <pc:chgData name="Megan Monaghan" userId="a5b51a97-ebf5-45ec-87a0-9298925addd4" providerId="ADAL" clId="{D8107DD0-EC1E-400C-9B32-B3DEB9764CAC}" dt="2022-11-21T21:49:09.421" v="13" actId="47"/>
        <pc:sldMkLst>
          <pc:docMk/>
          <pc:sldMk cId="2538827434" sldId="449"/>
        </pc:sldMkLst>
      </pc:sldChg>
      <pc:sldChg chg="del">
        <pc:chgData name="Megan Monaghan" userId="a5b51a97-ebf5-45ec-87a0-9298925addd4" providerId="ADAL" clId="{D8107DD0-EC1E-400C-9B32-B3DEB9764CAC}" dt="2022-11-21T21:49:09.421" v="13" actId="47"/>
        <pc:sldMkLst>
          <pc:docMk/>
          <pc:sldMk cId="1159523324" sldId="450"/>
        </pc:sldMkLst>
      </pc:sldChg>
      <pc:sldChg chg="del">
        <pc:chgData name="Megan Monaghan" userId="a5b51a97-ebf5-45ec-87a0-9298925addd4" providerId="ADAL" clId="{D8107DD0-EC1E-400C-9B32-B3DEB9764CAC}" dt="2022-11-21T21:49:09.421" v="13" actId="47"/>
        <pc:sldMkLst>
          <pc:docMk/>
          <pc:sldMk cId="3084939923" sldId="451"/>
        </pc:sldMkLst>
      </pc:sldChg>
      <pc:sldChg chg="del">
        <pc:chgData name="Megan Monaghan" userId="a5b51a97-ebf5-45ec-87a0-9298925addd4" providerId="ADAL" clId="{D8107DD0-EC1E-400C-9B32-B3DEB9764CAC}" dt="2022-11-21T21:49:09.421" v="13" actId="47"/>
        <pc:sldMkLst>
          <pc:docMk/>
          <pc:sldMk cId="348815933" sldId="452"/>
        </pc:sldMkLst>
      </pc:sldChg>
      <pc:sldChg chg="del">
        <pc:chgData name="Megan Monaghan" userId="a5b51a97-ebf5-45ec-87a0-9298925addd4" providerId="ADAL" clId="{D8107DD0-EC1E-400C-9B32-B3DEB9764CAC}" dt="2022-11-21T21:49:09.421" v="13" actId="47"/>
        <pc:sldMkLst>
          <pc:docMk/>
          <pc:sldMk cId="1386091099" sldId="453"/>
        </pc:sldMkLst>
      </pc:sldChg>
      <pc:sldChg chg="del">
        <pc:chgData name="Megan Monaghan" userId="a5b51a97-ebf5-45ec-87a0-9298925addd4" providerId="ADAL" clId="{D8107DD0-EC1E-400C-9B32-B3DEB9764CAC}" dt="2022-11-21T21:49:09.421" v="13" actId="47"/>
        <pc:sldMkLst>
          <pc:docMk/>
          <pc:sldMk cId="3292775393" sldId="454"/>
        </pc:sldMkLst>
      </pc:sldChg>
      <pc:sldChg chg="del">
        <pc:chgData name="Megan Monaghan" userId="a5b51a97-ebf5-45ec-87a0-9298925addd4" providerId="ADAL" clId="{D8107DD0-EC1E-400C-9B32-B3DEB9764CAC}" dt="2022-11-21T21:49:09.421" v="13" actId="47"/>
        <pc:sldMkLst>
          <pc:docMk/>
          <pc:sldMk cId="1871279704" sldId="455"/>
        </pc:sldMkLst>
      </pc:sldChg>
      <pc:sldChg chg="del">
        <pc:chgData name="Megan Monaghan" userId="a5b51a97-ebf5-45ec-87a0-9298925addd4" providerId="ADAL" clId="{D8107DD0-EC1E-400C-9B32-B3DEB9764CAC}" dt="2022-11-21T21:49:09.421" v="13" actId="47"/>
        <pc:sldMkLst>
          <pc:docMk/>
          <pc:sldMk cId="3913805584" sldId="456"/>
        </pc:sldMkLst>
      </pc:sldChg>
      <pc:sldChg chg="del">
        <pc:chgData name="Megan Monaghan" userId="a5b51a97-ebf5-45ec-87a0-9298925addd4" providerId="ADAL" clId="{D8107DD0-EC1E-400C-9B32-B3DEB9764CAC}" dt="2022-11-21T21:49:09.421" v="13" actId="47"/>
        <pc:sldMkLst>
          <pc:docMk/>
          <pc:sldMk cId="1593938059" sldId="457"/>
        </pc:sldMkLst>
      </pc:sldChg>
      <pc:sldChg chg="del">
        <pc:chgData name="Megan Monaghan" userId="a5b51a97-ebf5-45ec-87a0-9298925addd4" providerId="ADAL" clId="{D8107DD0-EC1E-400C-9B32-B3DEB9764CAC}" dt="2022-11-21T21:49:09.421" v="13" actId="47"/>
        <pc:sldMkLst>
          <pc:docMk/>
          <pc:sldMk cId="2774213137" sldId="458"/>
        </pc:sldMkLst>
      </pc:sldChg>
      <pc:sldChg chg="del">
        <pc:chgData name="Megan Monaghan" userId="a5b51a97-ebf5-45ec-87a0-9298925addd4" providerId="ADAL" clId="{D8107DD0-EC1E-400C-9B32-B3DEB9764CAC}" dt="2022-11-21T21:49:09.421" v="13" actId="47"/>
        <pc:sldMkLst>
          <pc:docMk/>
          <pc:sldMk cId="1523578237" sldId="459"/>
        </pc:sldMkLst>
      </pc:sldChg>
      <pc:sldChg chg="del">
        <pc:chgData name="Megan Monaghan" userId="a5b51a97-ebf5-45ec-87a0-9298925addd4" providerId="ADAL" clId="{D8107DD0-EC1E-400C-9B32-B3DEB9764CAC}" dt="2022-11-21T21:49:09.421" v="13" actId="47"/>
        <pc:sldMkLst>
          <pc:docMk/>
          <pc:sldMk cId="3614446826" sldId="460"/>
        </pc:sldMkLst>
      </pc:sldChg>
      <pc:sldChg chg="del">
        <pc:chgData name="Megan Monaghan" userId="a5b51a97-ebf5-45ec-87a0-9298925addd4" providerId="ADAL" clId="{D8107DD0-EC1E-400C-9B32-B3DEB9764CAC}" dt="2022-11-21T21:49:09.421" v="13" actId="47"/>
        <pc:sldMkLst>
          <pc:docMk/>
          <pc:sldMk cId="1456758532" sldId="461"/>
        </pc:sldMkLst>
      </pc:sldChg>
      <pc:sldChg chg="del">
        <pc:chgData name="Megan Monaghan" userId="a5b51a97-ebf5-45ec-87a0-9298925addd4" providerId="ADAL" clId="{D8107DD0-EC1E-400C-9B32-B3DEB9764CAC}" dt="2022-11-21T21:49:09.421" v="13" actId="47"/>
        <pc:sldMkLst>
          <pc:docMk/>
          <pc:sldMk cId="283291065" sldId="462"/>
        </pc:sldMkLst>
      </pc:sldChg>
      <pc:sldChg chg="del">
        <pc:chgData name="Megan Monaghan" userId="a5b51a97-ebf5-45ec-87a0-9298925addd4" providerId="ADAL" clId="{D8107DD0-EC1E-400C-9B32-B3DEB9764CAC}" dt="2022-11-21T21:49:09.421" v="13" actId="47"/>
        <pc:sldMkLst>
          <pc:docMk/>
          <pc:sldMk cId="4178566348" sldId="463"/>
        </pc:sldMkLst>
      </pc:sldChg>
      <pc:sldChg chg="del">
        <pc:chgData name="Megan Monaghan" userId="a5b51a97-ebf5-45ec-87a0-9298925addd4" providerId="ADAL" clId="{D8107DD0-EC1E-400C-9B32-B3DEB9764CAC}" dt="2022-11-21T21:49:09.421" v="13" actId="47"/>
        <pc:sldMkLst>
          <pc:docMk/>
          <pc:sldMk cId="2222060803" sldId="464"/>
        </pc:sldMkLst>
      </pc:sldChg>
      <pc:sldChg chg="del">
        <pc:chgData name="Megan Monaghan" userId="a5b51a97-ebf5-45ec-87a0-9298925addd4" providerId="ADAL" clId="{D8107DD0-EC1E-400C-9B32-B3DEB9764CAC}" dt="2022-11-21T21:49:14.094" v="14" actId="47"/>
        <pc:sldMkLst>
          <pc:docMk/>
          <pc:sldMk cId="2105895442" sldId="465"/>
        </pc:sldMkLst>
      </pc:sldChg>
      <pc:sldChg chg="del">
        <pc:chgData name="Megan Monaghan" userId="a5b51a97-ebf5-45ec-87a0-9298925addd4" providerId="ADAL" clId="{D8107DD0-EC1E-400C-9B32-B3DEB9764CAC}" dt="2022-11-21T21:49:14.094" v="14" actId="47"/>
        <pc:sldMkLst>
          <pc:docMk/>
          <pc:sldMk cId="3690934209" sldId="466"/>
        </pc:sldMkLst>
      </pc:sldChg>
      <pc:sldChg chg="del">
        <pc:chgData name="Megan Monaghan" userId="a5b51a97-ebf5-45ec-87a0-9298925addd4" providerId="ADAL" clId="{D8107DD0-EC1E-400C-9B32-B3DEB9764CAC}" dt="2022-11-21T21:49:20.578" v="15" actId="47"/>
        <pc:sldMkLst>
          <pc:docMk/>
          <pc:sldMk cId="3369553875" sldId="467"/>
        </pc:sldMkLst>
      </pc:sldChg>
      <pc:sldChg chg="del">
        <pc:chgData name="Megan Monaghan" userId="a5b51a97-ebf5-45ec-87a0-9298925addd4" providerId="ADAL" clId="{D8107DD0-EC1E-400C-9B32-B3DEB9764CAC}" dt="2022-11-21T21:49:20.578" v="15" actId="47"/>
        <pc:sldMkLst>
          <pc:docMk/>
          <pc:sldMk cId="151346017" sldId="468"/>
        </pc:sldMkLst>
      </pc:sldChg>
      <pc:sldChg chg="del">
        <pc:chgData name="Megan Monaghan" userId="a5b51a97-ebf5-45ec-87a0-9298925addd4" providerId="ADAL" clId="{D8107DD0-EC1E-400C-9B32-B3DEB9764CAC}" dt="2022-11-21T21:49:20.578" v="15" actId="47"/>
        <pc:sldMkLst>
          <pc:docMk/>
          <pc:sldMk cId="1079724062" sldId="469"/>
        </pc:sldMkLst>
      </pc:sldChg>
      <pc:sldChg chg="del">
        <pc:chgData name="Megan Monaghan" userId="a5b51a97-ebf5-45ec-87a0-9298925addd4" providerId="ADAL" clId="{D8107DD0-EC1E-400C-9B32-B3DEB9764CAC}" dt="2022-11-21T21:49:20.578" v="15" actId="47"/>
        <pc:sldMkLst>
          <pc:docMk/>
          <pc:sldMk cId="2134220471" sldId="470"/>
        </pc:sldMkLst>
      </pc:sldChg>
      <pc:sldChg chg="del">
        <pc:chgData name="Megan Monaghan" userId="a5b51a97-ebf5-45ec-87a0-9298925addd4" providerId="ADAL" clId="{D8107DD0-EC1E-400C-9B32-B3DEB9764CAC}" dt="2022-11-21T21:49:20.578" v="15" actId="47"/>
        <pc:sldMkLst>
          <pc:docMk/>
          <pc:sldMk cId="1775363143" sldId="471"/>
        </pc:sldMkLst>
      </pc:sldChg>
      <pc:sldChg chg="del">
        <pc:chgData name="Megan Monaghan" userId="a5b51a97-ebf5-45ec-87a0-9298925addd4" providerId="ADAL" clId="{D8107DD0-EC1E-400C-9B32-B3DEB9764CAC}" dt="2022-11-21T21:49:20.578" v="15" actId="47"/>
        <pc:sldMkLst>
          <pc:docMk/>
          <pc:sldMk cId="1267681254" sldId="472"/>
        </pc:sldMkLst>
      </pc:sldChg>
      <pc:sldChg chg="del">
        <pc:chgData name="Megan Monaghan" userId="a5b51a97-ebf5-45ec-87a0-9298925addd4" providerId="ADAL" clId="{D8107DD0-EC1E-400C-9B32-B3DEB9764CAC}" dt="2022-11-21T21:49:20.578" v="15" actId="47"/>
        <pc:sldMkLst>
          <pc:docMk/>
          <pc:sldMk cId="891950108" sldId="473"/>
        </pc:sldMkLst>
      </pc:sldChg>
      <pc:sldChg chg="del">
        <pc:chgData name="Megan Monaghan" userId="a5b51a97-ebf5-45ec-87a0-9298925addd4" providerId="ADAL" clId="{D8107DD0-EC1E-400C-9B32-B3DEB9764CAC}" dt="2022-11-21T21:49:30.883" v="16" actId="47"/>
        <pc:sldMkLst>
          <pc:docMk/>
          <pc:sldMk cId="1700711476" sldId="474"/>
        </pc:sldMkLst>
      </pc:sldChg>
      <pc:sldChg chg="del">
        <pc:chgData name="Megan Monaghan" userId="a5b51a97-ebf5-45ec-87a0-9298925addd4" providerId="ADAL" clId="{D8107DD0-EC1E-400C-9B32-B3DEB9764CAC}" dt="2022-11-21T21:49:30.883" v="16" actId="47"/>
        <pc:sldMkLst>
          <pc:docMk/>
          <pc:sldMk cId="915757497" sldId="475"/>
        </pc:sldMkLst>
      </pc:sldChg>
      <pc:sldChg chg="del">
        <pc:chgData name="Megan Monaghan" userId="a5b51a97-ebf5-45ec-87a0-9298925addd4" providerId="ADAL" clId="{D8107DD0-EC1E-400C-9B32-B3DEB9764CAC}" dt="2022-11-21T21:49:30.883" v="16" actId="47"/>
        <pc:sldMkLst>
          <pc:docMk/>
          <pc:sldMk cId="1358367092" sldId="476"/>
        </pc:sldMkLst>
      </pc:sldChg>
      <pc:sldChg chg="del">
        <pc:chgData name="Megan Monaghan" userId="a5b51a97-ebf5-45ec-87a0-9298925addd4" providerId="ADAL" clId="{D8107DD0-EC1E-400C-9B32-B3DEB9764CAC}" dt="2022-11-21T21:49:30.883" v="16" actId="47"/>
        <pc:sldMkLst>
          <pc:docMk/>
          <pc:sldMk cId="2107457639" sldId="477"/>
        </pc:sldMkLst>
      </pc:sldChg>
      <pc:sldChg chg="del">
        <pc:chgData name="Megan Monaghan" userId="a5b51a97-ebf5-45ec-87a0-9298925addd4" providerId="ADAL" clId="{D8107DD0-EC1E-400C-9B32-B3DEB9764CAC}" dt="2022-11-21T21:49:30.883" v="16" actId="47"/>
        <pc:sldMkLst>
          <pc:docMk/>
          <pc:sldMk cId="1414880927" sldId="478"/>
        </pc:sldMkLst>
      </pc:sldChg>
      <pc:sldChg chg="del">
        <pc:chgData name="Megan Monaghan" userId="a5b51a97-ebf5-45ec-87a0-9298925addd4" providerId="ADAL" clId="{D8107DD0-EC1E-400C-9B32-B3DEB9764CAC}" dt="2022-11-21T21:49:30.883" v="16" actId="47"/>
        <pc:sldMkLst>
          <pc:docMk/>
          <pc:sldMk cId="378830801" sldId="479"/>
        </pc:sldMkLst>
      </pc:sldChg>
      <pc:sldChg chg="del">
        <pc:chgData name="Megan Monaghan" userId="a5b51a97-ebf5-45ec-87a0-9298925addd4" providerId="ADAL" clId="{D8107DD0-EC1E-400C-9B32-B3DEB9764CAC}" dt="2022-11-21T21:49:30.883" v="16" actId="47"/>
        <pc:sldMkLst>
          <pc:docMk/>
          <pc:sldMk cId="2119551025" sldId="480"/>
        </pc:sldMkLst>
      </pc:sldChg>
      <pc:sldChg chg="del">
        <pc:chgData name="Megan Monaghan" userId="a5b51a97-ebf5-45ec-87a0-9298925addd4" providerId="ADAL" clId="{D8107DD0-EC1E-400C-9B32-B3DEB9764CAC}" dt="2022-11-21T21:49:30.883" v="16" actId="47"/>
        <pc:sldMkLst>
          <pc:docMk/>
          <pc:sldMk cId="596529059" sldId="481"/>
        </pc:sldMkLst>
      </pc:sldChg>
      <pc:sldChg chg="del">
        <pc:chgData name="Megan Monaghan" userId="a5b51a97-ebf5-45ec-87a0-9298925addd4" providerId="ADAL" clId="{D8107DD0-EC1E-400C-9B32-B3DEB9764CAC}" dt="2022-11-21T21:49:30.883" v="16" actId="47"/>
        <pc:sldMkLst>
          <pc:docMk/>
          <pc:sldMk cId="2662304639" sldId="482"/>
        </pc:sldMkLst>
      </pc:sldChg>
      <pc:sldChg chg="del">
        <pc:chgData name="Megan Monaghan" userId="a5b51a97-ebf5-45ec-87a0-9298925addd4" providerId="ADAL" clId="{D8107DD0-EC1E-400C-9B32-B3DEB9764CAC}" dt="2022-11-21T21:49:30.883" v="16" actId="47"/>
        <pc:sldMkLst>
          <pc:docMk/>
          <pc:sldMk cId="61627321" sldId="483"/>
        </pc:sldMkLst>
      </pc:sldChg>
      <pc:sldChg chg="del">
        <pc:chgData name="Megan Monaghan" userId="a5b51a97-ebf5-45ec-87a0-9298925addd4" providerId="ADAL" clId="{D8107DD0-EC1E-400C-9B32-B3DEB9764CAC}" dt="2022-11-21T21:49:30.883" v="16" actId="47"/>
        <pc:sldMkLst>
          <pc:docMk/>
          <pc:sldMk cId="4059461609" sldId="484"/>
        </pc:sldMkLst>
      </pc:sldChg>
      <pc:sldChg chg="del">
        <pc:chgData name="Megan Monaghan" userId="a5b51a97-ebf5-45ec-87a0-9298925addd4" providerId="ADAL" clId="{D8107DD0-EC1E-400C-9B32-B3DEB9764CAC}" dt="2022-11-21T21:49:37.395" v="17" actId="47"/>
        <pc:sldMkLst>
          <pc:docMk/>
          <pc:sldMk cId="2206700240" sldId="485"/>
        </pc:sldMkLst>
      </pc:sldChg>
      <pc:sldChg chg="del">
        <pc:chgData name="Megan Monaghan" userId="a5b51a97-ebf5-45ec-87a0-9298925addd4" providerId="ADAL" clId="{D8107DD0-EC1E-400C-9B32-B3DEB9764CAC}" dt="2022-11-21T21:49:37.395" v="17" actId="47"/>
        <pc:sldMkLst>
          <pc:docMk/>
          <pc:sldMk cId="3897504675" sldId="486"/>
        </pc:sldMkLst>
      </pc:sldChg>
      <pc:sldChg chg="del">
        <pc:chgData name="Megan Monaghan" userId="a5b51a97-ebf5-45ec-87a0-9298925addd4" providerId="ADAL" clId="{D8107DD0-EC1E-400C-9B32-B3DEB9764CAC}" dt="2022-11-21T21:49:37.395" v="17" actId="47"/>
        <pc:sldMkLst>
          <pc:docMk/>
          <pc:sldMk cId="1056302468" sldId="487"/>
        </pc:sldMkLst>
      </pc:sldChg>
      <pc:sldChg chg="del">
        <pc:chgData name="Megan Monaghan" userId="a5b51a97-ebf5-45ec-87a0-9298925addd4" providerId="ADAL" clId="{D8107DD0-EC1E-400C-9B32-B3DEB9764CAC}" dt="2022-11-21T21:49:37.395" v="17" actId="47"/>
        <pc:sldMkLst>
          <pc:docMk/>
          <pc:sldMk cId="1063896823" sldId="488"/>
        </pc:sldMkLst>
      </pc:sldChg>
      <pc:sldChg chg="del">
        <pc:chgData name="Megan Monaghan" userId="a5b51a97-ebf5-45ec-87a0-9298925addd4" providerId="ADAL" clId="{D8107DD0-EC1E-400C-9B32-B3DEB9764CAC}" dt="2022-11-21T21:49:37.395" v="17" actId="47"/>
        <pc:sldMkLst>
          <pc:docMk/>
          <pc:sldMk cId="2832995361" sldId="489"/>
        </pc:sldMkLst>
      </pc:sldChg>
      <pc:sldChg chg="del">
        <pc:chgData name="Megan Monaghan" userId="a5b51a97-ebf5-45ec-87a0-9298925addd4" providerId="ADAL" clId="{D8107DD0-EC1E-400C-9B32-B3DEB9764CAC}" dt="2022-11-21T21:49:37.395" v="17" actId="47"/>
        <pc:sldMkLst>
          <pc:docMk/>
          <pc:sldMk cId="4197994516" sldId="490"/>
        </pc:sldMkLst>
      </pc:sldChg>
      <pc:sldChg chg="del">
        <pc:chgData name="Megan Monaghan" userId="a5b51a97-ebf5-45ec-87a0-9298925addd4" providerId="ADAL" clId="{D8107DD0-EC1E-400C-9B32-B3DEB9764CAC}" dt="2022-11-21T21:49:37.395" v="17" actId="47"/>
        <pc:sldMkLst>
          <pc:docMk/>
          <pc:sldMk cId="2916383027" sldId="491"/>
        </pc:sldMkLst>
      </pc:sldChg>
      <pc:sldChg chg="del">
        <pc:chgData name="Megan Monaghan" userId="a5b51a97-ebf5-45ec-87a0-9298925addd4" providerId="ADAL" clId="{D8107DD0-EC1E-400C-9B32-B3DEB9764CAC}" dt="2022-11-21T21:49:37.395" v="17" actId="47"/>
        <pc:sldMkLst>
          <pc:docMk/>
          <pc:sldMk cId="1899416070" sldId="4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2570AD-1662-4B48-8A74-0AF79602F1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8A52E4-D89B-E240-83EB-EE5299B916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F051B3-4A92-1747-A9B2-C57C5B377412}" type="datetimeFigureOut">
              <a:rPr lang="en-US" smtClean="0"/>
              <a:t>11/21/2022</a:t>
            </a:fld>
            <a:endParaRPr lang="en-US"/>
          </a:p>
        </p:txBody>
      </p:sp>
      <p:sp>
        <p:nvSpPr>
          <p:cNvPr id="4" name="Footer Placeholder 3">
            <a:extLst>
              <a:ext uri="{FF2B5EF4-FFF2-40B4-BE49-F238E27FC236}">
                <a16:creationId xmlns:a16="http://schemas.microsoft.com/office/drawing/2014/main" id="{BB303587-D09D-AB46-832F-DAA1176AD9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6315C9-40C6-214E-A526-932CBF69A0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9D5738-3928-E244-96F0-73BA9DC3563C}" type="slidenum">
              <a:rPr lang="en-US" smtClean="0"/>
              <a:t>‹#›</a:t>
            </a:fld>
            <a:endParaRPr lang="en-US"/>
          </a:p>
        </p:txBody>
      </p:sp>
    </p:spTree>
    <p:extLst>
      <p:ext uri="{BB962C8B-B14F-4D97-AF65-F5344CB8AC3E}">
        <p14:creationId xmlns:p14="http://schemas.microsoft.com/office/powerpoint/2010/main" val="3593886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F911B-81BF-7642-B9E5-89A090FDA896}"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DC895-A40A-3A49-A4AF-3E22233BAEC1}" type="slidenum">
              <a:rPr lang="en-US" smtClean="0"/>
              <a:t>‹#›</a:t>
            </a:fld>
            <a:endParaRPr lang="en-US"/>
          </a:p>
        </p:txBody>
      </p:sp>
    </p:spTree>
    <p:extLst>
      <p:ext uri="{BB962C8B-B14F-4D97-AF65-F5344CB8AC3E}">
        <p14:creationId xmlns:p14="http://schemas.microsoft.com/office/powerpoint/2010/main" val="360338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DC895-A40A-3A49-A4AF-3E22233BAEC1}" type="slidenum">
              <a:rPr lang="en-US" smtClean="0"/>
              <a:t>13</a:t>
            </a:fld>
            <a:endParaRPr lang="en-US"/>
          </a:p>
        </p:txBody>
      </p:sp>
    </p:spTree>
    <p:extLst>
      <p:ext uri="{BB962C8B-B14F-4D97-AF65-F5344CB8AC3E}">
        <p14:creationId xmlns:p14="http://schemas.microsoft.com/office/powerpoint/2010/main" val="170793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DC895-A40A-3A49-A4AF-3E22233BAEC1}" type="slidenum">
              <a:rPr lang="en-US" smtClean="0"/>
              <a:t>33</a:t>
            </a:fld>
            <a:endParaRPr lang="en-US"/>
          </a:p>
        </p:txBody>
      </p:sp>
    </p:spTree>
    <p:extLst>
      <p:ext uri="{BB962C8B-B14F-4D97-AF65-F5344CB8AC3E}">
        <p14:creationId xmlns:p14="http://schemas.microsoft.com/office/powerpoint/2010/main" val="258863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Digita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2AF-F19F-E047-95D8-0C001952810F}"/>
              </a:ext>
            </a:extLst>
          </p:cNvPr>
          <p:cNvSpPr>
            <a:spLocks noGrp="1"/>
          </p:cNvSpPr>
          <p:nvPr>
            <p:ph type="ctrTitle" hasCustomPrompt="1"/>
          </p:nvPr>
        </p:nvSpPr>
        <p:spPr>
          <a:xfrm>
            <a:off x="1524000" y="1242392"/>
            <a:ext cx="6546574" cy="1770615"/>
          </a:xfrm>
        </p:spPr>
        <p:txBody>
          <a:bodyPr anchor="b"/>
          <a:lstStyle>
            <a:lvl1pPr algn="l">
              <a:lnSpc>
                <a:spcPct val="80000"/>
              </a:lnSpc>
              <a:defRPr sz="6000"/>
            </a:lvl1pPr>
          </a:lstStyle>
          <a:p>
            <a:r>
              <a:rPr lang="en-US" dirty="0"/>
              <a:t>Insert master title</a:t>
            </a:r>
            <a:br>
              <a:rPr lang="en-US" dirty="0"/>
            </a:br>
            <a:r>
              <a:rPr lang="en-US" dirty="0"/>
              <a:t>- digital version</a:t>
            </a:r>
          </a:p>
        </p:txBody>
      </p:sp>
      <p:sp>
        <p:nvSpPr>
          <p:cNvPr id="3" name="Subtitle 2">
            <a:extLst>
              <a:ext uri="{FF2B5EF4-FFF2-40B4-BE49-F238E27FC236}">
                <a16:creationId xmlns:a16="http://schemas.microsoft.com/office/drawing/2014/main" id="{114DB694-BE6A-8248-8FC2-2B3B2A630821}"/>
              </a:ext>
            </a:extLst>
          </p:cNvPr>
          <p:cNvSpPr>
            <a:spLocks noGrp="1"/>
          </p:cNvSpPr>
          <p:nvPr>
            <p:ph type="subTitle" idx="1"/>
          </p:nvPr>
        </p:nvSpPr>
        <p:spPr>
          <a:xfrm>
            <a:off x="1524000" y="3204473"/>
            <a:ext cx="6546574" cy="1655762"/>
          </a:xfrm>
          <a:prstGeom prst="rect">
            <a:avLst/>
          </a:prstGeom>
        </p:spPr>
        <p:txBody>
          <a:bodyPr>
            <a:normAutofit/>
          </a:bodyPr>
          <a:lstStyle>
            <a:lvl1pPr marL="0" indent="0" algn="l">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6C7D322-68B6-704D-8C52-ABD73EDBA9C1}"/>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34564246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 Digi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603C-9E82-7B47-8791-F7CA6896F7FE}"/>
              </a:ext>
            </a:extLst>
          </p:cNvPr>
          <p:cNvSpPr>
            <a:spLocks noGrp="1"/>
          </p:cNvSpPr>
          <p:nvPr>
            <p:ph type="title" hasCustomPrompt="1"/>
          </p:nvPr>
        </p:nvSpPr>
        <p:spPr>
          <a:xfrm>
            <a:off x="838200" y="975540"/>
            <a:ext cx="4848829" cy="665022"/>
          </a:xfrm>
        </p:spPr>
        <p:txBody>
          <a:bodyPr/>
          <a:lstStyle>
            <a:lvl1pPr>
              <a:defRPr/>
            </a:lvl1pPr>
          </a:lstStyle>
          <a:p>
            <a:r>
              <a:rPr lang="en-US" dirty="0"/>
              <a:t>Data slide title </a:t>
            </a:r>
            <a:br>
              <a:rPr lang="en-US" dirty="0"/>
            </a:br>
            <a:r>
              <a:rPr lang="en-US" dirty="0"/>
              <a:t>(digital version)</a:t>
            </a:r>
          </a:p>
        </p:txBody>
      </p:sp>
      <p:sp>
        <p:nvSpPr>
          <p:cNvPr id="3" name="Content Placeholder 2">
            <a:extLst>
              <a:ext uri="{FF2B5EF4-FFF2-40B4-BE49-F238E27FC236}">
                <a16:creationId xmlns:a16="http://schemas.microsoft.com/office/drawing/2014/main" id="{1B7BDAD5-A7DA-704B-AC59-11CC2F58AFC8}"/>
              </a:ext>
            </a:extLst>
          </p:cNvPr>
          <p:cNvSpPr>
            <a:spLocks noGrp="1"/>
          </p:cNvSpPr>
          <p:nvPr>
            <p:ph sz="half" idx="1"/>
          </p:nvPr>
        </p:nvSpPr>
        <p:spPr>
          <a:xfrm>
            <a:off x="838200" y="2095017"/>
            <a:ext cx="4848829" cy="37874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76369E7-F721-4241-A763-87FD1CF69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
        <p:nvSpPr>
          <p:cNvPr id="11" name="Rectangle 10">
            <a:extLst>
              <a:ext uri="{FF2B5EF4-FFF2-40B4-BE49-F238E27FC236}">
                <a16:creationId xmlns:a16="http://schemas.microsoft.com/office/drawing/2014/main" id="{64A4ED25-E3FE-5A49-B099-76474255FDD3}"/>
              </a:ext>
            </a:extLst>
          </p:cNvPr>
          <p:cNvSpPr/>
          <p:nvPr userDrawn="1"/>
        </p:nvSpPr>
        <p:spPr>
          <a:xfrm>
            <a:off x="0" y="0"/>
            <a:ext cx="4297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0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603C-9E82-7B47-8791-F7CA6896F7FE}"/>
              </a:ext>
            </a:extLst>
          </p:cNvPr>
          <p:cNvSpPr>
            <a:spLocks noGrp="1"/>
          </p:cNvSpPr>
          <p:nvPr>
            <p:ph type="title" hasCustomPrompt="1"/>
          </p:nvPr>
        </p:nvSpPr>
        <p:spPr>
          <a:xfrm>
            <a:off x="838200" y="975540"/>
            <a:ext cx="4848829" cy="665022"/>
          </a:xfrm>
        </p:spPr>
        <p:txBody>
          <a:bodyPr/>
          <a:lstStyle>
            <a:lvl1pPr>
              <a:defRPr/>
            </a:lvl1pPr>
          </a:lstStyle>
          <a:p>
            <a:r>
              <a:rPr lang="en-US" dirty="0"/>
              <a:t>Data slide title </a:t>
            </a:r>
            <a:br>
              <a:rPr lang="en-US" dirty="0"/>
            </a:br>
            <a:r>
              <a:rPr lang="en-US" dirty="0"/>
              <a:t>(print version)</a:t>
            </a:r>
          </a:p>
        </p:txBody>
      </p:sp>
      <p:sp>
        <p:nvSpPr>
          <p:cNvPr id="3" name="Content Placeholder 2">
            <a:extLst>
              <a:ext uri="{FF2B5EF4-FFF2-40B4-BE49-F238E27FC236}">
                <a16:creationId xmlns:a16="http://schemas.microsoft.com/office/drawing/2014/main" id="{1B7BDAD5-A7DA-704B-AC59-11CC2F58AFC8}"/>
              </a:ext>
            </a:extLst>
          </p:cNvPr>
          <p:cNvSpPr>
            <a:spLocks noGrp="1"/>
          </p:cNvSpPr>
          <p:nvPr>
            <p:ph sz="half" idx="1"/>
          </p:nvPr>
        </p:nvSpPr>
        <p:spPr>
          <a:xfrm>
            <a:off x="838200" y="2095017"/>
            <a:ext cx="4848829" cy="37874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76369E7-F721-4241-A763-87FD1CF69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631432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hoto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ADDF-1D13-AF40-B2E2-2E33B342B1BF}"/>
              </a:ext>
            </a:extLst>
          </p:cNvPr>
          <p:cNvSpPr>
            <a:spLocks noGrp="1"/>
          </p:cNvSpPr>
          <p:nvPr>
            <p:ph type="title" hasCustomPrompt="1"/>
          </p:nvPr>
        </p:nvSpPr>
        <p:spPr>
          <a:xfrm>
            <a:off x="839789" y="896415"/>
            <a:ext cx="3570166" cy="1068388"/>
          </a:xfrm>
        </p:spPr>
        <p:txBody>
          <a:bodyPr anchor="b"/>
          <a:lstStyle>
            <a:lvl1pPr>
              <a:defRPr sz="3200">
                <a:solidFill>
                  <a:schemeClr val="bg1"/>
                </a:solidFill>
              </a:defRPr>
            </a:lvl1pPr>
          </a:lstStyle>
          <a:p>
            <a:br>
              <a:rPr lang="en-US" dirty="0"/>
            </a:br>
            <a:r>
              <a:rPr lang="en-US" dirty="0"/>
              <a:t>Photo page title</a:t>
            </a:r>
          </a:p>
        </p:txBody>
      </p:sp>
      <p:sp>
        <p:nvSpPr>
          <p:cNvPr id="3" name="Picture Placeholder 2">
            <a:extLst>
              <a:ext uri="{FF2B5EF4-FFF2-40B4-BE49-F238E27FC236}">
                <a16:creationId xmlns:a16="http://schemas.microsoft.com/office/drawing/2014/main" id="{952314DC-CF19-F241-9AE9-21F2D7012A19}"/>
              </a:ext>
            </a:extLst>
          </p:cNvPr>
          <p:cNvSpPr>
            <a:spLocks noGrp="1"/>
          </p:cNvSpPr>
          <p:nvPr>
            <p:ph type="pic" idx="1"/>
          </p:nvPr>
        </p:nvSpPr>
        <p:spPr>
          <a:xfrm>
            <a:off x="5335929" y="1"/>
            <a:ext cx="685607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C599841-8913-8742-B73A-E6EF8F099F53}"/>
              </a:ext>
            </a:extLst>
          </p:cNvPr>
          <p:cNvSpPr>
            <a:spLocks noGrp="1"/>
          </p:cNvSpPr>
          <p:nvPr>
            <p:ph type="body" sz="half" idx="2"/>
          </p:nvPr>
        </p:nvSpPr>
        <p:spPr>
          <a:xfrm>
            <a:off x="839789" y="2372810"/>
            <a:ext cx="3570166" cy="3496178"/>
          </a:xfrm>
          <a:prstGeom prst="rect">
            <a:avLst/>
          </a:prstGeom>
        </p:spPr>
        <p:txBody>
          <a:bodyPr/>
          <a:lstStyle>
            <a:lvl1pPr marL="0" indent="0">
              <a:lnSpc>
                <a:spcPct val="11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AE373433-48ED-DA46-9221-5FF35D422FFA}"/>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53704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 Pri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ADDF-1D13-AF40-B2E2-2E33B342B1BF}"/>
              </a:ext>
            </a:extLst>
          </p:cNvPr>
          <p:cNvSpPr>
            <a:spLocks noGrp="1"/>
          </p:cNvSpPr>
          <p:nvPr>
            <p:ph type="title" hasCustomPrompt="1"/>
          </p:nvPr>
        </p:nvSpPr>
        <p:spPr>
          <a:xfrm>
            <a:off x="839789" y="896415"/>
            <a:ext cx="3570166" cy="1068388"/>
          </a:xfrm>
        </p:spPr>
        <p:txBody>
          <a:bodyPr anchor="b"/>
          <a:lstStyle>
            <a:lvl1pPr>
              <a:defRPr sz="3200">
                <a:solidFill>
                  <a:schemeClr val="tx1"/>
                </a:solidFill>
              </a:defRPr>
            </a:lvl1pPr>
          </a:lstStyle>
          <a:p>
            <a:r>
              <a:rPr lang="en-US" dirty="0"/>
              <a:t>Photo page title</a:t>
            </a:r>
          </a:p>
        </p:txBody>
      </p:sp>
      <p:sp>
        <p:nvSpPr>
          <p:cNvPr id="3" name="Picture Placeholder 2">
            <a:extLst>
              <a:ext uri="{FF2B5EF4-FFF2-40B4-BE49-F238E27FC236}">
                <a16:creationId xmlns:a16="http://schemas.microsoft.com/office/drawing/2014/main" id="{952314DC-CF19-F241-9AE9-21F2D7012A19}"/>
              </a:ext>
            </a:extLst>
          </p:cNvPr>
          <p:cNvSpPr>
            <a:spLocks noGrp="1"/>
          </p:cNvSpPr>
          <p:nvPr>
            <p:ph type="pic" idx="1"/>
          </p:nvPr>
        </p:nvSpPr>
        <p:spPr>
          <a:xfrm>
            <a:off x="5335929" y="1"/>
            <a:ext cx="685607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C599841-8913-8742-B73A-E6EF8F099F53}"/>
              </a:ext>
            </a:extLst>
          </p:cNvPr>
          <p:cNvSpPr>
            <a:spLocks noGrp="1"/>
          </p:cNvSpPr>
          <p:nvPr>
            <p:ph type="body" sz="half" idx="2"/>
          </p:nvPr>
        </p:nvSpPr>
        <p:spPr>
          <a:xfrm>
            <a:off x="839789" y="2372810"/>
            <a:ext cx="3570166" cy="3496178"/>
          </a:xfrm>
          <a:prstGeom prst="rect">
            <a:avLst/>
          </a:prstGeom>
        </p:spPr>
        <p:txBody>
          <a:bodyPr/>
          <a:lstStyle>
            <a:lvl1pPr marL="0" indent="0">
              <a:lnSpc>
                <a:spcPct val="11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6125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4" name="Picture 3">
            <a:extLst>
              <a:ext uri="{FF2B5EF4-FFF2-40B4-BE49-F238E27FC236}">
                <a16:creationId xmlns:a16="http://schemas.microsoft.com/office/drawing/2014/main" id="{1A080171-3F86-D94E-8555-FD0AE6E66C30}"/>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117372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62242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123201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ri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2AF-F19F-E047-95D8-0C001952810F}"/>
              </a:ext>
            </a:extLst>
          </p:cNvPr>
          <p:cNvSpPr>
            <a:spLocks noGrp="1"/>
          </p:cNvSpPr>
          <p:nvPr>
            <p:ph type="ctrTitle" hasCustomPrompt="1"/>
          </p:nvPr>
        </p:nvSpPr>
        <p:spPr>
          <a:xfrm>
            <a:off x="1524000" y="1242392"/>
            <a:ext cx="6546574" cy="1770615"/>
          </a:xfrm>
        </p:spPr>
        <p:txBody>
          <a:bodyPr anchor="b"/>
          <a:lstStyle>
            <a:lvl1pPr algn="l">
              <a:lnSpc>
                <a:spcPct val="80000"/>
              </a:lnSpc>
              <a:defRPr sz="6000">
                <a:solidFill>
                  <a:schemeClr val="bg1"/>
                </a:solidFill>
              </a:defRPr>
            </a:lvl1pPr>
          </a:lstStyle>
          <a:p>
            <a:r>
              <a:rPr lang="en-US" dirty="0"/>
              <a:t>Insert master title</a:t>
            </a:r>
            <a:br>
              <a:rPr lang="en-US" dirty="0"/>
            </a:br>
            <a:r>
              <a:rPr lang="en-US" dirty="0"/>
              <a:t>- digital version</a:t>
            </a:r>
          </a:p>
        </p:txBody>
      </p:sp>
      <p:sp>
        <p:nvSpPr>
          <p:cNvPr id="3" name="Subtitle 2">
            <a:extLst>
              <a:ext uri="{FF2B5EF4-FFF2-40B4-BE49-F238E27FC236}">
                <a16:creationId xmlns:a16="http://schemas.microsoft.com/office/drawing/2014/main" id="{114DB694-BE6A-8248-8FC2-2B3B2A630821}"/>
              </a:ext>
            </a:extLst>
          </p:cNvPr>
          <p:cNvSpPr>
            <a:spLocks noGrp="1"/>
          </p:cNvSpPr>
          <p:nvPr>
            <p:ph type="subTitle" idx="1"/>
          </p:nvPr>
        </p:nvSpPr>
        <p:spPr>
          <a:xfrm>
            <a:off x="1524000" y="3204473"/>
            <a:ext cx="6546574" cy="1655762"/>
          </a:xfrm>
          <a:prstGeom prst="rect">
            <a:avLst/>
          </a:prstGeom>
        </p:spPr>
        <p:txBody>
          <a:bodyPr>
            <a:normAutofit/>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059986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hasCustomPrompt="1"/>
          </p:nvPr>
        </p:nvSpPr>
        <p:spPr>
          <a:xfrm>
            <a:off x="838200" y="2089754"/>
            <a:ext cx="2055471" cy="665022"/>
          </a:xfrm>
        </p:spPr>
        <p:txBody>
          <a:bodyPr anchor="b" anchorCtr="0"/>
          <a:lstStyle>
            <a:lvl1pPr>
              <a:defRPr>
                <a:solidFill>
                  <a:schemeClr val="bg1"/>
                </a:solidFill>
              </a:defRPr>
            </a:lvl1pPr>
          </a:lstStyle>
          <a:p>
            <a:r>
              <a:rPr lang="en-US" dirty="0"/>
              <a:t>Contents</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4" name="Picture 3">
            <a:extLst>
              <a:ext uri="{FF2B5EF4-FFF2-40B4-BE49-F238E27FC236}">
                <a16:creationId xmlns:a16="http://schemas.microsoft.com/office/drawing/2014/main" id="{C7F1C37E-1A4E-3249-B5C4-E8538D435B9D}"/>
              </a:ext>
            </a:extLst>
          </p:cNvPr>
          <p:cNvPicPr>
            <a:picLocks noChangeAspect="1"/>
          </p:cNvPicPr>
          <p:nvPr userDrawn="1"/>
        </p:nvPicPr>
        <p:blipFill>
          <a:blip r:embed="rId2"/>
          <a:stretch>
            <a:fillRect/>
          </a:stretch>
        </p:blipFill>
        <p:spPr>
          <a:xfrm>
            <a:off x="850924" y="6301576"/>
            <a:ext cx="1081840" cy="221582"/>
          </a:xfrm>
          <a:prstGeom prst="rect">
            <a:avLst/>
          </a:prstGeom>
        </p:spPr>
      </p:pic>
      <p:sp>
        <p:nvSpPr>
          <p:cNvPr id="3" name="Rectangle 2">
            <a:extLst>
              <a:ext uri="{FF2B5EF4-FFF2-40B4-BE49-F238E27FC236}">
                <a16:creationId xmlns:a16="http://schemas.microsoft.com/office/drawing/2014/main" id="{CF83D3C2-052C-D342-A88A-CB5DADD74097}"/>
              </a:ext>
            </a:extLst>
          </p:cNvPr>
          <p:cNvSpPr/>
          <p:nvPr userDrawn="1"/>
        </p:nvSpPr>
        <p:spPr>
          <a:xfrm>
            <a:off x="937549" y="2002421"/>
            <a:ext cx="601884" cy="694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99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 Pri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hasCustomPrompt="1"/>
          </p:nvPr>
        </p:nvSpPr>
        <p:spPr>
          <a:xfrm>
            <a:off x="838200" y="2089754"/>
            <a:ext cx="2055471" cy="665022"/>
          </a:xfrm>
        </p:spPr>
        <p:txBody>
          <a:bodyPr anchor="b" anchorCtr="0"/>
          <a:lstStyle>
            <a:lvl1pPr>
              <a:defRPr>
                <a:solidFill>
                  <a:schemeClr val="tx1"/>
                </a:solidFill>
              </a:defRPr>
            </a:lvl1pPr>
          </a:lstStyle>
          <a:p>
            <a:r>
              <a:rPr lang="en-US" dirty="0"/>
              <a:t>Contents</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
        <p:nvSpPr>
          <p:cNvPr id="3" name="Rectangle 2">
            <a:extLst>
              <a:ext uri="{FF2B5EF4-FFF2-40B4-BE49-F238E27FC236}">
                <a16:creationId xmlns:a16="http://schemas.microsoft.com/office/drawing/2014/main" id="{CF83D3C2-052C-D342-A88A-CB5DADD74097}"/>
              </a:ext>
            </a:extLst>
          </p:cNvPr>
          <p:cNvSpPr/>
          <p:nvPr userDrawn="1"/>
        </p:nvSpPr>
        <p:spPr>
          <a:xfrm>
            <a:off x="937549" y="2002421"/>
            <a:ext cx="601884" cy="69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2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Digi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955-87FD-E54D-98A2-CA3801479452}"/>
              </a:ext>
            </a:extLst>
          </p:cNvPr>
          <p:cNvSpPr>
            <a:spLocks noGrp="1"/>
          </p:cNvSpPr>
          <p:nvPr>
            <p:ph type="title" hasCustomPrompt="1"/>
          </p:nvPr>
        </p:nvSpPr>
        <p:spPr>
          <a:xfrm>
            <a:off x="838200" y="646849"/>
            <a:ext cx="10515600" cy="665022"/>
          </a:xfrm>
        </p:spPr>
        <p:txBody>
          <a:bodyPr/>
          <a:lstStyle/>
          <a:p>
            <a:r>
              <a:rPr lang="en-US" dirty="0"/>
              <a:t>Default page title - digital version</a:t>
            </a:r>
          </a:p>
        </p:txBody>
      </p:sp>
      <p:sp>
        <p:nvSpPr>
          <p:cNvPr id="3" name="Content Placeholder 2">
            <a:extLst>
              <a:ext uri="{FF2B5EF4-FFF2-40B4-BE49-F238E27FC236}">
                <a16:creationId xmlns:a16="http://schemas.microsoft.com/office/drawing/2014/main" id="{76328515-F626-5542-B860-5EBCCC7D9092}"/>
              </a:ext>
            </a:extLst>
          </p:cNvPr>
          <p:cNvSpPr>
            <a:spLocks noGrp="1"/>
          </p:cNvSpPr>
          <p:nvPr>
            <p:ph idx="1"/>
          </p:nvPr>
        </p:nvSpPr>
        <p:spPr>
          <a:xfrm>
            <a:off x="838200" y="1520214"/>
            <a:ext cx="10515600" cy="4778261"/>
          </a:xfrm>
          <a:prstGeom prst="rect">
            <a:avLst/>
          </a:prstGeo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E150F68-1654-6F49-804E-707B83B3E911}"/>
              </a:ext>
            </a:extLst>
          </p:cNvPr>
          <p:cNvSpPr>
            <a:spLocks noGrp="1"/>
          </p:cNvSpPr>
          <p:nvPr>
            <p:ph type="sldNum" sz="quarter" idx="12"/>
          </p:nvPr>
        </p:nvSpPr>
        <p:spPr/>
        <p:txBody>
          <a:bodyPr/>
          <a:lstStyle>
            <a:lvl1pPr>
              <a:defRPr/>
            </a:lvl1pPr>
          </a:lstStyle>
          <a:p>
            <a:r>
              <a:rPr lang="en-US" dirty="0"/>
              <a:t>Presentation Name  |  </a:t>
            </a:r>
            <a:fld id="{5586F88E-F476-D84A-A850-F8C7846D4E79}" type="slidenum">
              <a:rPr lang="en-US" smtClean="0"/>
              <a:pPr/>
              <a:t>‹#›</a:t>
            </a:fld>
            <a:endParaRPr lang="en-US" dirty="0"/>
          </a:p>
        </p:txBody>
      </p:sp>
      <p:sp>
        <p:nvSpPr>
          <p:cNvPr id="7" name="Rectangle 6">
            <a:extLst>
              <a:ext uri="{FF2B5EF4-FFF2-40B4-BE49-F238E27FC236}">
                <a16:creationId xmlns:a16="http://schemas.microsoft.com/office/drawing/2014/main" id="{F1DF8887-C68B-4243-A9F7-567F79211202}"/>
              </a:ext>
            </a:extLst>
          </p:cNvPr>
          <p:cNvSpPr/>
          <p:nvPr userDrawn="1"/>
        </p:nvSpPr>
        <p:spPr>
          <a:xfrm>
            <a:off x="0" y="0"/>
            <a:ext cx="4297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0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955-87FD-E54D-98A2-CA3801479452}"/>
              </a:ext>
            </a:extLst>
          </p:cNvPr>
          <p:cNvSpPr>
            <a:spLocks noGrp="1"/>
          </p:cNvSpPr>
          <p:nvPr>
            <p:ph type="title" hasCustomPrompt="1"/>
          </p:nvPr>
        </p:nvSpPr>
        <p:spPr>
          <a:xfrm>
            <a:off x="838200" y="646849"/>
            <a:ext cx="10515600" cy="665022"/>
          </a:xfrm>
        </p:spPr>
        <p:txBody>
          <a:bodyPr/>
          <a:lstStyle/>
          <a:p>
            <a:r>
              <a:rPr lang="en-US" dirty="0"/>
              <a:t>Default page title - print version</a:t>
            </a:r>
          </a:p>
        </p:txBody>
      </p:sp>
      <p:sp>
        <p:nvSpPr>
          <p:cNvPr id="3" name="Content Placeholder 2">
            <a:extLst>
              <a:ext uri="{FF2B5EF4-FFF2-40B4-BE49-F238E27FC236}">
                <a16:creationId xmlns:a16="http://schemas.microsoft.com/office/drawing/2014/main" id="{76328515-F626-5542-B860-5EBCCC7D9092}"/>
              </a:ext>
            </a:extLst>
          </p:cNvPr>
          <p:cNvSpPr>
            <a:spLocks noGrp="1"/>
          </p:cNvSpPr>
          <p:nvPr>
            <p:ph idx="1"/>
          </p:nvPr>
        </p:nvSpPr>
        <p:spPr>
          <a:xfrm>
            <a:off x="838200" y="1520214"/>
            <a:ext cx="10515600" cy="47782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E150F68-1654-6F49-804E-707B83B3E911}"/>
              </a:ext>
            </a:extLst>
          </p:cNvPr>
          <p:cNvSpPr>
            <a:spLocks noGrp="1"/>
          </p:cNvSpPr>
          <p:nvPr>
            <p:ph type="sldNum" sz="quarter" idx="12"/>
          </p:nvPr>
        </p:nvSpPr>
        <p:spPr/>
        <p:txBody>
          <a:bodyPr/>
          <a:lstStyle>
            <a:lvl1pPr>
              <a:defRPr/>
            </a:lvl1pPr>
          </a:lstStyle>
          <a:p>
            <a:r>
              <a:rPr lang="en-US" dirty="0"/>
              <a:t>Presentation Name  |  </a:t>
            </a:r>
            <a:fld id="{5586F88E-F476-D84A-A850-F8C7846D4E79}" type="slidenum">
              <a:rPr lang="en-US" smtClean="0"/>
              <a:pPr/>
              <a:t>‹#›</a:t>
            </a:fld>
            <a:endParaRPr lang="en-US" dirty="0"/>
          </a:p>
        </p:txBody>
      </p:sp>
    </p:spTree>
    <p:extLst>
      <p:ext uri="{BB962C8B-B14F-4D97-AF65-F5344CB8AC3E}">
        <p14:creationId xmlns:p14="http://schemas.microsoft.com/office/powerpoint/2010/main" val="202272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Quote - Digital">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3" name="Picture 2">
            <a:extLst>
              <a:ext uri="{FF2B5EF4-FFF2-40B4-BE49-F238E27FC236}">
                <a16:creationId xmlns:a16="http://schemas.microsoft.com/office/drawing/2014/main" id="{B31DFBA6-7141-A443-B13D-B185C31D74E3}"/>
              </a:ext>
            </a:extLst>
          </p:cNvPr>
          <p:cNvPicPr>
            <a:picLocks noChangeAspect="1"/>
          </p:cNvPicPr>
          <p:nvPr userDrawn="1"/>
        </p:nvPicPr>
        <p:blipFill>
          <a:blip r:embed="rId2"/>
          <a:stretch>
            <a:fillRect/>
          </a:stretch>
        </p:blipFill>
        <p:spPr>
          <a:xfrm>
            <a:off x="850924" y="6301576"/>
            <a:ext cx="1081840" cy="221582"/>
          </a:xfrm>
          <a:prstGeom prst="rect">
            <a:avLst/>
          </a:prstGeom>
        </p:spPr>
      </p:pic>
      <p:pic>
        <p:nvPicPr>
          <p:cNvPr id="7" name="Picture 6">
            <a:extLst>
              <a:ext uri="{FF2B5EF4-FFF2-40B4-BE49-F238E27FC236}">
                <a16:creationId xmlns:a16="http://schemas.microsoft.com/office/drawing/2014/main" id="{92AF9B1C-7BF6-864F-80E9-40497EABF810}"/>
              </a:ext>
            </a:extLst>
          </p:cNvPr>
          <p:cNvPicPr>
            <a:picLocks noChangeAspect="1"/>
          </p:cNvPicPr>
          <p:nvPr userDrawn="1"/>
        </p:nvPicPr>
        <p:blipFill>
          <a:blip r:embed="rId3">
            <a:alphaModFix amt="40000"/>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303428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Quote - Photo Overlay">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3" name="Picture 2">
            <a:extLst>
              <a:ext uri="{FF2B5EF4-FFF2-40B4-BE49-F238E27FC236}">
                <a16:creationId xmlns:a16="http://schemas.microsoft.com/office/drawing/2014/main" id="{B31DFBA6-7141-A443-B13D-B185C31D74E3}"/>
              </a:ext>
            </a:extLst>
          </p:cNvPr>
          <p:cNvPicPr>
            <a:picLocks noChangeAspect="1"/>
          </p:cNvPicPr>
          <p:nvPr userDrawn="1"/>
        </p:nvPicPr>
        <p:blipFill>
          <a:blip r:embed="rId2"/>
          <a:stretch>
            <a:fillRect/>
          </a:stretch>
        </p:blipFill>
        <p:spPr>
          <a:xfrm>
            <a:off x="850924" y="6301576"/>
            <a:ext cx="1081840" cy="221582"/>
          </a:xfrm>
          <a:prstGeom prst="rect">
            <a:avLst/>
          </a:prstGeom>
        </p:spPr>
      </p:pic>
      <p:pic>
        <p:nvPicPr>
          <p:cNvPr id="9" name="Picture 8">
            <a:extLst>
              <a:ext uri="{FF2B5EF4-FFF2-40B4-BE49-F238E27FC236}">
                <a16:creationId xmlns:a16="http://schemas.microsoft.com/office/drawing/2014/main" id="{3FA8255E-19A6-7342-BA57-7B29E2B81365}"/>
              </a:ext>
            </a:extLst>
          </p:cNvPr>
          <p:cNvPicPr>
            <a:picLocks noChangeAspect="1"/>
          </p:cNvPicPr>
          <p:nvPr userDrawn="1"/>
        </p:nvPicPr>
        <p:blipFill>
          <a:blip r:embed="rId3">
            <a:alphaModFix amt="40000"/>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337673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Quote - Print">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2" name="Picture 1">
            <a:extLst>
              <a:ext uri="{FF2B5EF4-FFF2-40B4-BE49-F238E27FC236}">
                <a16:creationId xmlns:a16="http://schemas.microsoft.com/office/drawing/2014/main" id="{98F04805-E1C0-BB44-A35F-22940116807C}"/>
              </a:ext>
            </a:extLst>
          </p:cNvPr>
          <p:cNvPicPr>
            <a:picLocks noChangeAspect="1"/>
          </p:cNvPicPr>
          <p:nvPr userDrawn="1"/>
        </p:nvPicPr>
        <p:blipFill>
          <a:blip r:embed="rId2"/>
          <a:stretch>
            <a:fillRect/>
          </a:stretch>
        </p:blipFill>
        <p:spPr>
          <a:xfrm>
            <a:off x="1139163" y="1124753"/>
            <a:ext cx="1587201" cy="1467975"/>
          </a:xfrm>
          <a:prstGeom prst="rect">
            <a:avLst/>
          </a:prstGeom>
          <a:solidFill>
            <a:schemeClr val="bg1"/>
          </a:solidFill>
        </p:spPr>
      </p:pic>
      <p:pic>
        <p:nvPicPr>
          <p:cNvPr id="9" name="Picture 8">
            <a:extLst>
              <a:ext uri="{FF2B5EF4-FFF2-40B4-BE49-F238E27FC236}">
                <a16:creationId xmlns:a16="http://schemas.microsoft.com/office/drawing/2014/main" id="{C4416997-B032-BE45-968E-DC1E1827C18C}"/>
              </a:ext>
            </a:extLst>
          </p:cNvPr>
          <p:cNvPicPr>
            <a:picLocks noChangeAspect="1"/>
          </p:cNvPicPr>
          <p:nvPr userDrawn="1"/>
        </p:nvPicPr>
        <p:blipFill>
          <a:blip r:embed="rId3">
            <a:alphaModFix/>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225539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37946-9FF0-124B-8AEA-540259039C26}"/>
              </a:ext>
            </a:extLst>
          </p:cNvPr>
          <p:cNvSpPr>
            <a:spLocks noGrp="1"/>
          </p:cNvSpPr>
          <p:nvPr>
            <p:ph type="title"/>
          </p:nvPr>
        </p:nvSpPr>
        <p:spPr>
          <a:xfrm>
            <a:off x="838200" y="365126"/>
            <a:ext cx="10515600" cy="665022"/>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AA08E72C-0426-6541-BDB9-061B374A7D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9" name="Picture 8">
            <a:extLst>
              <a:ext uri="{FF2B5EF4-FFF2-40B4-BE49-F238E27FC236}">
                <a16:creationId xmlns:a16="http://schemas.microsoft.com/office/drawing/2014/main" id="{AFBE063F-3022-9F41-B1CD-AE2518C04D02}"/>
              </a:ext>
            </a:extLst>
          </p:cNvPr>
          <p:cNvPicPr>
            <a:picLocks noChangeAspect="1"/>
          </p:cNvPicPr>
          <p:nvPr userDrawn="1"/>
        </p:nvPicPr>
        <p:blipFill>
          <a:blip r:embed="rId18"/>
          <a:stretch>
            <a:fillRect/>
          </a:stretch>
        </p:blipFill>
        <p:spPr>
          <a:xfrm>
            <a:off x="850925" y="6302990"/>
            <a:ext cx="1081840" cy="221582"/>
          </a:xfrm>
          <a:prstGeom prst="rect">
            <a:avLst/>
          </a:prstGeom>
        </p:spPr>
      </p:pic>
      <p:sp>
        <p:nvSpPr>
          <p:cNvPr id="5" name="Text Placeholder 4">
            <a:extLst>
              <a:ext uri="{FF2B5EF4-FFF2-40B4-BE49-F238E27FC236}">
                <a16:creationId xmlns:a16="http://schemas.microsoft.com/office/drawing/2014/main" id="{D2D725CA-D798-304B-9D57-91B4483B1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68061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50" r:id="rId5"/>
    <p:sldLayoutId id="2147483661" r:id="rId6"/>
    <p:sldLayoutId id="2147483665" r:id="rId7"/>
    <p:sldLayoutId id="2147483669" r:id="rId8"/>
    <p:sldLayoutId id="2147483666" r:id="rId9"/>
    <p:sldLayoutId id="2147483652" r:id="rId10"/>
    <p:sldLayoutId id="2147483667" r:id="rId11"/>
    <p:sldLayoutId id="2147483657" r:id="rId12"/>
    <p:sldLayoutId id="2147483660" r:id="rId13"/>
    <p:sldLayoutId id="2147483671" r:id="rId14"/>
    <p:sldLayoutId id="2147483670" r:id="rId15"/>
    <p:sldLayoutId id="2147483654" r:id="rId16"/>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russian.stackexchange.com/questions/12473/wallet-in-russian" TargetMode="Externa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99bitcoins.com/the-bitcoin-gold-hard-fork-explained-coming-october-25th/" TargetMode="Externa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knowthymoney.com/2011/11/wtf-men-enthralled-with-little-pony-tv.html" TargetMode="External"/><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computer-screen-apple-happy-304585/"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flickr.com/photos/30478819@N08/5106135373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freepngimg.com/png/40566-earth-globe-free-transparent-image-hq"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sadefenza.blogspot.com/2021/08/the-great-reset-il-piano-per.html" TargetMode="Externa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goodfreephotos.com/other-photos/bitcoin-and-other-cryptocurrency-exchanges.jpg.php" TargetMode="External"/><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freepngimg.com/png/81517-status-text-faq-tax-logo-filing"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www.irs.gov/newsroom/general-overview-of-taxpayer-reliance-on-guidance-published-in-the-internal-revenue-bulletin-and-faq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view-image.php?image=255565&amp;picture=bitcoin-money-decentralized" TargetMode="External"/><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quoteinspector.com/images/bitcoin/ethereum-tarnished-close-up/" TargetMode="External"/><Relationship Id="rId7" Type="http://schemas.openxmlformats.org/officeDocument/2006/relationships/hyperlink" Target="https://freepngimg.com/png/64001-cryptocurrency-currency-doge-dogecoin-digital-hd-image-free-png" TargetMode="External"/><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flickr.com/photos/btckeychain/10480190764" TargetMode="Externa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hyperlink" Target="https://www.freestock.com/free-vectors/certificate-template-customizable-easy-edit-change-427014466" TargetMode="External"/><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B0878C-327E-4D42-A0DE-E42EC45320F8}"/>
              </a:ext>
            </a:extLst>
          </p:cNvPr>
          <p:cNvSpPr>
            <a:spLocks noGrp="1"/>
          </p:cNvSpPr>
          <p:nvPr>
            <p:ph type="subTitle" idx="1"/>
          </p:nvPr>
        </p:nvSpPr>
        <p:spPr>
          <a:xfrm>
            <a:off x="363937" y="1117313"/>
            <a:ext cx="11464126" cy="4705565"/>
          </a:xfrm>
        </p:spPr>
        <p:txBody>
          <a:bodyPr>
            <a:normAutofit lnSpcReduction="10000"/>
          </a:bodyPr>
          <a:lstStyle/>
          <a:p>
            <a:pPr algn="ctr"/>
            <a:r>
              <a:rPr lang="en-US" sz="7800" b="1" dirty="0">
                <a:solidFill>
                  <a:schemeClr val="tx1"/>
                </a:solidFill>
              </a:rPr>
              <a:t>Introduction to</a:t>
            </a:r>
          </a:p>
          <a:p>
            <a:pPr algn="ctr"/>
            <a:r>
              <a:rPr lang="en-US" sz="7800" b="1" dirty="0">
                <a:solidFill>
                  <a:schemeClr val="tx1"/>
                </a:solidFill>
              </a:rPr>
              <a:t>Cryptocurrency</a:t>
            </a:r>
          </a:p>
          <a:p>
            <a:pPr algn="ctr"/>
            <a:r>
              <a:rPr lang="en-US" sz="2400" i="1" dirty="0">
                <a:solidFill>
                  <a:schemeClr val="tx1"/>
                </a:solidFill>
              </a:rPr>
              <a:t>Presented By: </a:t>
            </a:r>
          </a:p>
          <a:p>
            <a:pPr algn="ctr"/>
            <a:r>
              <a:rPr lang="en-US" sz="2400" i="1" dirty="0">
                <a:solidFill>
                  <a:schemeClr val="tx1"/>
                </a:solidFill>
              </a:rPr>
              <a:t>Amy M. Wall, EA, MBA</a:t>
            </a:r>
          </a:p>
          <a:p>
            <a:pPr algn="ctr"/>
            <a:endParaRPr lang="en-US" i="1" dirty="0">
              <a:solidFill>
                <a:schemeClr val="tx1"/>
              </a:solidFill>
            </a:endParaRPr>
          </a:p>
          <a:p>
            <a:pPr algn="ctr"/>
            <a:endParaRPr lang="en-US" i="1" dirty="0">
              <a:solidFill>
                <a:schemeClr val="tx1"/>
              </a:solidFill>
            </a:endParaRPr>
          </a:p>
          <a:p>
            <a:pPr algn="ctr"/>
            <a:endParaRPr lang="en-US" i="1" dirty="0">
              <a:solidFill>
                <a:schemeClr val="tx1"/>
              </a:solidFill>
            </a:endParaRPr>
          </a:p>
          <a:p>
            <a:pPr algn="ctr"/>
            <a:r>
              <a:rPr lang="en-US" sz="1600" i="1" dirty="0">
                <a:solidFill>
                  <a:schemeClr val="tx1"/>
                </a:solidFill>
                <a:effectLst/>
                <a:latin typeface="+mn-lt"/>
              </a:rPr>
              <a:t>Opinions expressed by Ms. Wall are solely her own and do not necessarily express the views or opinions of </a:t>
            </a:r>
          </a:p>
          <a:p>
            <a:pPr algn="ctr"/>
            <a:r>
              <a:rPr lang="en-US" sz="1600" i="1" dirty="0">
                <a:solidFill>
                  <a:schemeClr val="tx1"/>
                </a:solidFill>
                <a:effectLst/>
                <a:latin typeface="+mn-lt"/>
              </a:rPr>
              <a:t>TaxAct® Professional.</a:t>
            </a:r>
            <a:endParaRPr lang="en-US" sz="1600" i="1" dirty="0">
              <a:solidFill>
                <a:schemeClr val="tx1"/>
              </a:solidFill>
              <a:latin typeface="+mn-lt"/>
            </a:endParaRPr>
          </a:p>
        </p:txBody>
      </p:sp>
    </p:spTree>
    <p:extLst>
      <p:ext uri="{BB962C8B-B14F-4D97-AF65-F5344CB8AC3E}">
        <p14:creationId xmlns:p14="http://schemas.microsoft.com/office/powerpoint/2010/main" val="136869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2265391" y="3353339"/>
            <a:ext cx="7661218" cy="665022"/>
          </a:xfrm>
        </p:spPr>
        <p:txBody>
          <a:bodyPr>
            <a:noAutofit/>
          </a:bodyPr>
          <a:lstStyle/>
          <a:p>
            <a:r>
              <a:rPr lang="en-US" sz="5400" dirty="0"/>
              <a:t>It’s the Wild, Wild West</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5" y="2677633"/>
            <a:ext cx="2565070" cy="461665"/>
          </a:xfrm>
          <a:prstGeom prst="rect">
            <a:avLst/>
          </a:prstGeom>
          <a:noFill/>
        </p:spPr>
        <p:txBody>
          <a:bodyPr wrap="square" rtlCol="0">
            <a:spAutoFit/>
          </a:bodyPr>
          <a:lstStyle/>
          <a:p>
            <a:pPr algn="ctr"/>
            <a:r>
              <a:rPr lang="en-US" sz="2400" dirty="0">
                <a:solidFill>
                  <a:schemeClr val="bg1"/>
                </a:solidFill>
              </a:rPr>
              <a:t>Section 2</a:t>
            </a:r>
          </a:p>
        </p:txBody>
      </p:sp>
    </p:spTree>
    <p:extLst>
      <p:ext uri="{BB962C8B-B14F-4D97-AF65-F5344CB8AC3E}">
        <p14:creationId xmlns:p14="http://schemas.microsoft.com/office/powerpoint/2010/main" val="21028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Anonymous Purchases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r>
              <a:rPr lang="en-US" sz="2800" b="1" dirty="0">
                <a:solidFill>
                  <a:srgbClr val="121224"/>
                </a:solidFill>
              </a:rPr>
              <a:t>Silk Road</a:t>
            </a:r>
          </a:p>
          <a:p>
            <a:pPr lvl="1"/>
            <a:r>
              <a:rPr lang="en-US" sz="2600" dirty="0"/>
              <a:t>Online black market (darknet)</a:t>
            </a:r>
          </a:p>
          <a:p>
            <a:pPr lvl="2"/>
            <a:r>
              <a:rPr lang="en-US" sz="2600" dirty="0"/>
              <a:t>“Dread Pirate Roberts” (aka Ross Ulbricht)</a:t>
            </a:r>
          </a:p>
          <a:p>
            <a:pPr lvl="2"/>
            <a:r>
              <a:rPr lang="en-US" sz="2600" dirty="0"/>
              <a:t>Founded 2011 </a:t>
            </a:r>
          </a:p>
          <a:p>
            <a:pPr lvl="2"/>
            <a:r>
              <a:rPr lang="en-US" sz="2600" dirty="0"/>
              <a:t>Sold illegal substances taking Bitcoin payment</a:t>
            </a:r>
          </a:p>
          <a:p>
            <a:pPr lvl="1"/>
            <a:r>
              <a:rPr lang="en-US" sz="2600" dirty="0"/>
              <a:t>2013, FBI took down Silk Road</a:t>
            </a:r>
          </a:p>
          <a:p>
            <a:pPr lvl="2"/>
            <a:r>
              <a:rPr lang="en-US" sz="2600" dirty="0"/>
              <a:t>FBI momentarily 2</a:t>
            </a:r>
            <a:r>
              <a:rPr lang="en-US" sz="2600" baseline="30000" dirty="0"/>
              <a:t>nd</a:t>
            </a:r>
            <a:r>
              <a:rPr lang="en-US" sz="2600" dirty="0"/>
              <a:t> largest BTC holder: 29,657 BTC</a:t>
            </a:r>
          </a:p>
          <a:p>
            <a:pPr lvl="2"/>
            <a:r>
              <a:rPr lang="en-US" sz="2600" dirty="0"/>
              <a:t>Auctioned off online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ss Ulbricht - Wikipedia">
            <a:extLst>
              <a:ext uri="{FF2B5EF4-FFF2-40B4-BE49-F238E27FC236}">
                <a16:creationId xmlns:a16="http://schemas.microsoft.com/office/drawing/2014/main" id="{39D330CA-D08E-A667-6DD5-6E2BE99C3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7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“Rug Pull”</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April 2021, </a:t>
            </a:r>
            <a:r>
              <a:rPr lang="en-US" sz="2400" dirty="0" err="1"/>
              <a:t>Thodex</a:t>
            </a:r>
            <a:r>
              <a:rPr lang="en-US" sz="2400" dirty="0"/>
              <a:t> based in Turkey unexpectedly went off-line.</a:t>
            </a:r>
          </a:p>
          <a:p>
            <a:r>
              <a:rPr lang="en-US" sz="2400" dirty="0"/>
              <a:t>The founder, Faruk </a:t>
            </a:r>
            <a:r>
              <a:rPr lang="en-US" sz="2400" dirty="0" err="1"/>
              <a:t>Fatih</a:t>
            </a:r>
            <a:r>
              <a:rPr lang="en-US" sz="2400" dirty="0"/>
              <a:t> Ozer, apparently flew to Albania along with $2B in investor’s funds.</a:t>
            </a:r>
          </a:p>
          <a:p>
            <a:r>
              <a:rPr lang="en-US" sz="2400" dirty="0"/>
              <a:t>There’s an international warrant out for his arrest.</a:t>
            </a:r>
          </a:p>
          <a:p>
            <a:r>
              <a:rPr lang="en-US" sz="2400" dirty="0"/>
              <a:t>Meanwhile, thousands of users are unable to access their accounts.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ruk (28) licht half miljoen mensen op: &quot;Ontvlucht land met miljarden  dollars&quot; -">
            <a:extLst>
              <a:ext uri="{FF2B5EF4-FFF2-40B4-BE49-F238E27FC236}">
                <a16:creationId xmlns:a16="http://schemas.microsoft.com/office/drawing/2014/main" id="{4DA81245-3D88-CE90-69AF-85AA4D6978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35"/>
          <a:stretch/>
        </p:blipFill>
        <p:spPr bwMode="auto">
          <a:xfrm>
            <a:off x="3712984" y="4108930"/>
            <a:ext cx="4766032" cy="274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0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Bizarre Story of </a:t>
            </a:r>
            <a:r>
              <a:rPr lang="en-US" dirty="0" err="1"/>
              <a:t>QuadrigaCX</a:t>
            </a:r>
            <a:endParaRPr lang="en-US" dirty="0"/>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04116" y="1365702"/>
            <a:ext cx="10435269" cy="4778261"/>
          </a:xfrm>
        </p:spPr>
        <p:txBody>
          <a:bodyPr>
            <a:normAutofit/>
          </a:bodyPr>
          <a:lstStyle/>
          <a:p>
            <a:r>
              <a:rPr lang="en-US" sz="2400" dirty="0"/>
              <a:t>Early 2022, the Ontario Securities Commission concluded its investigation into the Canadian exchange </a:t>
            </a:r>
            <a:r>
              <a:rPr lang="en-US" sz="2400" dirty="0" err="1"/>
              <a:t>Quadrigacx</a:t>
            </a:r>
            <a:r>
              <a:rPr lang="en-US" sz="2400" dirty="0"/>
              <a:t>.</a:t>
            </a:r>
          </a:p>
          <a:p>
            <a:r>
              <a:rPr lang="en-US" sz="2400" dirty="0"/>
              <a:t>Founder Gerald </a:t>
            </a:r>
            <a:r>
              <a:rPr lang="en-US" sz="2400" dirty="0" err="1"/>
              <a:t>Cotten</a:t>
            </a:r>
            <a:r>
              <a:rPr lang="en-US" sz="2400" dirty="0"/>
              <a:t> used millions of dollars in customer assets for his own purposes.</a:t>
            </a:r>
          </a:p>
          <a:p>
            <a:r>
              <a:rPr lang="en-US" sz="2400" dirty="0"/>
              <a:t>He supposedly died in India December 9, 2018, at the age of 30</a:t>
            </a:r>
          </a:p>
          <a:p>
            <a:pPr lvl="1"/>
            <a:r>
              <a:rPr lang="en-US" sz="2400" dirty="0"/>
              <a:t>Circumstances were unusual and name on death certificate was misspelled.</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097E6E-D98B-2123-6A78-6EF8106F8947}"/>
              </a:ext>
            </a:extLst>
          </p:cNvPr>
          <p:cNvSpPr txBox="1"/>
          <p:nvPr/>
        </p:nvSpPr>
        <p:spPr>
          <a:xfrm>
            <a:off x="918531" y="4766186"/>
            <a:ext cx="7836716" cy="1477328"/>
          </a:xfrm>
          <a:prstGeom prst="rect">
            <a:avLst/>
          </a:prstGeom>
          <a:noFill/>
        </p:spPr>
        <p:txBody>
          <a:bodyPr wrap="square" rtlCol="0">
            <a:spAutoFit/>
          </a:bodyPr>
          <a:lstStyle/>
          <a:p>
            <a:pPr marL="342900" indent="-342900">
              <a:buClr>
                <a:schemeClr val="bg1">
                  <a:lumMod val="65000"/>
                </a:schemeClr>
              </a:buClr>
              <a:buSzPct val="120000"/>
              <a:buFont typeface="Arial" panose="020B0604020202020204" pitchFamily="34" charset="0"/>
              <a:buChar char="•"/>
            </a:pPr>
            <a:r>
              <a:rPr lang="en-US" sz="2400" dirty="0"/>
              <a:t>The law firm hired to represent the users affected by the shutdown has requested an exhumation and autopsy of the body!!</a:t>
            </a:r>
          </a:p>
          <a:p>
            <a:endParaRPr lang="en-US" dirty="0"/>
          </a:p>
        </p:txBody>
      </p:sp>
      <p:sp>
        <p:nvSpPr>
          <p:cNvPr id="7" name="TextBox 6">
            <a:extLst>
              <a:ext uri="{FF2B5EF4-FFF2-40B4-BE49-F238E27FC236}">
                <a16:creationId xmlns:a16="http://schemas.microsoft.com/office/drawing/2014/main" id="{3D889E4E-AE1F-6F15-B875-7D3CF6034FE5}"/>
              </a:ext>
            </a:extLst>
          </p:cNvPr>
          <p:cNvSpPr txBox="1"/>
          <p:nvPr/>
        </p:nvSpPr>
        <p:spPr>
          <a:xfrm>
            <a:off x="8610600" y="6488668"/>
            <a:ext cx="3581400" cy="369332"/>
          </a:xfrm>
          <a:prstGeom prst="rect">
            <a:avLst/>
          </a:prstGeom>
          <a:solidFill>
            <a:schemeClr val="tx2">
              <a:lumMod val="20000"/>
              <a:lumOff val="80000"/>
            </a:schemeClr>
          </a:solidFill>
          <a:ln>
            <a:noFill/>
          </a:ln>
        </p:spPr>
        <p:txBody>
          <a:bodyPr wrap="square" rtlCol="0">
            <a:spAutoFit/>
          </a:bodyPr>
          <a:lstStyle/>
          <a:p>
            <a:pPr algn="ctr"/>
            <a:r>
              <a:rPr lang="en-US" dirty="0"/>
              <a:t>Robertson and </a:t>
            </a:r>
            <a:r>
              <a:rPr lang="en-US" dirty="0" err="1"/>
              <a:t>Cotten</a:t>
            </a:r>
            <a:endParaRPr lang="en-US" dirty="0"/>
          </a:p>
        </p:txBody>
      </p:sp>
      <p:pic>
        <p:nvPicPr>
          <p:cNvPr id="3074" name="Picture 2" descr="Quadriga CEO's widow speaks out over his death and the missing crypto  millions | CBC News">
            <a:extLst>
              <a:ext uri="{FF2B5EF4-FFF2-40B4-BE49-F238E27FC236}">
                <a16:creationId xmlns:a16="http://schemas.microsoft.com/office/drawing/2014/main" id="{6B2099E6-398C-B8D3-F375-0E47BF7DC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476626"/>
            <a:ext cx="3581400" cy="201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21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Scammers &amp; Thieves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2011: Mt. Gox hack 850,000 BTC, $500M at that time</a:t>
            </a:r>
          </a:p>
          <a:p>
            <a:r>
              <a:rPr lang="en-US" sz="2800" dirty="0"/>
              <a:t>2015: </a:t>
            </a:r>
            <a:r>
              <a:rPr lang="en-US" sz="2800" dirty="0" err="1"/>
              <a:t>Bitstamp</a:t>
            </a:r>
            <a:r>
              <a:rPr lang="en-US" sz="2800" dirty="0"/>
              <a:t> hack $5.3M</a:t>
            </a:r>
          </a:p>
          <a:p>
            <a:r>
              <a:rPr lang="en-US" sz="2800" dirty="0"/>
              <a:t>2016: Dao hack $70M</a:t>
            </a:r>
          </a:p>
          <a:p>
            <a:r>
              <a:rPr lang="en-US" sz="2800" dirty="0"/>
              <a:t>2017: Tether hack $30.9 M and ETH hack $31M</a:t>
            </a:r>
          </a:p>
          <a:p>
            <a:r>
              <a:rPr lang="en-US" sz="2800" dirty="0"/>
              <a:t>2018: </a:t>
            </a:r>
            <a:r>
              <a:rPr lang="en-US" sz="2800" dirty="0" err="1"/>
              <a:t>Coincheck</a:t>
            </a:r>
            <a:r>
              <a:rPr lang="en-US" sz="2800" dirty="0"/>
              <a:t> hack $530M</a:t>
            </a:r>
          </a:p>
          <a:p>
            <a:r>
              <a:rPr lang="en-US" sz="2800" dirty="0"/>
              <a:t>2019: </a:t>
            </a:r>
            <a:r>
              <a:rPr lang="en-US" sz="2800" dirty="0" err="1"/>
              <a:t>GateHub</a:t>
            </a:r>
            <a:r>
              <a:rPr lang="en-US" sz="2800" dirty="0"/>
              <a:t> hack $9.5M</a:t>
            </a:r>
          </a:p>
          <a:p>
            <a:r>
              <a:rPr lang="en-US" sz="2800" dirty="0"/>
              <a:t>2020: </a:t>
            </a:r>
            <a:r>
              <a:rPr lang="en-US" sz="2800" dirty="0" err="1"/>
              <a:t>Kucoin</a:t>
            </a:r>
            <a:r>
              <a:rPr lang="en-US" sz="2800" dirty="0"/>
              <a:t> hack $281M</a:t>
            </a:r>
          </a:p>
          <a:p>
            <a:r>
              <a:rPr lang="en-US" sz="2800" dirty="0"/>
              <a:t>2021: Total hacked $2B</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496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Scammers &amp; Thieves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70000" lnSpcReduction="20000"/>
          </a:bodyPr>
          <a:lstStyle/>
          <a:p>
            <a:r>
              <a:rPr lang="en-US" sz="4000" dirty="0"/>
              <a:t>2022 so far:</a:t>
            </a:r>
          </a:p>
          <a:p>
            <a:pPr lvl="1"/>
            <a:r>
              <a:rPr lang="en-US" sz="4000" dirty="0"/>
              <a:t>January – Crypto.com $35M &amp; Qubit </a:t>
            </a:r>
            <a:r>
              <a:rPr lang="en-US" sz="4000" dirty="0" err="1"/>
              <a:t>Qbridge</a:t>
            </a:r>
            <a:r>
              <a:rPr lang="en-US" sz="4000" dirty="0"/>
              <a:t> hack, $80M</a:t>
            </a:r>
          </a:p>
          <a:p>
            <a:pPr lvl="1"/>
            <a:r>
              <a:rPr lang="en-US" sz="4000" dirty="0"/>
              <a:t>February – Wormhole $325M &amp; IRA Financial Trust $37M</a:t>
            </a:r>
          </a:p>
          <a:p>
            <a:pPr lvl="1"/>
            <a:r>
              <a:rPr lang="en-US" sz="4000" dirty="0"/>
              <a:t>March – </a:t>
            </a:r>
            <a:r>
              <a:rPr lang="en-US" sz="4000" dirty="0" err="1"/>
              <a:t>Cashio</a:t>
            </a:r>
            <a:r>
              <a:rPr lang="en-US" sz="4000" dirty="0"/>
              <a:t> $52M &amp; </a:t>
            </a:r>
            <a:r>
              <a:rPr lang="en-US" sz="4000" dirty="0" err="1"/>
              <a:t>Axie</a:t>
            </a:r>
            <a:r>
              <a:rPr lang="en-US" sz="4000" dirty="0"/>
              <a:t> Infinity $625M</a:t>
            </a:r>
          </a:p>
          <a:p>
            <a:pPr lvl="1"/>
            <a:r>
              <a:rPr lang="en-US" sz="4000" dirty="0"/>
              <a:t>April – Beanstalk $182M &amp; Fei Protocol $80M</a:t>
            </a:r>
          </a:p>
          <a:p>
            <a:pPr lvl="1"/>
            <a:r>
              <a:rPr lang="en-US" sz="4000" dirty="0"/>
              <a:t>June – Harmony Bridge $100M</a:t>
            </a:r>
          </a:p>
          <a:p>
            <a:endParaRPr lang="en-US" sz="4000" dirty="0"/>
          </a:p>
          <a:p>
            <a:r>
              <a:rPr lang="en-US" sz="4000" b="1" dirty="0"/>
              <a:t>CHAINALYSIS PUTS 2022 HACKS AT $1.9B JAN – JULY!</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315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r>
              <a:rPr lang="en-US" sz="2400" dirty="0"/>
              <a:t>Which is true of the </a:t>
            </a:r>
            <a:r>
              <a:rPr lang="en-US" sz="2400" dirty="0" err="1"/>
              <a:t>DeFi</a:t>
            </a:r>
            <a:r>
              <a:rPr lang="en-US" sz="2400" dirty="0"/>
              <a:t> movement?</a:t>
            </a:r>
          </a:p>
          <a:p>
            <a:pPr marL="457200" indent="-457200">
              <a:buAutoNum type="arabicPeriod"/>
            </a:pPr>
            <a:r>
              <a:rPr lang="en-US" sz="2400" dirty="0"/>
              <a:t>It relies on fiat currency.</a:t>
            </a:r>
          </a:p>
          <a:p>
            <a:pPr marL="457200" indent="-457200">
              <a:buAutoNum type="arabicPeriod"/>
            </a:pPr>
            <a:r>
              <a:rPr lang="en-US" sz="2400" dirty="0"/>
              <a:t>Removing costly intermediaries is a goal.</a:t>
            </a:r>
          </a:p>
          <a:p>
            <a:pPr marL="457200" indent="-457200">
              <a:buAutoNum type="arabicPeriod"/>
            </a:pPr>
            <a:r>
              <a:rPr lang="en-US" sz="2400" dirty="0"/>
              <a:t>It requires face-to-face contact.</a:t>
            </a:r>
          </a:p>
          <a:p>
            <a:pPr marL="457200" indent="-457200">
              <a:buAutoNum type="arabicPeriod"/>
            </a:pPr>
            <a:r>
              <a:rPr lang="en-US" sz="2400" dirty="0"/>
              <a:t>It requires sophisticated cryptographic programming for security.</a:t>
            </a:r>
          </a:p>
          <a:p>
            <a:pPr marL="457200" indent="-457200">
              <a:buAutoNum type="arabicPeriod"/>
            </a:pPr>
            <a:r>
              <a:rPr lang="en-US" sz="2400" dirty="0"/>
              <a:t>Users will still always need banks.</a:t>
            </a:r>
          </a:p>
          <a:p>
            <a:pPr marL="457200" indent="-457200">
              <a:buAutoNum type="arabicPeriod"/>
            </a:pPr>
            <a:r>
              <a:rPr lang="en-US" sz="2400" dirty="0"/>
              <a:t>Government does not control or regulate it.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elp with solid fill">
            <a:extLst>
              <a:ext uri="{FF2B5EF4-FFF2-40B4-BE49-F238E27FC236}">
                <a16:creationId xmlns:a16="http://schemas.microsoft.com/office/drawing/2014/main" id="{895BC115-9495-C4C1-A3EE-13B6AC6D9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27053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236122" y="3332795"/>
            <a:ext cx="5719755" cy="665022"/>
          </a:xfrm>
        </p:spPr>
        <p:txBody>
          <a:bodyPr>
            <a:noAutofit/>
          </a:bodyPr>
          <a:lstStyle/>
          <a:p>
            <a:r>
              <a:rPr lang="en-US" sz="5400" dirty="0"/>
              <a:t>Crypto Concepts</a:t>
            </a:r>
          </a:p>
        </p:txBody>
      </p:sp>
      <p:sp>
        <p:nvSpPr>
          <p:cNvPr id="3" name="TextBox 2">
            <a:extLst>
              <a:ext uri="{FF2B5EF4-FFF2-40B4-BE49-F238E27FC236}">
                <a16:creationId xmlns:a16="http://schemas.microsoft.com/office/drawing/2014/main" id="{0E7803CA-78C9-ECDD-4083-3FE26D3BBFE4}"/>
              </a:ext>
            </a:extLst>
          </p:cNvPr>
          <p:cNvSpPr txBox="1"/>
          <p:nvPr/>
        </p:nvSpPr>
        <p:spPr>
          <a:xfrm>
            <a:off x="4813464" y="2657089"/>
            <a:ext cx="2565070" cy="461665"/>
          </a:xfrm>
          <a:prstGeom prst="rect">
            <a:avLst/>
          </a:prstGeom>
          <a:noFill/>
        </p:spPr>
        <p:txBody>
          <a:bodyPr wrap="square" rtlCol="0">
            <a:spAutoFit/>
          </a:bodyPr>
          <a:lstStyle/>
          <a:p>
            <a:pPr algn="ctr"/>
            <a:r>
              <a:rPr lang="en-US" sz="2400" dirty="0">
                <a:solidFill>
                  <a:schemeClr val="bg1"/>
                </a:solidFill>
              </a:rPr>
              <a:t>Section 3</a:t>
            </a:r>
          </a:p>
        </p:txBody>
      </p:sp>
    </p:spTree>
    <p:extLst>
      <p:ext uri="{BB962C8B-B14F-4D97-AF65-F5344CB8AC3E}">
        <p14:creationId xmlns:p14="http://schemas.microsoft.com/office/powerpoint/2010/main" val="135117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Digital, Virtual,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The terms “digital currency,” “virtual currency,” and “cryptocurrency” are used interchangeably for general purposes. </a:t>
            </a:r>
          </a:p>
          <a:p>
            <a:r>
              <a:rPr lang="en-US" sz="2400" dirty="0"/>
              <a:t>IRS Notice 2014-21 defines virtual currency as “a digital representation of value that functions as a medium of exchange, a unit of account, and/or a store of value.”</a:t>
            </a:r>
          </a:p>
          <a:p>
            <a:r>
              <a:rPr lang="en-US" sz="2400" dirty="0"/>
              <a:t>Infrastructure Investment and Jobs Act defines digital assets for reporting purposes as “any digital representation of value which is recorded on a cryptographically secured distributed ledger or any similar technology…”</a:t>
            </a:r>
          </a:p>
          <a:p>
            <a:r>
              <a:rPr lang="en-US" sz="2400" dirty="0"/>
              <a:t>They all mean the same thing when it comes to taxes!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116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Distributed &amp; Decentralized</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Cryptocurrencies are “distributed” and “decentralized.”</a:t>
            </a:r>
          </a:p>
          <a:p>
            <a:pPr lvl="1"/>
            <a:r>
              <a:rPr lang="en-US" sz="2800" dirty="0"/>
              <a:t>Distributed </a:t>
            </a:r>
          </a:p>
          <a:p>
            <a:pPr lvl="2"/>
            <a:r>
              <a:rPr lang="en-US" sz="2800" dirty="0"/>
              <a:t>Anyone on the network can look at the books.</a:t>
            </a:r>
          </a:p>
          <a:p>
            <a:pPr lvl="2"/>
            <a:r>
              <a:rPr lang="en-US" sz="2800" dirty="0"/>
              <a:t>All transactions are recorded across the entire network.</a:t>
            </a:r>
          </a:p>
          <a:p>
            <a:pPr lvl="2"/>
            <a:r>
              <a:rPr lang="en-US" sz="2800" dirty="0"/>
              <a:t>Data cannot be changed without the collusion of the entire network.</a:t>
            </a:r>
          </a:p>
          <a:p>
            <a:pPr lvl="1"/>
            <a:r>
              <a:rPr lang="en-US" sz="2800" dirty="0"/>
              <a:t>Decentralized</a:t>
            </a:r>
          </a:p>
          <a:p>
            <a:pPr lvl="2"/>
            <a:r>
              <a:rPr lang="en-US" sz="2800" dirty="0"/>
              <a:t>No central authority.</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2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We’ll Talk About Today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r>
              <a:rPr lang="en-US" sz="2800" b="1" dirty="0">
                <a:solidFill>
                  <a:srgbClr val="101225"/>
                </a:solidFill>
              </a:rPr>
              <a:t>Centralized vs Decentralized Finance</a:t>
            </a:r>
          </a:p>
          <a:p>
            <a:r>
              <a:rPr lang="en-US" sz="2800" b="1" dirty="0">
                <a:solidFill>
                  <a:srgbClr val="101225"/>
                </a:solidFill>
              </a:rPr>
              <a:t>Cryptoverse Concepts</a:t>
            </a:r>
          </a:p>
          <a:p>
            <a:r>
              <a:rPr lang="en-US" sz="2800" b="1" dirty="0">
                <a:solidFill>
                  <a:srgbClr val="101225"/>
                </a:solidFill>
              </a:rPr>
              <a:t>IRS Guidance</a:t>
            </a:r>
          </a:p>
          <a:p>
            <a:r>
              <a:rPr lang="en-US" sz="2800" b="1" dirty="0">
                <a:solidFill>
                  <a:srgbClr val="101225"/>
                </a:solidFill>
              </a:rPr>
              <a:t>IRS Compliance Efforts</a:t>
            </a:r>
          </a:p>
          <a:p>
            <a:r>
              <a:rPr lang="en-US" sz="2800" b="1" dirty="0">
                <a:solidFill>
                  <a:srgbClr val="101225"/>
                </a:solidFill>
              </a:rPr>
              <a:t>Answering the “Crypto Question”</a:t>
            </a:r>
          </a:p>
          <a:p>
            <a:pPr marL="0" indent="0">
              <a:buNone/>
            </a:pPr>
            <a:endParaRPr lang="en-US" sz="2800" b="1" dirty="0">
              <a:solidFill>
                <a:srgbClr val="101225"/>
              </a:solidFill>
            </a:endParaRPr>
          </a:p>
          <a:p>
            <a:pPr marL="0" indent="0">
              <a:buNone/>
            </a:pPr>
            <a:endParaRPr lang="en-US" sz="2800" b="1" dirty="0">
              <a:solidFill>
                <a:srgbClr val="101225"/>
              </a:solidFill>
            </a:endParaRPr>
          </a:p>
          <a:p>
            <a:endParaRPr lang="en-US"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7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Owning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2953872"/>
          </a:xfrm>
        </p:spPr>
        <p:txBody>
          <a:bodyPr>
            <a:normAutofit fontScale="92500" lnSpcReduction="20000"/>
          </a:bodyPr>
          <a:lstStyle/>
          <a:p>
            <a:r>
              <a:rPr lang="en-US" sz="2400" dirty="0"/>
              <a:t>It’s not physical…</a:t>
            </a:r>
          </a:p>
          <a:p>
            <a:r>
              <a:rPr lang="en-US" sz="2400" dirty="0"/>
              <a:t>I can’t see it…</a:t>
            </a:r>
          </a:p>
          <a:p>
            <a:r>
              <a:rPr lang="en-US" sz="2400" dirty="0"/>
              <a:t>I can’t hold it…</a:t>
            </a:r>
          </a:p>
          <a:p>
            <a:r>
              <a:rPr lang="en-US" sz="2400" dirty="0"/>
              <a:t>So how can I own it?</a:t>
            </a:r>
          </a:p>
          <a:p>
            <a:r>
              <a:rPr lang="en-US" sz="3200" b="1" dirty="0"/>
              <a:t>Cryptocurrency is owned by possession of the KEYS.</a:t>
            </a:r>
            <a:r>
              <a:rPr lang="en-US" sz="3200" b="1" i="0" u="none" strike="noStrike" kern="1200" dirty="0">
                <a:solidFill>
                  <a:srgbClr val="0E4D3C"/>
                </a:solidFill>
                <a:effectLst/>
                <a:latin typeface="Red Hat Text"/>
              </a:rPr>
              <a:t>                       </a:t>
            </a:r>
          </a:p>
          <a:p>
            <a:pPr marL="0" indent="0">
              <a:buNone/>
            </a:pPr>
            <a:r>
              <a:rPr lang="en-US" sz="3200" b="1" dirty="0">
                <a:solidFill>
                  <a:srgbClr val="0E4D3C"/>
                </a:solidFill>
                <a:latin typeface="Red Hat Text"/>
              </a:rPr>
              <a:t>                                                </a:t>
            </a:r>
            <a:endParaRPr lang="en-US" sz="3200" b="1"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905D72-06B2-E9D0-9455-D62FE90D0830}"/>
              </a:ext>
            </a:extLst>
          </p:cNvPr>
          <p:cNvSpPr/>
          <p:nvPr/>
        </p:nvSpPr>
        <p:spPr>
          <a:xfrm>
            <a:off x="1998482" y="4958499"/>
            <a:ext cx="8305015" cy="1036948"/>
          </a:xfrm>
          <a:prstGeom prst="rect">
            <a:avLst/>
          </a:prstGeom>
          <a:solidFill>
            <a:schemeClr val="bg1">
              <a:lumMod val="65000"/>
            </a:schemeClr>
          </a:solidFill>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3200" b="1" i="0" u="none" strike="noStrike" kern="1200" dirty="0">
                <a:solidFill>
                  <a:srgbClr val="101225"/>
                </a:solidFill>
                <a:effectLst/>
                <a:latin typeface="Red Hat Text"/>
              </a:rPr>
              <a:t>1DSsgJdB2AnWaFNgSbv4MZC2m71116JafG</a:t>
            </a:r>
            <a:endParaRPr lang="en-US" sz="3200" b="1" i="0" u="none" strike="noStrike" dirty="0">
              <a:solidFill>
                <a:srgbClr val="101225"/>
              </a:solidFill>
              <a:effectLst/>
              <a:latin typeface="Arial" panose="020B0604020202020204" pitchFamily="34" charset="0"/>
            </a:endParaRPr>
          </a:p>
        </p:txBody>
      </p:sp>
    </p:spTree>
    <p:extLst>
      <p:ext uri="{BB962C8B-B14F-4D97-AF65-F5344CB8AC3E}">
        <p14:creationId xmlns:p14="http://schemas.microsoft.com/office/powerpoint/2010/main" val="104160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Where Do I Keep My Keys?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Hot wallets (online)</a:t>
            </a:r>
          </a:p>
          <a:p>
            <a:pPr lvl="1"/>
            <a:r>
              <a:rPr lang="en-US" sz="2800" dirty="0"/>
              <a:t>Desktop – utilizes an app</a:t>
            </a:r>
          </a:p>
          <a:p>
            <a:pPr lvl="1"/>
            <a:r>
              <a:rPr lang="en-US" sz="2800" dirty="0"/>
              <a:t>Web – stored on a website</a:t>
            </a:r>
          </a:p>
          <a:p>
            <a:pPr lvl="1"/>
            <a:r>
              <a:rPr lang="en-US" sz="2800" dirty="0"/>
              <a:t>Mobile – utilizes a phone app</a:t>
            </a:r>
          </a:p>
          <a:p>
            <a:r>
              <a:rPr lang="en-US" sz="3200" dirty="0"/>
              <a:t>Cold wallets (not online)</a:t>
            </a:r>
          </a:p>
          <a:p>
            <a:pPr lvl="1"/>
            <a:r>
              <a:rPr lang="en-US" sz="2800" dirty="0"/>
              <a:t>Paper – keys are stored on paper</a:t>
            </a:r>
          </a:p>
          <a:p>
            <a:pPr lvl="1"/>
            <a:r>
              <a:rPr lang="en-US" sz="2800" dirty="0"/>
              <a:t>Hardware – an offline physical device</a:t>
            </a:r>
          </a:p>
          <a:p>
            <a:pPr lvl="1"/>
            <a:r>
              <a:rPr lang="en-US" sz="2800" dirty="0"/>
              <a:t>Brain – keys are memorized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ase, accessory&#10;&#10;Description automatically generated">
            <a:extLst>
              <a:ext uri="{FF2B5EF4-FFF2-40B4-BE49-F238E27FC236}">
                <a16:creationId xmlns:a16="http://schemas.microsoft.com/office/drawing/2014/main" id="{57C5A11E-988C-AE55-5135-23DAB192111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15789" y="854743"/>
            <a:ext cx="5344097" cy="3303623"/>
          </a:xfrm>
          <a:prstGeom prst="rect">
            <a:avLst/>
          </a:prstGeom>
        </p:spPr>
      </p:pic>
    </p:spTree>
    <p:extLst>
      <p:ext uri="{BB962C8B-B14F-4D97-AF65-F5344CB8AC3E}">
        <p14:creationId xmlns:p14="http://schemas.microsoft.com/office/powerpoint/2010/main" val="130124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Block</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gn="l">
              <a:buFont typeface="Arial" panose="020B0604020202020204" pitchFamily="34" charset="0"/>
              <a:buChar char="•"/>
            </a:pPr>
            <a:r>
              <a:rPr lang="en-US" sz="2800" b="0" i="0" dirty="0">
                <a:solidFill>
                  <a:srgbClr val="111111"/>
                </a:solidFill>
                <a:effectLst/>
                <a:latin typeface="+mn-lt"/>
              </a:rPr>
              <a:t>A block is </a:t>
            </a:r>
            <a:r>
              <a:rPr lang="en-US" sz="2800" dirty="0">
                <a:solidFill>
                  <a:srgbClr val="111111"/>
                </a:solidFill>
                <a:latin typeface="+mn-lt"/>
              </a:rPr>
              <a:t>a </a:t>
            </a:r>
            <a:r>
              <a:rPr lang="en-US" sz="2800" b="0" i="0" dirty="0">
                <a:solidFill>
                  <a:srgbClr val="111111"/>
                </a:solidFill>
                <a:effectLst/>
                <a:latin typeface="+mn-lt"/>
              </a:rPr>
              <a:t>storage site where information is held and encrypted.</a:t>
            </a:r>
          </a:p>
          <a:p>
            <a:pPr algn="l">
              <a:buFont typeface="Arial" panose="020B0604020202020204" pitchFamily="34" charset="0"/>
              <a:buChar char="•"/>
            </a:pPr>
            <a:r>
              <a:rPr lang="en-US" sz="2800" b="0" i="0" dirty="0">
                <a:solidFill>
                  <a:srgbClr val="111111"/>
                </a:solidFill>
                <a:effectLst/>
                <a:latin typeface="+mn-lt"/>
              </a:rPr>
              <a:t>The blocks are identified by long numbers that include encrypted transaction information from previous blocks.</a:t>
            </a:r>
          </a:p>
          <a:p>
            <a:pPr algn="l">
              <a:buFont typeface="Arial" panose="020B0604020202020204" pitchFamily="34" charset="0"/>
              <a:buChar char="•"/>
            </a:pPr>
            <a:r>
              <a:rPr lang="en-US" sz="2800" dirty="0">
                <a:solidFill>
                  <a:srgbClr val="111111"/>
                </a:solidFill>
                <a:latin typeface="+mn-lt"/>
              </a:rPr>
              <a:t>New transaction information is added to the block.</a:t>
            </a:r>
            <a:endParaRPr lang="en-US" sz="2800" b="0" i="0" dirty="0">
              <a:solidFill>
                <a:srgbClr val="111111"/>
              </a:solidFill>
              <a:effectLst/>
              <a:latin typeface="+mn-lt"/>
            </a:endParaRPr>
          </a:p>
          <a:p>
            <a:pPr algn="l">
              <a:buFont typeface="Arial" panose="020B0604020202020204" pitchFamily="34" charset="0"/>
              <a:buChar char="•"/>
            </a:pPr>
            <a:r>
              <a:rPr lang="en-US" sz="2800" b="0" i="0" dirty="0">
                <a:solidFill>
                  <a:srgbClr val="111111"/>
                </a:solidFill>
                <a:effectLst/>
                <a:latin typeface="+mn-lt"/>
              </a:rPr>
              <a:t>The information within the block must be verified by the network before new blocks can be created.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16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Blockchain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nSpc>
                <a:spcPct val="150000"/>
              </a:lnSpc>
            </a:pPr>
            <a:r>
              <a:rPr lang="en-US" sz="2800" dirty="0"/>
              <a:t>The blockchain is a series of data blocks.</a:t>
            </a:r>
          </a:p>
          <a:p>
            <a:pPr>
              <a:lnSpc>
                <a:spcPct val="100000"/>
              </a:lnSpc>
            </a:pPr>
            <a:r>
              <a:rPr lang="en-US" sz="2800" dirty="0"/>
              <a:t>Transactions are recorded and stored throughout the entire network.</a:t>
            </a:r>
          </a:p>
          <a:p>
            <a:pPr>
              <a:lnSpc>
                <a:spcPct val="150000"/>
              </a:lnSpc>
            </a:pPr>
            <a:r>
              <a:rPr lang="en-US" sz="2800" dirty="0"/>
              <a:t>The data cannot be altered without network collusion.</a:t>
            </a:r>
          </a:p>
          <a:p>
            <a:pPr>
              <a:lnSpc>
                <a:spcPct val="150000"/>
              </a:lnSpc>
            </a:pPr>
            <a:r>
              <a:rPr lang="en-US" sz="2800" dirty="0"/>
              <a:t>Provides a level of certainty and trust previously unavailable.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7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Airdrops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Distribution of currencies/tokens to various wallets.</a:t>
            </a:r>
          </a:p>
          <a:p>
            <a:pPr lvl="1"/>
            <a:r>
              <a:rPr lang="en-US" sz="2800" dirty="0"/>
              <a:t>Typically, promotional and of little value.</a:t>
            </a:r>
          </a:p>
          <a:p>
            <a:pPr lvl="1"/>
            <a:r>
              <a:rPr lang="en-US" sz="2800" dirty="0"/>
              <a:t>Recipient may be unaware.</a:t>
            </a:r>
          </a:p>
          <a:p>
            <a:pPr lvl="1"/>
            <a:r>
              <a:rPr lang="en-US" sz="2800" dirty="0"/>
              <a:t>Often sent to early users of a new platform, service, etc.</a:t>
            </a:r>
          </a:p>
          <a:p>
            <a:pPr lvl="1"/>
            <a:r>
              <a:rPr lang="en-US" sz="2800" dirty="0"/>
              <a:t>There are websites people can sign up for to receive airdrops.</a:t>
            </a:r>
          </a:p>
          <a:p>
            <a:r>
              <a:rPr lang="en-US" sz="2800" dirty="0"/>
              <a:t>Why do I care? (They’re taxable.)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E7E77E4-9A65-2292-8EF8-80F288A4336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10600" y="4329766"/>
            <a:ext cx="2124439" cy="2298354"/>
          </a:xfrm>
          <a:prstGeom prst="rect">
            <a:avLst/>
          </a:prstGeom>
        </p:spPr>
      </p:pic>
    </p:spTree>
    <p:extLst>
      <p:ext uri="{BB962C8B-B14F-4D97-AF65-F5344CB8AC3E}">
        <p14:creationId xmlns:p14="http://schemas.microsoft.com/office/powerpoint/2010/main" val="11100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Forks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Soft fork – software update with no impact on the coin holder.</a:t>
            </a:r>
          </a:p>
          <a:p>
            <a:r>
              <a:rPr lang="en-US" sz="2400" dirty="0"/>
              <a:t>Hard fork – software update that results in a new currency that may be distributed to a coin holder.</a:t>
            </a:r>
          </a:p>
          <a:p>
            <a:r>
              <a:rPr lang="en-US" sz="2400" dirty="0"/>
              <a:t>Can be significant amounts money.</a:t>
            </a:r>
          </a:p>
          <a:p>
            <a:pPr lvl="1"/>
            <a:r>
              <a:rPr lang="en-US" sz="2400" dirty="0"/>
              <a:t>Bitcoin Cash – result of hard fork August 2017</a:t>
            </a:r>
          </a:p>
          <a:p>
            <a:pPr lvl="2"/>
            <a:r>
              <a:rPr lang="en-US" sz="2400" dirty="0"/>
              <a:t>Bitcoin Cash forked into Bitcoin Cash ABC and Bitcoin Cash Node.</a:t>
            </a:r>
          </a:p>
          <a:p>
            <a:pPr lvl="1"/>
            <a:r>
              <a:rPr lang="en-US" sz="2400" dirty="0"/>
              <a:t>Bitcoin Satoshi Vision – result of hard fork in November 2018.</a:t>
            </a:r>
          </a:p>
          <a:p>
            <a:r>
              <a:rPr lang="en-US" sz="2400" dirty="0"/>
              <a:t>Why do I care? </a:t>
            </a:r>
            <a:r>
              <a:rPr lang="en-US" sz="2400" i="1" dirty="0"/>
              <a:t>(They’re taxable)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930C6E34-0FEA-5727-6777-1253BD94EC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27341" y="4855477"/>
            <a:ext cx="3002283" cy="2002523"/>
          </a:xfrm>
          <a:prstGeom prst="rect">
            <a:avLst/>
          </a:prstGeom>
        </p:spPr>
      </p:pic>
    </p:spTree>
    <p:extLst>
      <p:ext uri="{BB962C8B-B14F-4D97-AF65-F5344CB8AC3E}">
        <p14:creationId xmlns:p14="http://schemas.microsoft.com/office/powerpoint/2010/main" val="269625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Faucets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i="0" dirty="0">
                <a:solidFill>
                  <a:srgbClr val="202124"/>
                </a:solidFill>
                <a:effectLst/>
              </a:rPr>
              <a:t>A crypto faucet is an app or a website that gives taxpayers small amounts of cryptocurrencies as a reward for completing easy tasks.</a:t>
            </a:r>
          </a:p>
          <a:p>
            <a:pPr lvl="1"/>
            <a:r>
              <a:rPr lang="en-US" sz="2000" dirty="0"/>
              <a:t>Watching product videos, viewing or clicking on advertisement, completing a Captcha, solving a puzzle, playing a game.</a:t>
            </a:r>
          </a:p>
          <a:p>
            <a:r>
              <a:rPr lang="en-US" sz="2400" dirty="0">
                <a:solidFill>
                  <a:srgbClr val="202124"/>
                </a:solidFill>
              </a:rPr>
              <a:t>The name “fau</a:t>
            </a:r>
            <a:r>
              <a:rPr lang="en-US" sz="2400" i="0" dirty="0">
                <a:solidFill>
                  <a:srgbClr val="202124"/>
                </a:solidFill>
                <a:effectLst/>
              </a:rPr>
              <a:t>cet‘’ refers to the size of the rewards…like small drops of water dripping from a leaky faucet.</a:t>
            </a:r>
          </a:p>
          <a:p>
            <a:r>
              <a:rPr lang="en-US" sz="2400" dirty="0"/>
              <a:t>Reward is typically 1 Satoshi =  </a:t>
            </a:r>
            <a:r>
              <a:rPr lang="en-US" sz="2400" dirty="0">
                <a:ln w="0"/>
              </a:rPr>
              <a:t>$0.0004261</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itcoin Faucet List: 5 Best BTC Faucets of 2021">
            <a:extLst>
              <a:ext uri="{FF2B5EF4-FFF2-40B4-BE49-F238E27FC236}">
                <a16:creationId xmlns:a16="http://schemas.microsoft.com/office/drawing/2014/main" id="{B89980EE-0C3E-57C7-0AE9-9637B3F2B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285" y="3796191"/>
            <a:ext cx="4592715" cy="306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47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Faucets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The first faucet was created in 2010 by Gavin Andresen, who believed in the future of Bitcoin.</a:t>
            </a:r>
          </a:p>
          <a:p>
            <a:r>
              <a:rPr lang="en-US" sz="2800" dirty="0"/>
              <a:t>His faucet paid out 5 BTC in exchange for clicking on images.</a:t>
            </a:r>
          </a:p>
          <a:p>
            <a:pPr lvl="1"/>
            <a:r>
              <a:rPr lang="en-US" sz="2400" dirty="0"/>
              <a:t>Try not to kick yourself for not getting into it back then.</a:t>
            </a:r>
          </a:p>
          <a:p>
            <a:r>
              <a:rPr lang="en-US" sz="2800" dirty="0"/>
              <a:t>There are also LTC faucets, ETH faucets, DOGE faucets, etc. </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ith the hand up&#10;&#10;Description automatically generated with low confidence">
            <a:extLst>
              <a:ext uri="{FF2B5EF4-FFF2-40B4-BE49-F238E27FC236}">
                <a16:creationId xmlns:a16="http://schemas.microsoft.com/office/drawing/2014/main" id="{C59D8C4D-0CFE-BD53-EEE6-E11ACE7A6A2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80194" y="4185430"/>
            <a:ext cx="2330481" cy="2672570"/>
          </a:xfrm>
          <a:prstGeom prst="rect">
            <a:avLst/>
          </a:prstGeom>
        </p:spPr>
      </p:pic>
    </p:spTree>
    <p:extLst>
      <p:ext uri="{BB962C8B-B14F-4D97-AF65-F5344CB8AC3E}">
        <p14:creationId xmlns:p14="http://schemas.microsoft.com/office/powerpoint/2010/main" val="63349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Receiving Forks &amp; Airdrops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Hot wallets receive them automatically.</a:t>
            </a:r>
          </a:p>
          <a:p>
            <a:r>
              <a:rPr lang="en-US" sz="3200" dirty="0"/>
              <a:t>Cold wallets have to go through a process to receive them.</a:t>
            </a:r>
          </a:p>
          <a:p>
            <a:r>
              <a:rPr lang="en-US" sz="3200" dirty="0"/>
              <a:t>Recipient may not be aware of receipt!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750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Smart Contracts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Computer program that executes commands when certain conditions are met.</a:t>
            </a:r>
          </a:p>
          <a:p>
            <a:r>
              <a:rPr lang="en-US" sz="2800" dirty="0"/>
              <a:t>Used in trading, investing, lending, borrowing, gaming, healthcare, real estate.</a:t>
            </a:r>
          </a:p>
          <a:p>
            <a:r>
              <a:rPr lang="en-US" sz="2800" dirty="0"/>
              <a:t>Advantages: autonomous, secured, interruption free, trustless, cost-effective, fast, accurate.</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1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708012" y="3463734"/>
            <a:ext cx="4775975" cy="665022"/>
          </a:xfrm>
        </p:spPr>
        <p:txBody>
          <a:bodyPr>
            <a:noAutofit/>
          </a:bodyPr>
          <a:lstStyle/>
          <a:p>
            <a:r>
              <a:rPr lang="en-US" sz="5400" dirty="0"/>
              <a:t>De-Fi vs Ce-Fi</a:t>
            </a:r>
          </a:p>
        </p:txBody>
      </p:sp>
      <p:sp>
        <p:nvSpPr>
          <p:cNvPr id="3" name="TextBox 2">
            <a:extLst>
              <a:ext uri="{FF2B5EF4-FFF2-40B4-BE49-F238E27FC236}">
                <a16:creationId xmlns:a16="http://schemas.microsoft.com/office/drawing/2014/main" id="{52DDF3B3-940A-9CBD-77C1-E824231D53A2}"/>
              </a:ext>
            </a:extLst>
          </p:cNvPr>
          <p:cNvSpPr txBox="1"/>
          <p:nvPr/>
        </p:nvSpPr>
        <p:spPr>
          <a:xfrm>
            <a:off x="4813464" y="2790649"/>
            <a:ext cx="2565070" cy="461665"/>
          </a:xfrm>
          <a:prstGeom prst="rect">
            <a:avLst/>
          </a:prstGeom>
          <a:noFill/>
        </p:spPr>
        <p:txBody>
          <a:bodyPr wrap="square" rtlCol="0">
            <a:spAutoFit/>
          </a:bodyPr>
          <a:lstStyle/>
          <a:p>
            <a:pPr algn="ctr"/>
            <a:r>
              <a:rPr lang="en-US" sz="2400" dirty="0">
                <a:solidFill>
                  <a:schemeClr val="bg1"/>
                </a:solidFill>
              </a:rPr>
              <a:t>Section 1</a:t>
            </a:r>
          </a:p>
        </p:txBody>
      </p:sp>
    </p:spTree>
    <p:extLst>
      <p:ext uri="{BB962C8B-B14F-4D97-AF65-F5344CB8AC3E}">
        <p14:creationId xmlns:p14="http://schemas.microsoft.com/office/powerpoint/2010/main" val="2361206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Smart Contract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Life insurance policy.</a:t>
            </a:r>
          </a:p>
          <a:p>
            <a:r>
              <a:rPr lang="en-US" sz="2800" dirty="0"/>
              <a:t>Policy terms encoded into the smart contract.</a:t>
            </a:r>
          </a:p>
          <a:p>
            <a:r>
              <a:rPr lang="en-US" sz="2800" dirty="0"/>
              <a:t>Notarized death certificate is the input trigger.</a:t>
            </a:r>
          </a:p>
          <a:p>
            <a:r>
              <a:rPr lang="en-US" sz="2800" dirty="0"/>
              <a:t>Payment immediately released.</a:t>
            </a:r>
          </a:p>
          <a:p>
            <a:r>
              <a:rPr lang="en-US" sz="2800" dirty="0"/>
              <a:t>No humans involved!</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14F64F66-D93A-9020-ADBA-79C273E419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89903" y="3432537"/>
            <a:ext cx="3730193" cy="3561988"/>
          </a:xfrm>
          <a:prstGeom prst="rect">
            <a:avLst/>
          </a:prstGeom>
        </p:spPr>
      </p:pic>
    </p:spTree>
    <p:extLst>
      <p:ext uri="{BB962C8B-B14F-4D97-AF65-F5344CB8AC3E}">
        <p14:creationId xmlns:p14="http://schemas.microsoft.com/office/powerpoint/2010/main" val="321442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NFTs = </a:t>
            </a:r>
            <a:r>
              <a:rPr lang="en-US" u="sng" dirty="0"/>
              <a:t>N</a:t>
            </a:r>
            <a:r>
              <a:rPr lang="en-US" dirty="0"/>
              <a:t>on</a:t>
            </a:r>
            <a:r>
              <a:rPr lang="en-US" u="sng" dirty="0"/>
              <a:t>f</a:t>
            </a:r>
            <a:r>
              <a:rPr lang="en-US" dirty="0"/>
              <a:t>ungible </a:t>
            </a:r>
            <a:r>
              <a:rPr lang="en-US" u="sng" dirty="0"/>
              <a:t>T</a:t>
            </a:r>
            <a:r>
              <a:rPr lang="en-US" dirty="0"/>
              <a:t>oken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Fungible = BTC, dollar bills</a:t>
            </a:r>
          </a:p>
          <a:p>
            <a:pPr lvl="1"/>
            <a:r>
              <a:rPr lang="en-US" sz="2400" dirty="0"/>
              <a:t>Fungible goods have no distinguishing characteristics and may be sold in bulk.</a:t>
            </a:r>
          </a:p>
          <a:p>
            <a:pPr lvl="1"/>
            <a:r>
              <a:rPr lang="en-US" sz="2400" dirty="0"/>
              <a:t>Often divisible into smaller units.</a:t>
            </a:r>
          </a:p>
          <a:p>
            <a:r>
              <a:rPr lang="en-US" sz="2400" dirty="0"/>
              <a:t>Nonfungible = a piece of land, a diamond</a:t>
            </a:r>
          </a:p>
          <a:p>
            <a:r>
              <a:rPr lang="en-US" sz="2400" dirty="0"/>
              <a:t>A jpg file can be replicated many times, but the token itself, the right to sell it and license it, cannot be.</a:t>
            </a:r>
          </a:p>
          <a:p>
            <a:r>
              <a:rPr lang="en-US" sz="2400" dirty="0" err="1"/>
              <a:t>Nondivisible</a:t>
            </a:r>
            <a:r>
              <a:rPr lang="en-US" sz="2400" dirty="0"/>
              <a:t> – a process called </a:t>
            </a:r>
            <a:r>
              <a:rPr lang="en-US" sz="2400" i="1" dirty="0"/>
              <a:t>fractionalizing</a:t>
            </a:r>
            <a:r>
              <a:rPr lang="en-US" sz="2400" dirty="0"/>
              <a:t> divides the ownership, not the asset.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ck, watching, gauge&#10;&#10;Description automatically generated">
            <a:extLst>
              <a:ext uri="{FF2B5EF4-FFF2-40B4-BE49-F238E27FC236}">
                <a16:creationId xmlns:a16="http://schemas.microsoft.com/office/drawing/2014/main" id="{B417AF2B-A012-8C40-BDE7-8FD1E3D76D92}"/>
              </a:ext>
            </a:extLst>
          </p:cNvPr>
          <p:cNvPicPr>
            <a:picLocks noChangeAspect="1"/>
          </p:cNvPicPr>
          <p:nvPr/>
        </p:nvPicPr>
        <p:blipFill>
          <a:blip r:embed="rId2"/>
          <a:stretch>
            <a:fillRect/>
          </a:stretch>
        </p:blipFill>
        <p:spPr>
          <a:xfrm>
            <a:off x="804116" y="6410022"/>
            <a:ext cx="1538009" cy="218097"/>
          </a:xfrm>
          <a:prstGeom prst="rect">
            <a:avLst/>
          </a:prstGeom>
        </p:spPr>
      </p:pic>
    </p:spTree>
    <p:extLst>
      <p:ext uri="{BB962C8B-B14F-4D97-AF65-F5344CB8AC3E}">
        <p14:creationId xmlns:p14="http://schemas.microsoft.com/office/powerpoint/2010/main" val="172140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OK…But What Is It?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NFTs are units of data representing </a:t>
            </a:r>
            <a:r>
              <a:rPr lang="en-US" sz="2400" b="1" dirty="0"/>
              <a:t>ownership</a:t>
            </a:r>
            <a:r>
              <a:rPr lang="en-US" sz="2400" dirty="0"/>
              <a:t> of a </a:t>
            </a:r>
            <a:r>
              <a:rPr lang="en-US" sz="2400" b="1" dirty="0"/>
              <a:t>digital asset.</a:t>
            </a:r>
          </a:p>
          <a:p>
            <a:pPr lvl="1"/>
            <a:r>
              <a:rPr lang="en-US" sz="2400" dirty="0"/>
              <a:t>Art, memes, songs, videos, even virtual fashion!</a:t>
            </a:r>
          </a:p>
          <a:p>
            <a:r>
              <a:rPr lang="en-US" sz="2400" dirty="0"/>
              <a:t>They’re not cryptocurrencies but are part of the </a:t>
            </a:r>
            <a:r>
              <a:rPr lang="en-US" sz="2400" dirty="0" err="1"/>
              <a:t>DeFi</a:t>
            </a:r>
            <a:r>
              <a:rPr lang="en-US" sz="2400" dirty="0"/>
              <a:t> movement.</a:t>
            </a:r>
          </a:p>
          <a:p>
            <a:r>
              <a:rPr lang="en-US" sz="2400" dirty="0"/>
              <a:t>They’re an alternate way of establishing ownership.</a:t>
            </a:r>
          </a:p>
          <a:p>
            <a:r>
              <a:rPr lang="en-US" sz="2400" dirty="0"/>
              <a:t>It is likely NFTs will eventually replace title documents of all kinds.</a:t>
            </a:r>
          </a:p>
          <a:p>
            <a:r>
              <a:rPr lang="en-US" sz="2400" dirty="0"/>
              <a:t>NFTs may become identity documents in place of physical passports.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208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And I Care Because…?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005F038-F150-25A4-4AF4-D29FAAC4D46A}"/>
              </a:ext>
            </a:extLst>
          </p:cNvPr>
          <p:cNvSpPr txBox="1">
            <a:spLocks/>
          </p:cNvSpPr>
          <p:nvPr/>
        </p:nvSpPr>
        <p:spPr>
          <a:xfrm>
            <a:off x="990600" y="1638553"/>
            <a:ext cx="10435269" cy="477826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NFTs are sold, traded, purchased, collected.</a:t>
            </a:r>
          </a:p>
          <a:p>
            <a:r>
              <a:rPr lang="en-US" sz="2400" dirty="0"/>
              <a:t>Typically bought and sold with cryptocurrency.</a:t>
            </a:r>
          </a:p>
          <a:p>
            <a:r>
              <a:rPr lang="en-US" sz="2400" dirty="0"/>
              <a:t>Taxable events abound!</a:t>
            </a:r>
            <a:endParaRPr lang="en-US" sz="17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700" dirty="0"/>
          </a:p>
          <a:p>
            <a:pPr marL="342900" indent="-342900">
              <a:buFont typeface="+mj-lt"/>
              <a:buAutoNum type="arabicPeriod"/>
            </a:pPr>
            <a:endParaRPr lang="en-US" dirty="0"/>
          </a:p>
        </p:txBody>
      </p:sp>
      <p:pic>
        <p:nvPicPr>
          <p:cNvPr id="7" name="Picture 6">
            <a:extLst>
              <a:ext uri="{FF2B5EF4-FFF2-40B4-BE49-F238E27FC236}">
                <a16:creationId xmlns:a16="http://schemas.microsoft.com/office/drawing/2014/main" id="{976878B0-E80F-285E-3DED-63AF232A0F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28770" y="3429000"/>
            <a:ext cx="4899838" cy="3268154"/>
          </a:xfrm>
          <a:prstGeom prst="rect">
            <a:avLst/>
          </a:prstGeom>
        </p:spPr>
      </p:pic>
    </p:spTree>
    <p:extLst>
      <p:ext uri="{BB962C8B-B14F-4D97-AF65-F5344CB8AC3E}">
        <p14:creationId xmlns:p14="http://schemas.microsoft.com/office/powerpoint/2010/main" val="203604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Mining</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D256B96-04BB-CFA9-0453-7ED5A9F142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72211" y="1696969"/>
            <a:ext cx="1666985" cy="1647825"/>
          </a:xfrm>
          <a:prstGeom prst="rect">
            <a:avLst/>
          </a:prstGeom>
        </p:spPr>
      </p:pic>
      <p:pic>
        <p:nvPicPr>
          <p:cNvPr id="10" name="Picture 9" descr="A picture containing sitting, laying&#10;&#10;Description automatically generated">
            <a:extLst>
              <a:ext uri="{FF2B5EF4-FFF2-40B4-BE49-F238E27FC236}">
                <a16:creationId xmlns:a16="http://schemas.microsoft.com/office/drawing/2014/main" id="{7EB25B9B-9736-1D31-985B-063A7369D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133" y="1728492"/>
            <a:ext cx="1023295" cy="1376796"/>
          </a:xfrm>
          <a:prstGeom prst="rect">
            <a:avLst/>
          </a:prstGeom>
        </p:spPr>
      </p:pic>
      <p:pic>
        <p:nvPicPr>
          <p:cNvPr id="11" name="Picture 10" descr="A picture containing computer, sign&#10;&#10;Description automatically generated">
            <a:extLst>
              <a:ext uri="{FF2B5EF4-FFF2-40B4-BE49-F238E27FC236}">
                <a16:creationId xmlns:a16="http://schemas.microsoft.com/office/drawing/2014/main" id="{C438F9DE-81DA-D8C4-7C30-6A9EDBD15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3415" y="1775109"/>
            <a:ext cx="1718920" cy="1766152"/>
          </a:xfrm>
          <a:prstGeom prst="rect">
            <a:avLst/>
          </a:prstGeom>
        </p:spPr>
      </p:pic>
      <p:pic>
        <p:nvPicPr>
          <p:cNvPr id="12" name="Picture 11">
            <a:extLst>
              <a:ext uri="{FF2B5EF4-FFF2-40B4-BE49-F238E27FC236}">
                <a16:creationId xmlns:a16="http://schemas.microsoft.com/office/drawing/2014/main" id="{E61893A7-9537-AA65-255B-6904B8E0C8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87064" y="4074581"/>
            <a:ext cx="2317286" cy="2092507"/>
          </a:xfrm>
          <a:prstGeom prst="rect">
            <a:avLst/>
          </a:prstGeom>
        </p:spPr>
      </p:pic>
      <p:pic>
        <p:nvPicPr>
          <p:cNvPr id="13" name="Picture 12" descr="A group of people in different colors&#10;&#10;Description automatically generated">
            <a:extLst>
              <a:ext uri="{FF2B5EF4-FFF2-40B4-BE49-F238E27FC236}">
                <a16:creationId xmlns:a16="http://schemas.microsoft.com/office/drawing/2014/main" id="{CA101749-7671-4C0C-0BBE-613ECB5803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98" r="63441" b="65370"/>
          <a:stretch/>
        </p:blipFill>
        <p:spPr>
          <a:xfrm>
            <a:off x="2866988" y="4433636"/>
            <a:ext cx="1769437" cy="1569660"/>
          </a:xfrm>
          <a:prstGeom prst="rect">
            <a:avLst/>
          </a:prstGeom>
        </p:spPr>
      </p:pic>
      <p:cxnSp>
        <p:nvCxnSpPr>
          <p:cNvPr id="14" name="Straight Arrow Connector 13">
            <a:extLst>
              <a:ext uri="{FF2B5EF4-FFF2-40B4-BE49-F238E27FC236}">
                <a16:creationId xmlns:a16="http://schemas.microsoft.com/office/drawing/2014/main" id="{453C2E1C-9CF9-E1CA-3513-7F0B29C70C8F}"/>
              </a:ext>
            </a:extLst>
          </p:cNvPr>
          <p:cNvCxnSpPr>
            <a:cxnSpLocks/>
          </p:cNvCxnSpPr>
          <p:nvPr/>
        </p:nvCxnSpPr>
        <p:spPr>
          <a:xfrm>
            <a:off x="3165982" y="2548899"/>
            <a:ext cx="1544577" cy="0"/>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98E420-FF6B-FDDF-98DF-6D6181445212}"/>
              </a:ext>
            </a:extLst>
          </p:cNvPr>
          <p:cNvCxnSpPr>
            <a:cxnSpLocks/>
          </p:cNvCxnSpPr>
          <p:nvPr/>
        </p:nvCxnSpPr>
        <p:spPr>
          <a:xfrm>
            <a:off x="6718032" y="2548899"/>
            <a:ext cx="2124638" cy="0"/>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041B1-3420-B9E9-32DF-4EB011743ED2}"/>
              </a:ext>
            </a:extLst>
          </p:cNvPr>
          <p:cNvCxnSpPr>
            <a:cxnSpLocks/>
          </p:cNvCxnSpPr>
          <p:nvPr/>
        </p:nvCxnSpPr>
        <p:spPr>
          <a:xfrm flipH="1">
            <a:off x="4555222" y="4952272"/>
            <a:ext cx="1931842" cy="1"/>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36B867-076C-3DB8-D141-493ABC91DE20}"/>
              </a:ext>
            </a:extLst>
          </p:cNvPr>
          <p:cNvCxnSpPr>
            <a:cxnSpLocks/>
          </p:cNvCxnSpPr>
          <p:nvPr/>
        </p:nvCxnSpPr>
        <p:spPr>
          <a:xfrm flipH="1">
            <a:off x="9028650" y="3825735"/>
            <a:ext cx="1469588" cy="1012483"/>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8ACBB5-EB34-BD93-C696-AEC0113691E7}"/>
              </a:ext>
            </a:extLst>
          </p:cNvPr>
          <p:cNvSpPr txBox="1"/>
          <p:nvPr/>
        </p:nvSpPr>
        <p:spPr>
          <a:xfrm>
            <a:off x="838200" y="3461202"/>
            <a:ext cx="2303313" cy="400110"/>
          </a:xfrm>
          <a:prstGeom prst="rect">
            <a:avLst/>
          </a:prstGeom>
          <a:noFill/>
        </p:spPr>
        <p:txBody>
          <a:bodyPr wrap="square" rtlCol="0">
            <a:spAutoFit/>
          </a:bodyPr>
          <a:lstStyle/>
          <a:p>
            <a:r>
              <a:rPr lang="en-US" sz="2000" dirty="0"/>
              <a:t>Bob buys Bitcoin</a:t>
            </a:r>
          </a:p>
        </p:txBody>
      </p:sp>
      <p:sp>
        <p:nvSpPr>
          <p:cNvPr id="19" name="TextBox 18">
            <a:extLst>
              <a:ext uri="{FF2B5EF4-FFF2-40B4-BE49-F238E27FC236}">
                <a16:creationId xmlns:a16="http://schemas.microsoft.com/office/drawing/2014/main" id="{5941B3F3-CA21-0F0F-E560-D977EB9E5058}"/>
              </a:ext>
            </a:extLst>
          </p:cNvPr>
          <p:cNvSpPr txBox="1"/>
          <p:nvPr/>
        </p:nvSpPr>
        <p:spPr>
          <a:xfrm>
            <a:off x="4108732" y="3216369"/>
            <a:ext cx="3264096" cy="400110"/>
          </a:xfrm>
          <a:prstGeom prst="rect">
            <a:avLst/>
          </a:prstGeom>
          <a:noFill/>
        </p:spPr>
        <p:txBody>
          <a:bodyPr wrap="square" rtlCol="0">
            <a:spAutoFit/>
          </a:bodyPr>
          <a:lstStyle/>
          <a:p>
            <a:pPr algn="ctr"/>
            <a:r>
              <a:rPr lang="en-US" sz="2000" dirty="0"/>
              <a:t>Bob stores it in his “wallet”</a:t>
            </a:r>
          </a:p>
        </p:txBody>
      </p:sp>
      <p:sp>
        <p:nvSpPr>
          <p:cNvPr id="20" name="TextBox 19">
            <a:extLst>
              <a:ext uri="{FF2B5EF4-FFF2-40B4-BE49-F238E27FC236}">
                <a16:creationId xmlns:a16="http://schemas.microsoft.com/office/drawing/2014/main" id="{C2434E7A-13F1-F080-AD11-1638439869CE}"/>
              </a:ext>
            </a:extLst>
          </p:cNvPr>
          <p:cNvSpPr txBox="1"/>
          <p:nvPr/>
        </p:nvSpPr>
        <p:spPr>
          <a:xfrm>
            <a:off x="9028650" y="4840644"/>
            <a:ext cx="2701598" cy="1015663"/>
          </a:xfrm>
          <a:prstGeom prst="rect">
            <a:avLst/>
          </a:prstGeom>
          <a:noFill/>
        </p:spPr>
        <p:txBody>
          <a:bodyPr wrap="square" rtlCol="0">
            <a:spAutoFit/>
          </a:bodyPr>
          <a:lstStyle/>
          <a:p>
            <a:r>
              <a:rPr lang="en-US" sz="2000" dirty="0"/>
              <a:t>Software adds the transaction to the permanent blockchain</a:t>
            </a:r>
          </a:p>
        </p:txBody>
      </p:sp>
      <p:sp>
        <p:nvSpPr>
          <p:cNvPr id="21" name="TextBox 20">
            <a:extLst>
              <a:ext uri="{FF2B5EF4-FFF2-40B4-BE49-F238E27FC236}">
                <a16:creationId xmlns:a16="http://schemas.microsoft.com/office/drawing/2014/main" id="{A798A09C-7038-E532-D48F-C86DAD2E3878}"/>
              </a:ext>
            </a:extLst>
          </p:cNvPr>
          <p:cNvSpPr txBox="1"/>
          <p:nvPr/>
        </p:nvSpPr>
        <p:spPr>
          <a:xfrm>
            <a:off x="725214" y="4161951"/>
            <a:ext cx="2408839" cy="1631216"/>
          </a:xfrm>
          <a:prstGeom prst="rect">
            <a:avLst/>
          </a:prstGeom>
          <a:noFill/>
        </p:spPr>
        <p:txBody>
          <a:bodyPr wrap="square" rtlCol="0">
            <a:spAutoFit/>
          </a:bodyPr>
          <a:lstStyle/>
          <a:p>
            <a:r>
              <a:rPr lang="en-US" sz="2000" dirty="0"/>
              <a:t>Jane’s computer is the first to complete the transaction; she receives a small amount of Bitcoin</a:t>
            </a:r>
          </a:p>
        </p:txBody>
      </p:sp>
      <p:sp>
        <p:nvSpPr>
          <p:cNvPr id="22" name="TextBox 21">
            <a:extLst>
              <a:ext uri="{FF2B5EF4-FFF2-40B4-BE49-F238E27FC236}">
                <a16:creationId xmlns:a16="http://schemas.microsoft.com/office/drawing/2014/main" id="{3332743B-2771-6554-03EE-F9024FF85285}"/>
              </a:ext>
            </a:extLst>
          </p:cNvPr>
          <p:cNvSpPr txBox="1"/>
          <p:nvPr/>
        </p:nvSpPr>
        <p:spPr>
          <a:xfrm>
            <a:off x="7733105" y="3464314"/>
            <a:ext cx="3037115" cy="707886"/>
          </a:xfrm>
          <a:prstGeom prst="rect">
            <a:avLst/>
          </a:prstGeom>
          <a:noFill/>
        </p:spPr>
        <p:txBody>
          <a:bodyPr wrap="square" rtlCol="0">
            <a:spAutoFit/>
          </a:bodyPr>
          <a:lstStyle/>
          <a:p>
            <a:r>
              <a:rPr lang="en-US" sz="2000" dirty="0"/>
              <a:t>Bob buys a T-shirt from Cathy with Bitcoin</a:t>
            </a:r>
          </a:p>
        </p:txBody>
      </p:sp>
    </p:spTree>
    <p:extLst>
      <p:ext uri="{BB962C8B-B14F-4D97-AF65-F5344CB8AC3E}">
        <p14:creationId xmlns:p14="http://schemas.microsoft.com/office/powerpoint/2010/main" val="32784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More on Mining</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b="0" i="0" dirty="0">
                <a:solidFill>
                  <a:srgbClr val="424242"/>
                </a:solidFill>
                <a:effectLst/>
              </a:rPr>
              <a:t>A network of computers called crypto miners compete to solve the problem first.</a:t>
            </a:r>
          </a:p>
          <a:p>
            <a:r>
              <a:rPr lang="en-US" sz="2400" b="0" i="0" dirty="0">
                <a:solidFill>
                  <a:srgbClr val="424242"/>
                </a:solidFill>
                <a:effectLst/>
              </a:rPr>
              <a:t>The computer (miner) that solves the problem first earns the right to post the transaction to the ledger and gets a financial reward, which is typically paid in cryptocurrency.</a:t>
            </a:r>
          </a:p>
          <a:p>
            <a:r>
              <a:rPr lang="en-US" sz="2400" dirty="0">
                <a:solidFill>
                  <a:srgbClr val="424242"/>
                </a:solidFill>
              </a:rPr>
              <a:t>Mining rewards are taxable income.</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472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More on Mining</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b="0" i="0" dirty="0">
                <a:solidFill>
                  <a:srgbClr val="424242"/>
                </a:solidFill>
                <a:effectLst/>
              </a:rPr>
              <a:t>Proof-of-work mining was the first kind of mining</a:t>
            </a:r>
          </a:p>
          <a:p>
            <a:pPr lvl="1"/>
            <a:r>
              <a:rPr lang="en-US" sz="2400" dirty="0">
                <a:solidFill>
                  <a:srgbClr val="424242"/>
                </a:solidFill>
              </a:rPr>
              <a:t>Takes a lot of electricity</a:t>
            </a:r>
          </a:p>
          <a:p>
            <a:pPr lvl="1"/>
            <a:r>
              <a:rPr lang="en-US" sz="2400" dirty="0">
                <a:solidFill>
                  <a:srgbClr val="424242"/>
                </a:solidFill>
              </a:rPr>
              <a:t>Highly secure</a:t>
            </a:r>
          </a:p>
          <a:p>
            <a:pPr lvl="1"/>
            <a:r>
              <a:rPr lang="en-US" sz="2400" dirty="0">
                <a:solidFill>
                  <a:srgbClr val="424242"/>
                </a:solidFill>
              </a:rPr>
              <a:t>Has been proven at scale</a:t>
            </a:r>
          </a:p>
          <a:p>
            <a:pPr lvl="1"/>
            <a:r>
              <a:rPr lang="en-US" sz="2400" dirty="0">
                <a:solidFill>
                  <a:srgbClr val="424242"/>
                </a:solidFill>
              </a:rPr>
              <a:t>Fastest computer wins</a:t>
            </a:r>
          </a:p>
          <a:p>
            <a:r>
              <a:rPr lang="en-US" sz="2400" dirty="0">
                <a:solidFill>
                  <a:srgbClr val="424242"/>
                </a:solidFill>
              </a:rPr>
              <a:t>Proof-of-stake</a:t>
            </a:r>
          </a:p>
          <a:p>
            <a:pPr lvl="1"/>
            <a:r>
              <a:rPr lang="en-US" sz="2400" dirty="0">
                <a:solidFill>
                  <a:srgbClr val="424242"/>
                </a:solidFill>
              </a:rPr>
              <a:t>Faster transactions</a:t>
            </a:r>
          </a:p>
          <a:p>
            <a:pPr lvl="1"/>
            <a:r>
              <a:rPr lang="en-US" sz="2400" dirty="0">
                <a:solidFill>
                  <a:srgbClr val="424242"/>
                </a:solidFill>
              </a:rPr>
              <a:t>Less electricity</a:t>
            </a:r>
          </a:p>
          <a:p>
            <a:pPr lvl="1"/>
            <a:r>
              <a:rPr lang="en-US" sz="2400" dirty="0">
                <a:solidFill>
                  <a:srgbClr val="424242"/>
                </a:solidFill>
              </a:rPr>
              <a:t>Person with most staked coins wins</a:t>
            </a: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different colors&#10;&#10;Description automatically generated">
            <a:extLst>
              <a:ext uri="{FF2B5EF4-FFF2-40B4-BE49-F238E27FC236}">
                <a16:creationId xmlns:a16="http://schemas.microsoft.com/office/drawing/2014/main" id="{AB3A150B-6894-DFC6-6E44-74C9741968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8" r="63441" b="65370"/>
          <a:stretch/>
        </p:blipFill>
        <p:spPr>
          <a:xfrm>
            <a:off x="6431133" y="3224723"/>
            <a:ext cx="3941798" cy="3496752"/>
          </a:xfrm>
          <a:prstGeom prst="rect">
            <a:avLst/>
          </a:prstGeom>
        </p:spPr>
      </p:pic>
    </p:spTree>
    <p:extLst>
      <p:ext uri="{BB962C8B-B14F-4D97-AF65-F5344CB8AC3E}">
        <p14:creationId xmlns:p14="http://schemas.microsoft.com/office/powerpoint/2010/main" val="5052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Tokens vs Currencies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b="0" i="0" dirty="0">
                <a:solidFill>
                  <a:srgbClr val="424242"/>
                </a:solidFill>
                <a:effectLst/>
              </a:rPr>
              <a:t>Crypto coins are the native asset of a blockchain.</a:t>
            </a:r>
          </a:p>
          <a:p>
            <a:r>
              <a:rPr lang="en-US" sz="2400" b="0" i="0" dirty="0">
                <a:solidFill>
                  <a:srgbClr val="424242"/>
                </a:solidFill>
                <a:effectLst/>
              </a:rPr>
              <a:t>Tokens ride on someone else’s blockchain.</a:t>
            </a:r>
          </a:p>
          <a:p>
            <a:r>
              <a:rPr lang="en-US" sz="2400" dirty="0">
                <a:solidFill>
                  <a:srgbClr val="424242"/>
                </a:solidFill>
              </a:rPr>
              <a:t>Differences are technical.</a:t>
            </a:r>
          </a:p>
          <a:p>
            <a:r>
              <a:rPr lang="en-US" sz="2400" dirty="0">
                <a:solidFill>
                  <a:srgbClr val="424242"/>
                </a:solidFill>
              </a:rPr>
              <a:t>Tax preparers don’t care!</a:t>
            </a:r>
          </a:p>
          <a:p>
            <a:r>
              <a:rPr lang="en-US" sz="2400" dirty="0">
                <a:solidFill>
                  <a:srgbClr val="424242"/>
                </a:solidFill>
              </a:rPr>
              <a:t>They’re all taxed the same way.</a:t>
            </a: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rypto Coin vs Token (Differences + Examples) - YouTube">
            <a:extLst>
              <a:ext uri="{FF2B5EF4-FFF2-40B4-BE49-F238E27FC236}">
                <a16:creationId xmlns:a16="http://schemas.microsoft.com/office/drawing/2014/main" id="{799DA841-82C8-080D-1564-450AF1A52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980" y="2782152"/>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err="1"/>
              <a:t>Stablecoins</a:t>
            </a: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F9156EA-2BDD-7E75-8C78-39E0B9CF14FD}"/>
              </a:ext>
            </a:extLst>
          </p:cNvPr>
          <p:cNvSpPr txBox="1">
            <a:spLocks/>
          </p:cNvSpPr>
          <p:nvPr/>
        </p:nvSpPr>
        <p:spPr>
          <a:xfrm>
            <a:off x="918532" y="1432890"/>
            <a:ext cx="4388760" cy="477826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Pegged to the US dollar:</a:t>
            </a:r>
          </a:p>
          <a:p>
            <a:pPr lvl="1"/>
            <a:r>
              <a:rPr lang="en-US" sz="2400" dirty="0"/>
              <a:t>Tether (USDT)</a:t>
            </a:r>
          </a:p>
          <a:p>
            <a:pPr lvl="1"/>
            <a:r>
              <a:rPr lang="en-US" sz="2400" dirty="0"/>
              <a:t>USD Coin (USDC)</a:t>
            </a:r>
          </a:p>
          <a:p>
            <a:pPr lvl="1"/>
            <a:r>
              <a:rPr lang="en-US" sz="2400" dirty="0" err="1"/>
              <a:t>Binance</a:t>
            </a:r>
            <a:r>
              <a:rPr lang="en-US" sz="2400" dirty="0"/>
              <a:t> USD (BUSD)</a:t>
            </a:r>
          </a:p>
          <a:p>
            <a:pPr lvl="1"/>
            <a:r>
              <a:rPr lang="en-US" sz="2400" dirty="0"/>
              <a:t>Dai (DAI)</a:t>
            </a:r>
          </a:p>
          <a:p>
            <a:pPr lvl="1"/>
            <a:r>
              <a:rPr lang="en-US" sz="2400" dirty="0" err="1"/>
              <a:t>TerraUSD</a:t>
            </a:r>
            <a:r>
              <a:rPr lang="en-US" sz="2400" dirty="0"/>
              <a:t> (UST)</a:t>
            </a:r>
          </a:p>
          <a:p>
            <a:pPr lvl="1"/>
            <a:r>
              <a:rPr lang="en-US" sz="2400" dirty="0" err="1"/>
              <a:t>TrueUSD</a:t>
            </a:r>
            <a:r>
              <a:rPr lang="en-US" sz="2400" dirty="0"/>
              <a:t> (TUSD)</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700" dirty="0"/>
          </a:p>
          <a:p>
            <a:pPr marL="342900" indent="-342900">
              <a:buFont typeface="+mj-lt"/>
              <a:buAutoNum type="arabicPeriod"/>
            </a:pPr>
            <a:endParaRPr lang="en-US" dirty="0"/>
          </a:p>
        </p:txBody>
      </p:sp>
      <p:sp>
        <p:nvSpPr>
          <p:cNvPr id="10" name="Content Placeholder 2">
            <a:extLst>
              <a:ext uri="{FF2B5EF4-FFF2-40B4-BE49-F238E27FC236}">
                <a16:creationId xmlns:a16="http://schemas.microsoft.com/office/drawing/2014/main" id="{5B6BEEAC-D277-13C6-1620-84AB2C7C657A}"/>
              </a:ext>
            </a:extLst>
          </p:cNvPr>
          <p:cNvSpPr txBox="1">
            <a:spLocks/>
          </p:cNvSpPr>
          <p:nvPr/>
        </p:nvSpPr>
        <p:spPr>
          <a:xfrm>
            <a:off x="5492756" y="1372380"/>
            <a:ext cx="5602592" cy="477826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Pegged to commodities:</a:t>
            </a:r>
          </a:p>
          <a:p>
            <a:pPr lvl="1"/>
            <a:r>
              <a:rPr lang="en-US" sz="2400" dirty="0"/>
              <a:t>Palladium Coin</a:t>
            </a:r>
          </a:p>
          <a:p>
            <a:pPr lvl="1"/>
            <a:r>
              <a:rPr lang="en-US" sz="2400" dirty="0" err="1"/>
              <a:t>Digix</a:t>
            </a:r>
            <a:r>
              <a:rPr lang="en-US" sz="2400" dirty="0"/>
              <a:t> Gold (DGX) </a:t>
            </a:r>
          </a:p>
          <a:p>
            <a:pPr lvl="1"/>
            <a:r>
              <a:rPr lang="en-US" sz="2400" dirty="0"/>
              <a:t>Perth Mint Gold Token (PMGT)</a:t>
            </a:r>
          </a:p>
          <a:p>
            <a:pPr lvl="1"/>
            <a:r>
              <a:rPr lang="en-US" sz="2400" dirty="0"/>
              <a:t>Tether Gold</a:t>
            </a:r>
          </a:p>
          <a:p>
            <a:pPr lvl="1"/>
            <a:r>
              <a:rPr lang="en-US" sz="2400" dirty="0" err="1"/>
              <a:t>SilverCoin</a:t>
            </a:r>
            <a:endParaRPr lang="en-US" sz="2400" dirty="0"/>
          </a:p>
          <a:p>
            <a:pPr lvl="1"/>
            <a:r>
              <a:rPr lang="en-US" sz="2400" dirty="0" err="1"/>
              <a:t>SilverLink</a:t>
            </a:r>
            <a:r>
              <a:rPr lang="en-US" sz="2400" dirty="0"/>
              <a:t> (LKNS)</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700" dirty="0"/>
          </a:p>
          <a:p>
            <a:pPr marL="342900" indent="-342900">
              <a:buFont typeface="+mj-lt"/>
              <a:buAutoNum type="arabicPeriod"/>
            </a:pPr>
            <a:endParaRPr lang="en-US" dirty="0"/>
          </a:p>
        </p:txBody>
      </p:sp>
    </p:spTree>
    <p:extLst>
      <p:ext uri="{BB962C8B-B14F-4D97-AF65-F5344CB8AC3E}">
        <p14:creationId xmlns:p14="http://schemas.microsoft.com/office/powerpoint/2010/main" val="2413563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CBDC</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9610618" cy="4778261"/>
          </a:xfrm>
        </p:spPr>
        <p:txBody>
          <a:bodyPr>
            <a:normAutofit/>
          </a:bodyPr>
          <a:lstStyle/>
          <a:p>
            <a:r>
              <a:rPr lang="en-US" sz="2400" dirty="0"/>
              <a:t>China might be the first to fully launch a CBDC.</a:t>
            </a:r>
          </a:p>
          <a:p>
            <a:r>
              <a:rPr lang="en-US" sz="2400" dirty="0"/>
              <a:t>Taiwan close behind </a:t>
            </a:r>
          </a:p>
          <a:p>
            <a:r>
              <a:rPr lang="en-US" sz="2400" dirty="0"/>
              <a:t>India should launch soon</a:t>
            </a:r>
          </a:p>
          <a:p>
            <a:r>
              <a:rPr lang="en-US" sz="2400" dirty="0"/>
              <a:t>European Commission expects a digital euro in 2023.</a:t>
            </a:r>
          </a:p>
          <a:p>
            <a:r>
              <a:rPr lang="en-US" sz="2400" dirty="0"/>
              <a:t>Russia, Thailand, Malaysia, South Korea, United Arab Emirates, Saudi Arabia, Canada, Australia, Brazil expected to follow suit.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4FDF807-8792-FCCE-4848-866889C767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66598" y="266597"/>
            <a:ext cx="2986822" cy="2986822"/>
          </a:xfrm>
          <a:prstGeom prst="rect">
            <a:avLst/>
          </a:prstGeom>
        </p:spPr>
      </p:pic>
    </p:spTree>
    <p:extLst>
      <p:ext uri="{BB962C8B-B14F-4D97-AF65-F5344CB8AC3E}">
        <p14:creationId xmlns:p14="http://schemas.microsoft.com/office/powerpoint/2010/main" val="312275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We’ve Got: Ce-Fi</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pPr marL="0" indent="0">
              <a:buNone/>
            </a:pPr>
            <a:r>
              <a:rPr lang="en-US" sz="2800" b="1" dirty="0">
                <a:solidFill>
                  <a:srgbClr val="101225"/>
                </a:solidFill>
              </a:rPr>
              <a:t>Centralized Finance</a:t>
            </a:r>
          </a:p>
          <a:p>
            <a:r>
              <a:rPr lang="en-US" dirty="0" err="1"/>
              <a:t>CeFi</a:t>
            </a:r>
            <a:r>
              <a:rPr lang="en-US" dirty="0"/>
              <a:t> (centralized finance) refers to current system with its traditional gatekeepers.</a:t>
            </a:r>
          </a:p>
          <a:p>
            <a:r>
              <a:rPr lang="en-US" dirty="0" err="1"/>
              <a:t>CeFi</a:t>
            </a:r>
            <a:r>
              <a:rPr lang="en-US" dirty="0"/>
              <a:t> transactions are cumbersome, time-consuming and may serve to make centralized institutions stronger, often at the expense of taxpayers.</a:t>
            </a:r>
          </a:p>
          <a:p>
            <a:r>
              <a:rPr lang="en-US" dirty="0"/>
              <a:t>Money is held by corporations whose primary goal is their own success.</a:t>
            </a:r>
          </a:p>
          <a:p>
            <a:r>
              <a:rPr lang="en-US" dirty="0"/>
              <a:t>Third parties are required to move money between parties.</a:t>
            </a:r>
          </a:p>
          <a:p>
            <a:pPr lvl="1"/>
            <a:r>
              <a:rPr lang="en-US" dirty="0"/>
              <a:t>Transactions are slow and costly.</a:t>
            </a:r>
          </a:p>
          <a:p>
            <a:pPr lvl="1"/>
            <a:r>
              <a:rPr lang="en-US" dirty="0"/>
              <a:t>Traveling can affect a person’s ability to access funds.</a:t>
            </a:r>
          </a:p>
          <a:p>
            <a:r>
              <a:rPr lang="en-US" dirty="0"/>
              <a:t>Unbanked millions</a:t>
            </a:r>
          </a:p>
          <a:p>
            <a:r>
              <a:rPr lang="en-US" dirty="0"/>
              <a:t>Fraud and forgery</a:t>
            </a:r>
          </a:p>
          <a:p>
            <a:r>
              <a:rPr lang="en-US" dirty="0"/>
              <a:t>Incompetent government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2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CBDC</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The US is considering offering its own CBDC.</a:t>
            </a:r>
          </a:p>
          <a:p>
            <a:r>
              <a:rPr lang="en-US" sz="2400" dirty="0"/>
              <a:t>Fed Reserve chair Jerome Powell: “You wouldn’t need </a:t>
            </a:r>
            <a:r>
              <a:rPr lang="en-US" sz="2400" dirty="0" err="1"/>
              <a:t>stablecoins</a:t>
            </a:r>
            <a:r>
              <a:rPr lang="en-US" sz="2400" dirty="0"/>
              <a:t>; you wouldn’t need cryptocurrencies, if you had a digital US currency. I think that’s one of the strongest arguments in its favor.”</a:t>
            </a:r>
          </a:p>
          <a:p>
            <a:r>
              <a:rPr lang="en-US" sz="2400" dirty="0"/>
              <a:t>Probably several years out, if ever.</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hain&#10;&#10;Description automatically generated">
            <a:extLst>
              <a:ext uri="{FF2B5EF4-FFF2-40B4-BE49-F238E27FC236}">
                <a16:creationId xmlns:a16="http://schemas.microsoft.com/office/drawing/2014/main" id="{F6CB197F-1EF9-155C-8B17-ABDC3DEFA9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67368" y="3623307"/>
            <a:ext cx="5355577" cy="2641107"/>
          </a:xfrm>
          <a:prstGeom prst="rect">
            <a:avLst/>
          </a:prstGeom>
        </p:spPr>
      </p:pic>
    </p:spTree>
    <p:extLst>
      <p:ext uri="{BB962C8B-B14F-4D97-AF65-F5344CB8AC3E}">
        <p14:creationId xmlns:p14="http://schemas.microsoft.com/office/powerpoint/2010/main" val="2971423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512700"/>
          </a:xfrm>
        </p:spPr>
        <p:txBody>
          <a:bodyPr>
            <a:normAutofit/>
          </a:bodyPr>
          <a:lstStyle/>
          <a:p>
            <a:pPr marL="0" indent="0">
              <a:buNone/>
            </a:pPr>
            <a:r>
              <a:rPr lang="en-US" sz="2400" dirty="0"/>
              <a:t>Match the word with the definition!</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A6FC7F-5BD8-0F41-8DA6-A152788E3056}"/>
              </a:ext>
            </a:extLst>
          </p:cNvPr>
          <p:cNvSpPr/>
          <p:nvPr/>
        </p:nvSpPr>
        <p:spPr>
          <a:xfrm>
            <a:off x="1195365" y="2044153"/>
            <a:ext cx="1603672" cy="68425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n w="0"/>
                <a:solidFill>
                  <a:schemeClr val="tx1"/>
                </a:solidFill>
              </a:rPr>
              <a:t>1. </a:t>
            </a:r>
            <a:r>
              <a:rPr lang="en-US" dirty="0" err="1">
                <a:ln w="0"/>
                <a:solidFill>
                  <a:schemeClr val="tx1"/>
                </a:solidFill>
              </a:rPr>
              <a:t>Stablecoin</a:t>
            </a:r>
            <a:endParaRPr lang="en-US" dirty="0">
              <a:ln w="0"/>
              <a:solidFill>
                <a:schemeClr val="tx1"/>
              </a:solidFill>
            </a:endParaRPr>
          </a:p>
        </p:txBody>
      </p:sp>
      <p:sp>
        <p:nvSpPr>
          <p:cNvPr id="21" name="Rectangle 20">
            <a:extLst>
              <a:ext uri="{FF2B5EF4-FFF2-40B4-BE49-F238E27FC236}">
                <a16:creationId xmlns:a16="http://schemas.microsoft.com/office/drawing/2014/main" id="{1F6F2035-5986-F265-2EFD-D043B31AE53D}"/>
              </a:ext>
            </a:extLst>
          </p:cNvPr>
          <p:cNvSpPr/>
          <p:nvPr/>
        </p:nvSpPr>
        <p:spPr>
          <a:xfrm>
            <a:off x="1176175" y="3728076"/>
            <a:ext cx="1603672" cy="6842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3. Smart Contract</a:t>
            </a:r>
          </a:p>
        </p:txBody>
      </p:sp>
      <p:sp>
        <p:nvSpPr>
          <p:cNvPr id="22" name="Rectangle 21">
            <a:extLst>
              <a:ext uri="{FF2B5EF4-FFF2-40B4-BE49-F238E27FC236}">
                <a16:creationId xmlns:a16="http://schemas.microsoft.com/office/drawing/2014/main" id="{5DAFD7AE-AC2A-EEC8-FDE5-21C86588C85D}"/>
              </a:ext>
            </a:extLst>
          </p:cNvPr>
          <p:cNvSpPr/>
          <p:nvPr/>
        </p:nvSpPr>
        <p:spPr>
          <a:xfrm>
            <a:off x="1176175" y="2877096"/>
            <a:ext cx="1603672" cy="6842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2. Mining</a:t>
            </a:r>
          </a:p>
        </p:txBody>
      </p:sp>
      <p:sp>
        <p:nvSpPr>
          <p:cNvPr id="23" name="Rectangle 22">
            <a:extLst>
              <a:ext uri="{FF2B5EF4-FFF2-40B4-BE49-F238E27FC236}">
                <a16:creationId xmlns:a16="http://schemas.microsoft.com/office/drawing/2014/main" id="{12E258EB-26EB-0B32-90D9-5A93E77A1733}"/>
              </a:ext>
            </a:extLst>
          </p:cNvPr>
          <p:cNvSpPr/>
          <p:nvPr/>
        </p:nvSpPr>
        <p:spPr>
          <a:xfrm>
            <a:off x="1137398" y="4656730"/>
            <a:ext cx="1603672" cy="68425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4. NFT</a:t>
            </a:r>
          </a:p>
        </p:txBody>
      </p:sp>
      <p:sp>
        <p:nvSpPr>
          <p:cNvPr id="24" name="Rectangle 23">
            <a:extLst>
              <a:ext uri="{FF2B5EF4-FFF2-40B4-BE49-F238E27FC236}">
                <a16:creationId xmlns:a16="http://schemas.microsoft.com/office/drawing/2014/main" id="{D5EA2469-B7F2-81C8-0DC8-53D9DD9549F2}"/>
              </a:ext>
            </a:extLst>
          </p:cNvPr>
          <p:cNvSpPr/>
          <p:nvPr/>
        </p:nvSpPr>
        <p:spPr>
          <a:xfrm>
            <a:off x="1137398" y="5640034"/>
            <a:ext cx="1603672" cy="6842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5. Fork</a:t>
            </a:r>
          </a:p>
        </p:txBody>
      </p:sp>
      <p:sp>
        <p:nvSpPr>
          <p:cNvPr id="25" name="Rectangle 24">
            <a:extLst>
              <a:ext uri="{FF2B5EF4-FFF2-40B4-BE49-F238E27FC236}">
                <a16:creationId xmlns:a16="http://schemas.microsoft.com/office/drawing/2014/main" id="{35B8BF80-0DE4-3A6D-5590-7797F9D85AFB}"/>
              </a:ext>
            </a:extLst>
          </p:cNvPr>
          <p:cNvSpPr/>
          <p:nvPr/>
        </p:nvSpPr>
        <p:spPr>
          <a:xfrm>
            <a:off x="4876064" y="2073274"/>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a. Holding crypto online</a:t>
            </a:r>
          </a:p>
        </p:txBody>
      </p:sp>
      <p:sp>
        <p:nvSpPr>
          <p:cNvPr id="26" name="Rectangle 25">
            <a:extLst>
              <a:ext uri="{FF2B5EF4-FFF2-40B4-BE49-F238E27FC236}">
                <a16:creationId xmlns:a16="http://schemas.microsoft.com/office/drawing/2014/main" id="{153B04B0-6F94-5286-B38F-74CE64BBCCAB}"/>
              </a:ext>
            </a:extLst>
          </p:cNvPr>
          <p:cNvSpPr/>
          <p:nvPr/>
        </p:nvSpPr>
        <p:spPr>
          <a:xfrm>
            <a:off x="4876065" y="2681740"/>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b. A way of owning nonphysical assets</a:t>
            </a:r>
          </a:p>
        </p:txBody>
      </p:sp>
      <p:sp>
        <p:nvSpPr>
          <p:cNvPr id="27" name="Rectangle 26">
            <a:extLst>
              <a:ext uri="{FF2B5EF4-FFF2-40B4-BE49-F238E27FC236}">
                <a16:creationId xmlns:a16="http://schemas.microsoft.com/office/drawing/2014/main" id="{D4FE9ED3-A235-6E92-A7DE-23F6CEAB02DE}"/>
              </a:ext>
            </a:extLst>
          </p:cNvPr>
          <p:cNvSpPr/>
          <p:nvPr/>
        </p:nvSpPr>
        <p:spPr>
          <a:xfrm>
            <a:off x="4881808" y="3298511"/>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 A promotional distribution of crypto </a:t>
            </a:r>
          </a:p>
        </p:txBody>
      </p:sp>
      <p:sp>
        <p:nvSpPr>
          <p:cNvPr id="28" name="Rectangle 27">
            <a:extLst>
              <a:ext uri="{FF2B5EF4-FFF2-40B4-BE49-F238E27FC236}">
                <a16:creationId xmlns:a16="http://schemas.microsoft.com/office/drawing/2014/main" id="{3CAACE4C-720F-5C16-1D9C-F8A09469FD87}"/>
              </a:ext>
            </a:extLst>
          </p:cNvPr>
          <p:cNvSpPr/>
          <p:nvPr/>
        </p:nvSpPr>
        <p:spPr>
          <a:xfrm>
            <a:off x="4881807" y="3903481"/>
            <a:ext cx="6764534"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d. A program that executes commands when conditions are met  </a:t>
            </a:r>
          </a:p>
        </p:txBody>
      </p:sp>
      <p:sp>
        <p:nvSpPr>
          <p:cNvPr id="29" name="Rectangle 28">
            <a:extLst>
              <a:ext uri="{FF2B5EF4-FFF2-40B4-BE49-F238E27FC236}">
                <a16:creationId xmlns:a16="http://schemas.microsoft.com/office/drawing/2014/main" id="{5C5B5BDE-D90B-B1EB-02E6-1DC5556685B6}"/>
              </a:ext>
            </a:extLst>
          </p:cNvPr>
          <p:cNvSpPr/>
          <p:nvPr/>
        </p:nvSpPr>
        <p:spPr>
          <a:xfrm>
            <a:off x="4876067" y="4504820"/>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e. Solving math problems to earn crypto</a:t>
            </a:r>
          </a:p>
        </p:txBody>
      </p:sp>
      <p:sp>
        <p:nvSpPr>
          <p:cNvPr id="30" name="Rectangle 29">
            <a:extLst>
              <a:ext uri="{FF2B5EF4-FFF2-40B4-BE49-F238E27FC236}">
                <a16:creationId xmlns:a16="http://schemas.microsoft.com/office/drawing/2014/main" id="{11C0B353-6642-A159-252B-351613518826}"/>
              </a:ext>
            </a:extLst>
          </p:cNvPr>
          <p:cNvSpPr/>
          <p:nvPr/>
        </p:nvSpPr>
        <p:spPr>
          <a:xfrm>
            <a:off x="4876067" y="5115726"/>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f. A software update resulting in two separate currencies</a:t>
            </a:r>
          </a:p>
        </p:txBody>
      </p:sp>
      <p:sp>
        <p:nvSpPr>
          <p:cNvPr id="31" name="Rectangle 30">
            <a:extLst>
              <a:ext uri="{FF2B5EF4-FFF2-40B4-BE49-F238E27FC236}">
                <a16:creationId xmlns:a16="http://schemas.microsoft.com/office/drawing/2014/main" id="{56C67977-3E21-E0DE-CC7D-6BF75882FED6}"/>
              </a:ext>
            </a:extLst>
          </p:cNvPr>
          <p:cNvSpPr/>
          <p:nvPr/>
        </p:nvSpPr>
        <p:spPr>
          <a:xfrm>
            <a:off x="4876066" y="5715830"/>
            <a:ext cx="6174223" cy="5256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g. A coin whose value is tied to another asset </a:t>
            </a:r>
          </a:p>
        </p:txBody>
      </p:sp>
      <p:pic>
        <p:nvPicPr>
          <p:cNvPr id="5" name="Graphic 4" descr="Help with solid fill">
            <a:extLst>
              <a:ext uri="{FF2B5EF4-FFF2-40B4-BE49-F238E27FC236}">
                <a16:creationId xmlns:a16="http://schemas.microsoft.com/office/drawing/2014/main" id="{51F38F94-7388-35D2-737B-0F552775D1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1112653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61E2CAF-38A8-9C48-9982-0B5E5F9960D7}"/>
              </a:ext>
            </a:extLst>
          </p:cNvPr>
          <p:cNvSpPr>
            <a:spLocks noGrp="1"/>
          </p:cNvSpPr>
          <p:nvPr>
            <p:ph idx="1"/>
          </p:nvPr>
        </p:nvSpPr>
        <p:spPr>
          <a:xfrm>
            <a:off x="878365" y="1335075"/>
            <a:ext cx="10435269" cy="512700"/>
          </a:xfrm>
        </p:spPr>
        <p:txBody>
          <a:bodyPr>
            <a:normAutofit/>
          </a:bodyPr>
          <a:lstStyle/>
          <a:p>
            <a:pPr marL="0" indent="0">
              <a:buNone/>
            </a:pPr>
            <a:r>
              <a:rPr lang="en-US" sz="2400" dirty="0"/>
              <a:t>Match the word with the definition!</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24" name="Rectangle 23">
            <a:extLst>
              <a:ext uri="{FF2B5EF4-FFF2-40B4-BE49-F238E27FC236}">
                <a16:creationId xmlns:a16="http://schemas.microsoft.com/office/drawing/2014/main" id="{2A592D14-E725-FF9B-7ED9-67C0EB1A0F44}"/>
              </a:ext>
            </a:extLst>
          </p:cNvPr>
          <p:cNvSpPr/>
          <p:nvPr/>
        </p:nvSpPr>
        <p:spPr>
          <a:xfrm>
            <a:off x="979322" y="2915006"/>
            <a:ext cx="2600277" cy="6842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n w="0"/>
                <a:solidFill>
                  <a:schemeClr val="tx1"/>
                </a:solidFill>
              </a:rPr>
              <a:t>2. Hot desktop wallet</a:t>
            </a:r>
          </a:p>
        </p:txBody>
      </p:sp>
      <p:sp>
        <p:nvSpPr>
          <p:cNvPr id="25" name="Rectangle 24">
            <a:extLst>
              <a:ext uri="{FF2B5EF4-FFF2-40B4-BE49-F238E27FC236}">
                <a16:creationId xmlns:a16="http://schemas.microsoft.com/office/drawing/2014/main" id="{4168A821-2CAF-3911-6961-4D366A526C9D}"/>
              </a:ext>
            </a:extLst>
          </p:cNvPr>
          <p:cNvSpPr/>
          <p:nvPr/>
        </p:nvSpPr>
        <p:spPr>
          <a:xfrm>
            <a:off x="979322" y="3769608"/>
            <a:ext cx="2600277" cy="6842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3. Hot mobile wallet</a:t>
            </a:r>
          </a:p>
        </p:txBody>
      </p:sp>
      <p:sp>
        <p:nvSpPr>
          <p:cNvPr id="26" name="Rectangle 25">
            <a:extLst>
              <a:ext uri="{FF2B5EF4-FFF2-40B4-BE49-F238E27FC236}">
                <a16:creationId xmlns:a16="http://schemas.microsoft.com/office/drawing/2014/main" id="{4ED43100-6DAC-EE80-39F7-90F6CCAB9664}"/>
              </a:ext>
            </a:extLst>
          </p:cNvPr>
          <p:cNvSpPr/>
          <p:nvPr/>
        </p:nvSpPr>
        <p:spPr>
          <a:xfrm>
            <a:off x="979322" y="5648889"/>
            <a:ext cx="2600276" cy="6842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5. Hot web wallet</a:t>
            </a:r>
          </a:p>
        </p:txBody>
      </p:sp>
      <p:sp>
        <p:nvSpPr>
          <p:cNvPr id="27" name="Rectangle 26">
            <a:extLst>
              <a:ext uri="{FF2B5EF4-FFF2-40B4-BE49-F238E27FC236}">
                <a16:creationId xmlns:a16="http://schemas.microsoft.com/office/drawing/2014/main" id="{328982ED-09D0-EED7-B40A-F3DF4A3F60A0}"/>
              </a:ext>
            </a:extLst>
          </p:cNvPr>
          <p:cNvSpPr/>
          <p:nvPr/>
        </p:nvSpPr>
        <p:spPr>
          <a:xfrm>
            <a:off x="991655" y="4728567"/>
            <a:ext cx="2587944" cy="6842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4. Cold paper wallet</a:t>
            </a:r>
          </a:p>
        </p:txBody>
      </p:sp>
      <p:sp>
        <p:nvSpPr>
          <p:cNvPr id="28" name="Rectangle 27">
            <a:extLst>
              <a:ext uri="{FF2B5EF4-FFF2-40B4-BE49-F238E27FC236}">
                <a16:creationId xmlns:a16="http://schemas.microsoft.com/office/drawing/2014/main" id="{9C43ADF9-A61D-C8F5-2569-D54AB87E860B}"/>
              </a:ext>
            </a:extLst>
          </p:cNvPr>
          <p:cNvSpPr/>
          <p:nvPr/>
        </p:nvSpPr>
        <p:spPr>
          <a:xfrm>
            <a:off x="979322" y="1977939"/>
            <a:ext cx="2600277" cy="684257"/>
          </a:xfrm>
          <a:prstGeom prst="rect">
            <a:avLst/>
          </a:prstGeom>
          <a:solidFill>
            <a:schemeClr val="bg2"/>
          </a:solidFill>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Cold hardware wallet</a:t>
            </a:r>
          </a:p>
        </p:txBody>
      </p:sp>
      <p:sp>
        <p:nvSpPr>
          <p:cNvPr id="30" name="Rectangle 29">
            <a:extLst>
              <a:ext uri="{FF2B5EF4-FFF2-40B4-BE49-F238E27FC236}">
                <a16:creationId xmlns:a16="http://schemas.microsoft.com/office/drawing/2014/main" id="{B8CAE6D1-5DDC-44ED-536C-AC08DB347A7F}"/>
              </a:ext>
            </a:extLst>
          </p:cNvPr>
          <p:cNvSpPr/>
          <p:nvPr/>
        </p:nvSpPr>
        <p:spPr>
          <a:xfrm>
            <a:off x="4718738" y="3453019"/>
            <a:ext cx="6174223" cy="525683"/>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 Utilizes a phone app</a:t>
            </a:r>
          </a:p>
        </p:txBody>
      </p:sp>
      <p:sp>
        <p:nvSpPr>
          <p:cNvPr id="31" name="Rectangle 30">
            <a:extLst>
              <a:ext uri="{FF2B5EF4-FFF2-40B4-BE49-F238E27FC236}">
                <a16:creationId xmlns:a16="http://schemas.microsoft.com/office/drawing/2014/main" id="{8BB33A98-B74D-E852-9C36-F218010CEB39}"/>
              </a:ext>
            </a:extLst>
          </p:cNvPr>
          <p:cNvSpPr/>
          <p:nvPr/>
        </p:nvSpPr>
        <p:spPr>
          <a:xfrm>
            <a:off x="4694676" y="4289956"/>
            <a:ext cx="6174223" cy="525683"/>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d. Stored on a website</a:t>
            </a:r>
          </a:p>
        </p:txBody>
      </p:sp>
      <p:sp>
        <p:nvSpPr>
          <p:cNvPr id="32" name="Rectangle 31">
            <a:extLst>
              <a:ext uri="{FF2B5EF4-FFF2-40B4-BE49-F238E27FC236}">
                <a16:creationId xmlns:a16="http://schemas.microsoft.com/office/drawing/2014/main" id="{C18AD4BD-CA45-1011-2167-18928DC3F690}"/>
              </a:ext>
            </a:extLst>
          </p:cNvPr>
          <p:cNvSpPr/>
          <p:nvPr/>
        </p:nvSpPr>
        <p:spPr>
          <a:xfrm>
            <a:off x="4714280" y="5058977"/>
            <a:ext cx="6174223" cy="525683"/>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e. Stored on an offline physical device</a:t>
            </a:r>
          </a:p>
        </p:txBody>
      </p:sp>
      <p:sp>
        <p:nvSpPr>
          <p:cNvPr id="33" name="Rectangle 32">
            <a:extLst>
              <a:ext uri="{FF2B5EF4-FFF2-40B4-BE49-F238E27FC236}">
                <a16:creationId xmlns:a16="http://schemas.microsoft.com/office/drawing/2014/main" id="{4ADA32BC-4B4E-D64F-F6C9-74C4D61F654F}"/>
              </a:ext>
            </a:extLst>
          </p:cNvPr>
          <p:cNvSpPr/>
          <p:nvPr/>
        </p:nvSpPr>
        <p:spPr>
          <a:xfrm>
            <a:off x="4714280" y="5807463"/>
            <a:ext cx="6174223" cy="525683"/>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f. Keys are memorized</a:t>
            </a:r>
          </a:p>
        </p:txBody>
      </p:sp>
      <p:sp>
        <p:nvSpPr>
          <p:cNvPr id="34" name="Rectangle 33">
            <a:extLst>
              <a:ext uri="{FF2B5EF4-FFF2-40B4-BE49-F238E27FC236}">
                <a16:creationId xmlns:a16="http://schemas.microsoft.com/office/drawing/2014/main" id="{92221080-A641-BF4A-8932-4DC8CD0E44AA}"/>
              </a:ext>
            </a:extLst>
          </p:cNvPr>
          <p:cNvSpPr/>
          <p:nvPr/>
        </p:nvSpPr>
        <p:spPr>
          <a:xfrm>
            <a:off x="4714280" y="1955699"/>
            <a:ext cx="6178681" cy="476668"/>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 Utilizes an online app</a:t>
            </a:r>
          </a:p>
        </p:txBody>
      </p:sp>
      <p:sp>
        <p:nvSpPr>
          <p:cNvPr id="35" name="Rectangle 34">
            <a:extLst>
              <a:ext uri="{FF2B5EF4-FFF2-40B4-BE49-F238E27FC236}">
                <a16:creationId xmlns:a16="http://schemas.microsoft.com/office/drawing/2014/main" id="{003F1B68-84CB-B084-E199-B150C037A209}"/>
              </a:ext>
            </a:extLst>
          </p:cNvPr>
          <p:cNvSpPr/>
          <p:nvPr/>
        </p:nvSpPr>
        <p:spPr>
          <a:xfrm>
            <a:off x="4718738" y="2714792"/>
            <a:ext cx="6174223" cy="525683"/>
          </a:xfrm>
          <a:prstGeom prst="rect">
            <a:avLst/>
          </a:prstGeom>
          <a:solidFill>
            <a:schemeClr val="bg1">
              <a:lumMod val="8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 Keys written down</a:t>
            </a:r>
          </a:p>
        </p:txBody>
      </p:sp>
      <p:pic>
        <p:nvPicPr>
          <p:cNvPr id="3" name="Graphic 2" descr="Help with solid fill">
            <a:extLst>
              <a:ext uri="{FF2B5EF4-FFF2-40B4-BE49-F238E27FC236}">
                <a16:creationId xmlns:a16="http://schemas.microsoft.com/office/drawing/2014/main" id="{7B5030A9-2DA7-D788-6E36-6CF5E76553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445906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764343" y="3528003"/>
            <a:ext cx="4663313" cy="665022"/>
          </a:xfrm>
        </p:spPr>
        <p:txBody>
          <a:bodyPr>
            <a:noAutofit/>
          </a:bodyPr>
          <a:lstStyle/>
          <a:p>
            <a:pPr algn="l"/>
            <a:r>
              <a:rPr lang="en-US" sz="5400" dirty="0"/>
              <a:t>IRS Guidance</a:t>
            </a:r>
          </a:p>
        </p:txBody>
      </p:sp>
      <p:sp>
        <p:nvSpPr>
          <p:cNvPr id="3" name="TextBox 2">
            <a:extLst>
              <a:ext uri="{FF2B5EF4-FFF2-40B4-BE49-F238E27FC236}">
                <a16:creationId xmlns:a16="http://schemas.microsoft.com/office/drawing/2014/main" id="{8FA7E817-49CB-4CE0-F93D-10F4ECDD1A37}"/>
              </a:ext>
            </a:extLst>
          </p:cNvPr>
          <p:cNvSpPr txBox="1"/>
          <p:nvPr/>
        </p:nvSpPr>
        <p:spPr>
          <a:xfrm>
            <a:off x="4813464" y="2852297"/>
            <a:ext cx="2565070" cy="461665"/>
          </a:xfrm>
          <a:prstGeom prst="rect">
            <a:avLst/>
          </a:prstGeom>
          <a:noFill/>
        </p:spPr>
        <p:txBody>
          <a:bodyPr wrap="square" rtlCol="0">
            <a:spAutoFit/>
          </a:bodyPr>
          <a:lstStyle/>
          <a:p>
            <a:pPr algn="ctr"/>
            <a:r>
              <a:rPr lang="en-US" sz="2400" dirty="0">
                <a:solidFill>
                  <a:schemeClr val="bg1"/>
                </a:solidFill>
              </a:rPr>
              <a:t>Section 4</a:t>
            </a:r>
          </a:p>
        </p:txBody>
      </p:sp>
    </p:spTree>
    <p:extLst>
      <p:ext uri="{BB962C8B-B14F-4D97-AF65-F5344CB8AC3E}">
        <p14:creationId xmlns:p14="http://schemas.microsoft.com/office/powerpoint/2010/main" val="135895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Rules and Regs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Notice 2014-21</a:t>
            </a:r>
          </a:p>
          <a:p>
            <a:r>
              <a:rPr lang="en-US" sz="2800" dirty="0"/>
              <a:t>TC&amp;JA in 2018</a:t>
            </a:r>
          </a:p>
          <a:p>
            <a:r>
              <a:rPr lang="en-US" sz="2800" dirty="0"/>
              <a:t>Regulation 2019-24</a:t>
            </a:r>
          </a:p>
          <a:p>
            <a:r>
              <a:rPr lang="en-US" sz="2800" dirty="0"/>
              <a:t>Online FAQs in 2019</a:t>
            </a:r>
          </a:p>
          <a:p>
            <a:r>
              <a:rPr lang="en-US" sz="2800" dirty="0"/>
              <a:t>Chief Counsel Guidance 2020 &amp; 2021</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185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Notice 2014-21 Summary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buFont typeface="Arial" panose="020B0604020202020204" pitchFamily="34" charset="0"/>
              <a:buChar char="•"/>
            </a:pPr>
            <a:r>
              <a:rPr lang="en" sz="2400" dirty="0">
                <a:latin typeface="+mj-lt"/>
              </a:rPr>
              <a:t>For federal tax purposes, virtual currency is treated as property.</a:t>
            </a:r>
          </a:p>
          <a:p>
            <a:pPr lvl="1"/>
            <a:r>
              <a:rPr lang="en" sz="2400" dirty="0">
                <a:latin typeface="+mj-lt"/>
              </a:rPr>
              <a:t>General tax principles applicable to property transactions apply to transactions using virtual currency.</a:t>
            </a:r>
          </a:p>
          <a:p>
            <a:pPr>
              <a:buFont typeface="Arial" panose="020B0604020202020204" pitchFamily="34" charset="0"/>
              <a:buChar char="•"/>
            </a:pPr>
            <a:r>
              <a:rPr lang="en-US" sz="2400" dirty="0"/>
              <a:t>$200 de minimis foreign currency gain doesn’t apply.</a:t>
            </a:r>
          </a:p>
          <a:p>
            <a:r>
              <a:rPr lang="en-US" sz="2400" dirty="0"/>
              <a:t>Virtual currency received as payment is reportable income.</a:t>
            </a:r>
          </a:p>
          <a:p>
            <a:pPr>
              <a:buFont typeface="Arial" panose="020B0604020202020204" pitchFamily="34" charset="0"/>
              <a:buChar char="•"/>
            </a:pPr>
            <a:r>
              <a:rPr lang="en-US" sz="2400" dirty="0"/>
              <a:t>Value of that income is FMV on </a:t>
            </a:r>
            <a:r>
              <a:rPr lang="en-US" sz="2400" b="1" dirty="0"/>
              <a:t>date</a:t>
            </a:r>
            <a:r>
              <a:rPr lang="en-US" sz="2400" dirty="0"/>
              <a:t> (but not time) of receipt.</a:t>
            </a:r>
          </a:p>
          <a:p>
            <a:r>
              <a:rPr lang="en" sz="2400" dirty="0"/>
              <a:t>IRS will accept </a:t>
            </a:r>
            <a:r>
              <a:rPr lang="en-US" sz="2400" dirty="0"/>
              <a:t>exchange rate in determining FMV of property received.</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570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Notice 2014-21 Summary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nSpc>
                <a:spcPct val="100000"/>
              </a:lnSpc>
              <a:buClr>
                <a:schemeClr val="bg1">
                  <a:lumMod val="65000"/>
                </a:schemeClr>
              </a:buClr>
              <a:buSzPct val="120000"/>
            </a:pPr>
            <a:r>
              <a:rPr lang="en-US" sz="2400" dirty="0"/>
              <a:t>Taxable gain or loss occurs when exchanged for other property.</a:t>
            </a:r>
          </a:p>
          <a:p>
            <a:pPr>
              <a:lnSpc>
                <a:spcPct val="100000"/>
              </a:lnSpc>
              <a:buClr>
                <a:schemeClr val="bg1">
                  <a:lumMod val="65000"/>
                </a:schemeClr>
              </a:buClr>
              <a:buSzPct val="120000"/>
            </a:pPr>
            <a:r>
              <a:rPr lang="en-US" sz="2400" dirty="0"/>
              <a:t>Gains/losses treated according to how taxpayer holds the assets.</a:t>
            </a:r>
            <a:endParaRPr lang="en-US" sz="2400" i="0" u="none" strike="noStrike" dirty="0">
              <a:effectLst/>
              <a:cs typeface="Arial" panose="020B0604020202020204" pitchFamily="34" charset="0"/>
            </a:endParaRPr>
          </a:p>
          <a:p>
            <a:pPr>
              <a:lnSpc>
                <a:spcPct val="100000"/>
              </a:lnSpc>
              <a:buClr>
                <a:schemeClr val="bg1">
                  <a:lumMod val="65000"/>
                </a:schemeClr>
              </a:buClr>
              <a:buSzPct val="120000"/>
            </a:pPr>
            <a:r>
              <a:rPr lang="en-US" sz="2400" dirty="0"/>
              <a:t>Virtual currency received via “mining” is income, valued at FMV </a:t>
            </a:r>
            <a:r>
              <a:rPr lang="en-US" sz="2400" b="1" dirty="0"/>
              <a:t>date</a:t>
            </a:r>
            <a:r>
              <a:rPr lang="en-US" sz="2400" dirty="0"/>
              <a:t> (but not time) of receipt.</a:t>
            </a:r>
          </a:p>
          <a:p>
            <a:pPr lvl="1">
              <a:lnSpc>
                <a:spcPct val="100000"/>
              </a:lnSpc>
              <a:buClr>
                <a:schemeClr val="bg1">
                  <a:lumMod val="65000"/>
                </a:schemeClr>
              </a:buClr>
              <a:buSzPct val="120000"/>
            </a:pPr>
            <a:r>
              <a:rPr lang="en-US" sz="2400" i="0" u="none" strike="noStrike" dirty="0">
                <a:effectLst/>
                <a:cs typeface="Arial" panose="020B0604020202020204" pitchFamily="34" charset="0"/>
              </a:rPr>
              <a:t>Self-employment income if rises to level of trade or business.</a:t>
            </a:r>
          </a:p>
          <a:p>
            <a:pPr lvl="1">
              <a:lnSpc>
                <a:spcPct val="100000"/>
              </a:lnSpc>
              <a:buClr>
                <a:schemeClr val="bg1">
                  <a:lumMod val="65000"/>
                </a:schemeClr>
              </a:buClr>
              <a:buSzPct val="120000"/>
            </a:pPr>
            <a:endParaRPr lang="en-US" sz="2400" dirty="0"/>
          </a:p>
          <a:p>
            <a:pPr>
              <a:lnSpc>
                <a:spcPct val="100000"/>
              </a:lnSpc>
              <a:spcBef>
                <a:spcPts val="0"/>
              </a:spcBef>
              <a:buClr>
                <a:schemeClr val="bg1">
                  <a:lumMod val="65000"/>
                </a:schemeClr>
              </a:buClr>
              <a:buSzPct val="120000"/>
            </a:pPr>
            <a:r>
              <a:rPr lang="en-US" sz="2400" dirty="0"/>
              <a:t>Virtual currency received by independent contractor is subject to FICA.</a:t>
            </a:r>
          </a:p>
          <a:p>
            <a:pPr>
              <a:lnSpc>
                <a:spcPct val="100000"/>
              </a:lnSpc>
              <a:spcBef>
                <a:spcPts val="0"/>
              </a:spcBef>
              <a:buClr>
                <a:schemeClr val="bg1">
                  <a:lumMod val="65000"/>
                </a:schemeClr>
              </a:buClr>
              <a:buSzPct val="120000"/>
            </a:pPr>
            <a:endParaRPr lang="en-US" sz="2400" dirty="0"/>
          </a:p>
          <a:p>
            <a:pPr>
              <a:lnSpc>
                <a:spcPct val="100000"/>
              </a:lnSpc>
              <a:spcBef>
                <a:spcPts val="0"/>
              </a:spcBef>
              <a:buClr>
                <a:schemeClr val="bg1">
                  <a:lumMod val="65000"/>
                </a:schemeClr>
              </a:buClr>
              <a:buSzPct val="120000"/>
            </a:pPr>
            <a:r>
              <a:rPr lang="en-US" sz="2400" dirty="0"/>
              <a:t>Wages received in virtual currency is subject to all same reporting requirements.</a:t>
            </a:r>
            <a:endParaRPr lang="en-US" sz="2400" i="0" u="none" strike="noStrike" kern="1200" dirty="0">
              <a:solidFill>
                <a:srgbClr val="102D6F"/>
              </a:solidFill>
              <a:effectLst/>
            </a:endParaRPr>
          </a:p>
          <a:p>
            <a:pPr marL="0" indent="0">
              <a:buClr>
                <a:schemeClr val="bg1">
                  <a:lumMod val="75000"/>
                </a:schemeClr>
              </a:buClr>
              <a:buSzPct val="110000"/>
              <a:buNone/>
            </a:pP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09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Notice 2014-21 Summary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nSpc>
                <a:spcPct val="100000"/>
              </a:lnSpc>
              <a:buClr>
                <a:schemeClr val="bg1">
                  <a:lumMod val="65000"/>
                </a:schemeClr>
              </a:buClr>
              <a:buSzPct val="120000"/>
            </a:pPr>
            <a:r>
              <a:rPr lang="en-US" sz="2400" dirty="0"/>
              <a:t>Information reporting is identical to all reporting requirements of payments of property.</a:t>
            </a:r>
          </a:p>
          <a:p>
            <a:pPr>
              <a:lnSpc>
                <a:spcPct val="100000"/>
              </a:lnSpc>
              <a:buClr>
                <a:schemeClr val="bg1">
                  <a:lumMod val="65000"/>
                </a:schemeClr>
              </a:buClr>
              <a:buSzPct val="120000"/>
            </a:pPr>
            <a:r>
              <a:rPr lang="en-US" sz="2400" dirty="0"/>
              <a:t>Form 1099 requirements apply to virtual currency.</a:t>
            </a:r>
          </a:p>
          <a:p>
            <a:pPr>
              <a:lnSpc>
                <a:spcPct val="100000"/>
              </a:lnSpc>
              <a:spcBef>
                <a:spcPts val="0"/>
              </a:spcBef>
              <a:buClr>
                <a:schemeClr val="bg1">
                  <a:lumMod val="65000"/>
                </a:schemeClr>
              </a:buClr>
              <a:buSzPct val="120000"/>
            </a:pPr>
            <a:r>
              <a:rPr lang="en-US" sz="2400" dirty="0"/>
              <a:t>Backup withholding applies to virtual currency payments.</a:t>
            </a:r>
          </a:p>
          <a:p>
            <a:pPr>
              <a:lnSpc>
                <a:spcPct val="100000"/>
              </a:lnSpc>
              <a:buClr>
                <a:schemeClr val="bg1">
                  <a:lumMod val="65000"/>
                </a:schemeClr>
              </a:buClr>
              <a:buSzPct val="120000"/>
            </a:pPr>
            <a:r>
              <a:rPr lang="en-US" sz="2400" dirty="0"/>
              <a:t>Third-party settlers required to file Form 1099-K if usual requirements are met.</a:t>
            </a:r>
            <a:endParaRPr lang="en-US" sz="2400" i="0" u="none" strike="noStrike" dirty="0">
              <a:effectLst/>
              <a:cs typeface="Arial" panose="020B0604020202020204" pitchFamily="34" charset="0"/>
            </a:endParaRPr>
          </a:p>
          <a:p>
            <a:pPr>
              <a:lnSpc>
                <a:spcPct val="100000"/>
              </a:lnSpc>
              <a:buClr>
                <a:schemeClr val="bg1">
                  <a:lumMod val="65000"/>
                </a:schemeClr>
              </a:buClr>
              <a:buSzPct val="120000"/>
            </a:pPr>
            <a:r>
              <a:rPr lang="en-US" sz="2400" dirty="0">
                <a:cs typeface="Calibri"/>
              </a:rPr>
              <a:t>The usual penalties will apply to earlier returns! (Even though we hadn’t decided what you should do until now.)</a:t>
            </a:r>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6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OUCH!</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Crypto is </a:t>
            </a:r>
            <a:r>
              <a:rPr lang="en-US" sz="2800" b="1" dirty="0"/>
              <a:t>property.</a:t>
            </a:r>
          </a:p>
          <a:p>
            <a:pPr lvl="1"/>
            <a:r>
              <a:rPr lang="en-US" sz="2800" dirty="0"/>
              <a:t>In general, payments of crypto = payments of property.</a:t>
            </a:r>
          </a:p>
          <a:p>
            <a:pPr lvl="1"/>
            <a:r>
              <a:rPr lang="en-US" sz="2800" dirty="0"/>
              <a:t>All reporting requirements apply.</a:t>
            </a:r>
          </a:p>
          <a:p>
            <a:r>
              <a:rPr lang="en-US" sz="2800" dirty="0"/>
              <a:t>Harshest possible interpretation of this new type of asset.</a:t>
            </a:r>
          </a:p>
          <a:p>
            <a:r>
              <a:rPr lang="en-US" sz="2800" b="1" dirty="0"/>
              <a:t>Huge blow to the De-Fi world!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892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602530" y="1631761"/>
            <a:ext cx="10435269" cy="4778261"/>
          </a:xfrm>
        </p:spPr>
        <p:txBody>
          <a:bodyPr>
            <a:normAutofit/>
          </a:bodyPr>
          <a:lstStyle/>
          <a:p>
            <a:r>
              <a:rPr lang="en-US" sz="3000" dirty="0">
                <a:cs typeface="Arial"/>
              </a:rPr>
              <a:t>Who has a taxable event according to IRS Notice 2014-21?</a:t>
            </a:r>
          </a:p>
          <a:p>
            <a:pPr marL="971550" lvl="1" indent="-514350">
              <a:buFont typeface="+mj-lt"/>
              <a:buAutoNum type="arabicPeriod"/>
            </a:pPr>
            <a:r>
              <a:rPr lang="en-US" sz="3000" dirty="0"/>
              <a:t>Alice bought crypto and stored it in a virtual wallet.</a:t>
            </a:r>
          </a:p>
          <a:p>
            <a:pPr marL="971550" lvl="1" indent="-514350">
              <a:buFont typeface="+mj-lt"/>
              <a:buAutoNum type="arabicPeriod"/>
            </a:pPr>
            <a:r>
              <a:rPr lang="en-US" sz="3000" dirty="0"/>
              <a:t>Bob traded crypto for a t-shirt.</a:t>
            </a:r>
          </a:p>
          <a:p>
            <a:pPr marL="971550" lvl="1" indent="-514350">
              <a:buFont typeface="+mj-lt"/>
              <a:buAutoNum type="arabicPeriod"/>
            </a:pPr>
            <a:r>
              <a:rPr lang="en-US" sz="3000" dirty="0"/>
              <a:t>Charlie mined crypto but didn’t sell any of it.</a:t>
            </a:r>
          </a:p>
          <a:p>
            <a:pPr marL="971550" lvl="1" indent="-514350">
              <a:buFont typeface="+mj-lt"/>
              <a:buAutoNum type="arabicPeriod"/>
            </a:pPr>
            <a:r>
              <a:rPr lang="en-US" sz="3000" dirty="0"/>
              <a:t>Donna worked for an overseas company who paid her in crypto.</a:t>
            </a:r>
          </a:p>
          <a:p>
            <a:pPr marL="971550" lvl="1" indent="-514350">
              <a:buFont typeface="+mj-lt"/>
              <a:buAutoNum type="arabicPeriod"/>
            </a:pPr>
            <a:r>
              <a:rPr lang="en-US" sz="3000" dirty="0"/>
              <a:t>Edgar sold some crypto, but gain was less than $200.</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elp with solid fill">
            <a:extLst>
              <a:ext uri="{FF2B5EF4-FFF2-40B4-BE49-F238E27FC236}">
                <a16:creationId xmlns:a16="http://schemas.microsoft.com/office/drawing/2014/main" id="{1CA9BB9C-9D63-5D25-5895-907A71770D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207514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Might Be Better?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pPr marL="0" indent="0">
              <a:buNone/>
            </a:pPr>
            <a:r>
              <a:rPr lang="en-US" sz="2800" b="1" dirty="0">
                <a:solidFill>
                  <a:srgbClr val="101225"/>
                </a:solidFill>
              </a:rPr>
              <a:t>De-Fi</a:t>
            </a:r>
          </a:p>
          <a:p>
            <a:r>
              <a:rPr lang="en-US" sz="2400" dirty="0" err="1"/>
              <a:t>DeFi</a:t>
            </a:r>
            <a:r>
              <a:rPr lang="en-US" sz="2400" dirty="0"/>
              <a:t> hopes to take power away from traditional gatekeepers by uniting buyers/sellers, lenders/borrowers, etc., directly without the intermediary.</a:t>
            </a:r>
          </a:p>
          <a:p>
            <a:r>
              <a:rPr lang="en-US" sz="2400" dirty="0"/>
              <a:t>Anyone with a computer and Wi-Fi can participate.</a:t>
            </a:r>
          </a:p>
          <a:p>
            <a:r>
              <a:rPr lang="en-US" sz="2400" dirty="0"/>
              <a:t>Fees are reduced and, in some cases, eliminated.</a:t>
            </a:r>
          </a:p>
          <a:p>
            <a:r>
              <a:rPr lang="en-US" sz="2400" dirty="0"/>
              <a:t>But what’s required? Some sort of computer-based currency that isn’t linked to a government…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1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IRS Goes Dark</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r>
              <a:rPr lang="en-US" sz="2800" b="1" dirty="0"/>
              <a:t>2015? Nothing….</a:t>
            </a:r>
          </a:p>
          <a:p>
            <a:pPr marL="0" indent="0">
              <a:buNone/>
            </a:pPr>
            <a:r>
              <a:rPr lang="en-US" sz="2800" b="1" dirty="0"/>
              <a:t>2016? Nothing…</a:t>
            </a:r>
          </a:p>
          <a:p>
            <a:pPr marL="0" indent="0">
              <a:buNone/>
            </a:pPr>
            <a:r>
              <a:rPr lang="en-US" sz="2800" b="1" dirty="0"/>
              <a:t>2017? Nothing…</a:t>
            </a:r>
          </a:p>
          <a:p>
            <a:pPr marL="0" indent="0">
              <a:buNone/>
            </a:pPr>
            <a:r>
              <a:rPr lang="en-US" sz="2800" b="1" dirty="0"/>
              <a:t>2018? Tax Cuts &amp; Jobs Act!</a:t>
            </a:r>
          </a:p>
          <a:p>
            <a:pPr marL="0" indent="0">
              <a:buNone/>
            </a:pPr>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Review of the Tax Cuts and Jobs Act of 2017 | Jack Welch MBA">
            <a:extLst>
              <a:ext uri="{FF2B5EF4-FFF2-40B4-BE49-F238E27FC236}">
                <a16:creationId xmlns:a16="http://schemas.microsoft.com/office/drawing/2014/main" id="{5E15C7CB-9660-7737-261C-92AEC984F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252" y="3806833"/>
            <a:ext cx="5811748" cy="305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TC&amp;JA Talked About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ea typeface="Cambria" panose="02040503050406030204" pitchFamily="18" charset="0"/>
                <a:cs typeface="Arial" panose="020B0604020202020204" pitchFamily="34" charset="0"/>
              </a:rPr>
              <a:t>Indirectly, yes!</a:t>
            </a:r>
          </a:p>
          <a:p>
            <a:r>
              <a:rPr lang="en-US" sz="2400" dirty="0">
                <a:ea typeface="Cambria" panose="02040503050406030204" pitchFamily="18" charset="0"/>
                <a:cs typeface="Arial" panose="020B0604020202020204" pitchFamily="34" charset="0"/>
              </a:rPr>
              <a:t>Beginning in tax year 2018, LKE is only for real estate.</a:t>
            </a:r>
          </a:p>
          <a:p>
            <a:r>
              <a:rPr lang="en-US" sz="2400" dirty="0">
                <a:ea typeface="Cambria" panose="02040503050406030204" pitchFamily="18" charset="0"/>
                <a:cs typeface="Arial" panose="020B0604020202020204" pitchFamily="34" charset="0"/>
              </a:rPr>
              <a:t>Before that, the Cryptoverse simply assumed LKE for all cryptos and tokens.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6292AC46-DDAB-3C32-D922-5359B1E8CBF0}"/>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022249" y="3557402"/>
            <a:ext cx="6147502" cy="3201824"/>
          </a:xfrm>
          <a:prstGeom prst="rect">
            <a:avLst/>
          </a:prstGeom>
        </p:spPr>
      </p:pic>
    </p:spTree>
    <p:extLst>
      <p:ext uri="{BB962C8B-B14F-4D97-AF65-F5344CB8AC3E}">
        <p14:creationId xmlns:p14="http://schemas.microsoft.com/office/powerpoint/2010/main" val="380282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2019 Was a Big Year for Guidance!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ea typeface="Cambria" panose="02040503050406030204" pitchFamily="18" charset="0"/>
                <a:cs typeface="Arial" panose="020B0604020202020204" pitchFamily="34" charset="0"/>
              </a:rPr>
              <a:t>Finally… Revenue Ruling 2019-24 released in October of 2019.</a:t>
            </a:r>
          </a:p>
          <a:p>
            <a:r>
              <a:rPr lang="en-US" sz="2400" dirty="0">
                <a:ea typeface="Cambria" panose="02040503050406030204" pitchFamily="18" charset="0"/>
                <a:cs typeface="Arial" panose="020B0604020202020204" pitchFamily="34" charset="0"/>
              </a:rPr>
              <a:t>It addressed one topic and one topic only, and that was reporting income from forks and airdrops.</a:t>
            </a:r>
            <a:r>
              <a:rPr lang="en-US" sz="2400" b="0" i="0" u="none" strike="noStrike" kern="1200" dirty="0">
                <a:solidFill>
                  <a:srgbClr val="102D6F"/>
                </a:solidFill>
                <a:effectLst/>
                <a:latin typeface="Arial" panose="020B0604020202020204" pitchFamily="34" charset="0"/>
                <a:cs typeface="Arial" panose="020B0604020202020204" pitchFamily="34" charset="0"/>
              </a:rPr>
              <a:t>	</a:t>
            </a:r>
            <a:endParaRPr lang="en-US" sz="2400" b="0" i="0" u="none" strike="noStrike" dirty="0">
              <a:effectLst/>
              <a:latin typeface="Arial" panose="020B0604020202020204" pitchFamily="34" charset="0"/>
              <a:cs typeface="Arial" panose="020B0604020202020204" pitchFamily="34" charset="0"/>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0CBE88B-90D9-100B-989A-55FAF73900B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1738" y="3155209"/>
            <a:ext cx="3008523" cy="3254813"/>
          </a:xfrm>
          <a:prstGeom prst="rect">
            <a:avLst/>
          </a:prstGeom>
        </p:spPr>
      </p:pic>
    </p:spTree>
    <p:extLst>
      <p:ext uri="{BB962C8B-B14F-4D97-AF65-F5344CB8AC3E}">
        <p14:creationId xmlns:p14="http://schemas.microsoft.com/office/powerpoint/2010/main" val="2452530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Reminder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 fork is a change in the blockchain software; hard fork can result in new currency being distributed.</a:t>
            </a:r>
          </a:p>
          <a:p>
            <a:r>
              <a:rPr lang="en-US" sz="2400" dirty="0"/>
              <a:t>An airdrop is typically a marketing stunt resulting in new currency “airdropped” into online wallets.</a:t>
            </a:r>
          </a:p>
          <a:p>
            <a:r>
              <a:rPr lang="en-US" sz="2400" dirty="0"/>
              <a:t>Revenue Ruling 2019-24!</a:t>
            </a:r>
          </a:p>
          <a:p>
            <a:pPr lvl="1"/>
            <a:r>
              <a:rPr lang="en-US" sz="2400" dirty="0"/>
              <a:t>Forks – when is taxable income received and how is it taxed?</a:t>
            </a:r>
            <a:endParaRPr lang="en-US" sz="2400" dirty="0">
              <a:cs typeface="Arial"/>
            </a:endParaRPr>
          </a:p>
          <a:p>
            <a:pPr lvl="1"/>
            <a:r>
              <a:rPr lang="en-US" sz="2400" dirty="0"/>
              <a:t>Airdrops – when is taxable income received and how is it taxed?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933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Revenue Ruling 2019-24</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Fork or airdrop and no new property was received?</a:t>
            </a:r>
          </a:p>
          <a:p>
            <a:pPr lvl="1"/>
            <a:r>
              <a:rPr lang="en-US" sz="2400" dirty="0"/>
              <a:t>No taxable income</a:t>
            </a:r>
          </a:p>
          <a:p>
            <a:r>
              <a:rPr lang="en-US" sz="2400" dirty="0"/>
              <a:t>Fork or airdrop and new property was received?</a:t>
            </a:r>
          </a:p>
          <a:p>
            <a:pPr lvl="1"/>
            <a:r>
              <a:rPr lang="en-US" sz="2400" dirty="0"/>
              <a:t>Taxable ordinary income valued at FMV on date/time of ability to dispose.</a:t>
            </a:r>
          </a:p>
          <a:p>
            <a:pPr lvl="1"/>
            <a:r>
              <a:rPr lang="en-US" sz="2400" dirty="0"/>
              <a:t>Report on Schedule 1, ordinary income.</a:t>
            </a:r>
          </a:p>
          <a:p>
            <a:pPr lvl="1"/>
            <a:r>
              <a:rPr lang="en-US" sz="2400" dirty="0"/>
              <a:t>Tax treatment identical for forks and airdrops.</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174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602530" y="1631761"/>
            <a:ext cx="10751270" cy="4778261"/>
          </a:xfrm>
        </p:spPr>
        <p:txBody>
          <a:bodyPr>
            <a:normAutofit/>
          </a:bodyPr>
          <a:lstStyle/>
          <a:p>
            <a:r>
              <a:rPr lang="en-US" sz="2400" dirty="0"/>
              <a:t>How much is going to be reported on Schedule 1?</a:t>
            </a:r>
          </a:p>
          <a:p>
            <a:pPr marL="914400" lvl="1" indent="-457200">
              <a:buFont typeface="+mj-lt"/>
              <a:buAutoNum type="arabicPeriod"/>
            </a:pPr>
            <a:r>
              <a:rPr lang="en-US" sz="2400" dirty="0"/>
              <a:t>John received forked currency valued at $100 on the day of receipt; the next day he sold that currency for $500.</a:t>
            </a:r>
          </a:p>
          <a:p>
            <a:pPr marL="914400" lvl="1" indent="-457200">
              <a:buFont typeface="+mj-lt"/>
              <a:buAutoNum type="arabicPeriod"/>
            </a:pPr>
            <a:r>
              <a:rPr lang="en-US" sz="2400" dirty="0"/>
              <a:t>Kate received an airdrop worth nothing on the day of receipt; the next day the currency was worth $100 but she didn’t sell it.</a:t>
            </a:r>
          </a:p>
          <a:p>
            <a:pPr marL="914400" lvl="1" indent="-457200">
              <a:buFont typeface="+mj-lt"/>
              <a:buAutoNum type="arabicPeriod"/>
            </a:pPr>
            <a:r>
              <a:rPr lang="en-US" sz="2400" dirty="0"/>
              <a:t>Larry received forked currency worth $50; he sold it the next day for $40.</a:t>
            </a:r>
          </a:p>
          <a:p>
            <a:pPr marL="914400" lvl="1" indent="-457200">
              <a:buFont typeface="+mj-lt"/>
              <a:buAutoNum type="arabicPeriod"/>
            </a:pPr>
            <a:r>
              <a:rPr lang="en-US" sz="2400" dirty="0"/>
              <a:t>Molly received an airdrop worth nothing.</a:t>
            </a:r>
          </a:p>
          <a:p>
            <a:pPr marL="914400" lvl="1" indent="-457200">
              <a:buFont typeface="+mj-lt"/>
              <a:buAutoNum type="arabicPeriod"/>
            </a:pPr>
            <a:r>
              <a:rPr lang="en-US" sz="2400" dirty="0"/>
              <a:t>Nancy received forked currency worth $1,000 and she gave it to her son.</a:t>
            </a:r>
          </a:p>
          <a:p>
            <a:pPr marL="514350" indent="-514350">
              <a:buFont typeface="+mj-lt"/>
              <a:buAutoNum type="arabicPeriod"/>
            </a:pPr>
            <a:endParaRPr lang="en-US"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Help with solid fill">
            <a:extLst>
              <a:ext uri="{FF2B5EF4-FFF2-40B4-BE49-F238E27FC236}">
                <a16:creationId xmlns:a16="http://schemas.microsoft.com/office/drawing/2014/main" id="{407AEB0E-F454-B294-0887-3FFB527050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417782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2019 Online FAQs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515600" cy="4778261"/>
          </a:xfrm>
        </p:spPr>
        <p:txBody>
          <a:bodyPr>
            <a:normAutofit/>
          </a:bodyPr>
          <a:lstStyle/>
          <a:p>
            <a:r>
              <a:rPr lang="en-US" sz="2800" dirty="0"/>
              <a:t>First published in Dec. 2019</a:t>
            </a:r>
          </a:p>
          <a:p>
            <a:r>
              <a:rPr lang="en-US" sz="2800" dirty="0"/>
              <a:t>Updated periodically</a:t>
            </a:r>
          </a:p>
          <a:p>
            <a:r>
              <a:rPr lang="en-US" sz="2800" dirty="0"/>
              <a:t>Mostly a repeat of earlier guidance</a:t>
            </a:r>
          </a:p>
          <a:p>
            <a:r>
              <a:rPr lang="en-US" sz="2800" dirty="0"/>
              <a:t>Did we learn anything new?</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241116F6-E804-2847-2B48-43663B04CED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89257" y="2092179"/>
            <a:ext cx="3377939" cy="3377939"/>
          </a:xfrm>
          <a:prstGeom prst="rect">
            <a:avLst/>
          </a:prstGeom>
        </p:spPr>
      </p:pic>
    </p:spTree>
    <p:extLst>
      <p:ext uri="{BB962C8B-B14F-4D97-AF65-F5344CB8AC3E}">
        <p14:creationId xmlns:p14="http://schemas.microsoft.com/office/powerpoint/2010/main" val="2799512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New Guidance from FAQs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nSpc>
                <a:spcPct val="120000"/>
              </a:lnSpc>
            </a:pPr>
            <a:r>
              <a:rPr lang="en-US" sz="2400" dirty="0"/>
              <a:t>Here’s what we learned:</a:t>
            </a:r>
          </a:p>
          <a:p>
            <a:pPr lvl="1">
              <a:lnSpc>
                <a:spcPct val="120000"/>
              </a:lnSpc>
            </a:pPr>
            <a:r>
              <a:rPr lang="en-US" sz="2400" dirty="0"/>
              <a:t>FAQ #5 and #5(a): If all you did was buy virtual currency, you should answer NO to the crypto question.</a:t>
            </a:r>
          </a:p>
          <a:p>
            <a:pPr lvl="1">
              <a:lnSpc>
                <a:spcPct val="120000"/>
              </a:lnSpc>
            </a:pPr>
            <a:r>
              <a:rPr lang="en-US" sz="2400" dirty="0"/>
              <a:t>FAQ #8: Basis of virtual currency includes fees, commissions and other acquisition costs.</a:t>
            </a:r>
          </a:p>
          <a:p>
            <a:pPr lvl="1">
              <a:lnSpc>
                <a:spcPct val="120000"/>
              </a:lnSpc>
            </a:pPr>
            <a:r>
              <a:rPr lang="en-US" sz="2400" dirty="0"/>
              <a:t>FAQs #12 &amp; #20: FMV is valued as of the date and time received, not just date.</a:t>
            </a:r>
          </a:p>
          <a:p>
            <a:pPr lvl="1">
              <a:lnSpc>
                <a:spcPct val="120000"/>
              </a:lnSpc>
            </a:pPr>
            <a:r>
              <a:rPr lang="en-US" sz="2400" dirty="0"/>
              <a:t>FAQ #35: Donations of virtual currency are treated as appreciated property.</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45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New Guidance from FAQs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lvl="1">
              <a:lnSpc>
                <a:spcPct val="120000"/>
              </a:lnSpc>
            </a:pPr>
            <a:r>
              <a:rPr lang="en-US" sz="2400" dirty="0"/>
              <a:t>And…</a:t>
            </a:r>
          </a:p>
          <a:p>
            <a:pPr lvl="2">
              <a:lnSpc>
                <a:spcPct val="120000"/>
              </a:lnSpc>
            </a:pPr>
            <a:r>
              <a:rPr lang="en-US" sz="2400" dirty="0"/>
              <a:t>FAQ #38: Transferring crypto from one account to another, both owned by the same taxpayer, is not a taxable event.</a:t>
            </a:r>
          </a:p>
          <a:p>
            <a:pPr lvl="2">
              <a:lnSpc>
                <a:spcPct val="120000"/>
              </a:lnSpc>
            </a:pPr>
            <a:r>
              <a:rPr lang="en-US" sz="2400" dirty="0"/>
              <a:t>FAQ #39 and FAQ #40: Inventory options are specific identification or FIFO. </a:t>
            </a:r>
          </a:p>
          <a:p>
            <a:pPr lvl="2">
              <a:lnSpc>
                <a:spcPct val="120000"/>
              </a:lnSpc>
            </a:pPr>
            <a:r>
              <a:rPr lang="en-US" sz="2400" dirty="0"/>
              <a:t>FAQ #44: Ordinary income from virtual currency is reported on Schedule 1.</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241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But Is This Reliable Guidance?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92500" lnSpcReduction="10000"/>
          </a:bodyPr>
          <a:lstStyle/>
          <a:p>
            <a:r>
              <a:rPr lang="en-US" sz="2600" i="0" dirty="0">
                <a:effectLst/>
              </a:rPr>
              <a:t>On one hand… “FAQs that have not been published in the Bulletin will not be relied on, used, or cited as precedents by Service personnel in the disposition of cases.” </a:t>
            </a:r>
          </a:p>
          <a:p>
            <a:r>
              <a:rPr lang="en-US" sz="2600" dirty="0"/>
              <a:t>On the other hand,…</a:t>
            </a:r>
            <a:r>
              <a:rPr lang="en-US" sz="2600" i="0" dirty="0">
                <a:solidFill>
                  <a:srgbClr val="1B1B1B"/>
                </a:solidFill>
                <a:effectLst/>
              </a:rPr>
              <a:t>“Taxpayers who show that they relied in good faith on an FAQ and that their reliance was reasonable based on all the facts and circumstances will not be subject to a penalty that provides a reasonable cause standard for relief, including a negligence penalty or other accuracy-related penalty, to the extent that reliance results in an underpayment of tax.” </a:t>
            </a:r>
            <a:endParaRPr lang="en-US" sz="2600" dirty="0"/>
          </a:p>
          <a:p>
            <a:pPr marL="0" indent="0">
              <a:buNone/>
            </a:pPr>
            <a:endParaRPr lang="en-US" sz="1600" dirty="0"/>
          </a:p>
          <a:p>
            <a:pPr marL="0" indent="0">
              <a:buNone/>
            </a:pPr>
            <a:r>
              <a:rPr lang="en-US" sz="1600" b="0" i="1" dirty="0">
                <a:effectLst/>
                <a:hlinkClick r:id="rId2"/>
              </a:rPr>
              <a:t>https://www.irs.gov/newsroom/general-overview-of-taxpayer-reliance-on-guidance-published-in-the-internal-revenue-bulletin-and-faqs</a:t>
            </a:r>
            <a:endParaRPr lang="en-US" sz="1600" b="0" i="1" dirty="0">
              <a:effectLst/>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926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Financing the Revolution!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pPr marL="0" indent="0">
              <a:buNone/>
            </a:pPr>
            <a:r>
              <a:rPr lang="en-US" sz="2800" b="1" dirty="0"/>
              <a:t>Bitcoin!</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AB0DAF0-F2F2-14E2-6742-50836B69073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28557" y="1545922"/>
            <a:ext cx="6534885" cy="4479119"/>
          </a:xfrm>
          <a:prstGeom prst="rect">
            <a:avLst/>
          </a:prstGeom>
        </p:spPr>
      </p:pic>
    </p:spTree>
    <p:extLst>
      <p:ext uri="{BB962C8B-B14F-4D97-AF65-F5344CB8AC3E}">
        <p14:creationId xmlns:p14="http://schemas.microsoft.com/office/powerpoint/2010/main" val="1736238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602530" y="1409641"/>
            <a:ext cx="11175640" cy="4778261"/>
          </a:xfrm>
        </p:spPr>
        <p:txBody>
          <a:bodyPr>
            <a:normAutofit fontScale="92500"/>
          </a:bodyPr>
          <a:lstStyle/>
          <a:p>
            <a:pPr>
              <a:lnSpc>
                <a:spcPct val="120000"/>
              </a:lnSpc>
              <a:buFont typeface="Arial" panose="020B0604020202020204" pitchFamily="34" charset="0"/>
              <a:buChar char="•"/>
            </a:pPr>
            <a:r>
              <a:rPr lang="en-US" sz="2400" dirty="0"/>
              <a:t>True or false?</a:t>
            </a:r>
          </a:p>
          <a:p>
            <a:pPr marL="914400" lvl="1" indent="-457200">
              <a:spcBef>
                <a:spcPts val="600"/>
              </a:spcBef>
              <a:spcAft>
                <a:spcPts val="600"/>
              </a:spcAft>
              <a:buFont typeface="+mj-lt"/>
              <a:buAutoNum type="arabicPeriod"/>
            </a:pPr>
            <a:r>
              <a:rPr lang="en-US" sz="2400" dirty="0"/>
              <a:t>Jay is permitted to use FIFO as an inventory method.</a:t>
            </a:r>
          </a:p>
          <a:p>
            <a:pPr marL="914400" lvl="1" indent="-457200">
              <a:spcBef>
                <a:spcPts val="600"/>
              </a:spcBef>
              <a:spcAft>
                <a:spcPts val="600"/>
              </a:spcAft>
              <a:buFont typeface="+mj-lt"/>
              <a:buAutoNum type="arabicPeriod"/>
            </a:pPr>
            <a:r>
              <a:rPr lang="en-US" sz="2400" dirty="0"/>
              <a:t>Kevin can add exchange fees to basis.</a:t>
            </a:r>
          </a:p>
          <a:p>
            <a:pPr marL="914400" lvl="1" indent="-457200">
              <a:spcBef>
                <a:spcPts val="600"/>
              </a:spcBef>
              <a:spcAft>
                <a:spcPts val="600"/>
              </a:spcAft>
              <a:buFont typeface="+mj-lt"/>
              <a:buAutoNum type="arabicPeriod"/>
            </a:pPr>
            <a:r>
              <a:rPr lang="en-US" sz="2400" dirty="0"/>
              <a:t>Lisa donated some appreciated crypto to a charity but can only deduct the amount of her basis.</a:t>
            </a:r>
          </a:p>
          <a:p>
            <a:pPr marL="914400" lvl="1" indent="-457200">
              <a:spcBef>
                <a:spcPts val="600"/>
              </a:spcBef>
              <a:spcAft>
                <a:spcPts val="600"/>
              </a:spcAft>
              <a:buFont typeface="+mj-lt"/>
              <a:buAutoNum type="arabicPeriod"/>
            </a:pPr>
            <a:r>
              <a:rPr lang="en-US" sz="2400" dirty="0"/>
              <a:t>Molly received about $5K in forked currency; she held the original currency for more than a year, so she can report this $5K as long-term gain on Form 8949.</a:t>
            </a:r>
          </a:p>
          <a:p>
            <a:pPr marL="914400" lvl="1" indent="-457200">
              <a:spcBef>
                <a:spcPts val="600"/>
              </a:spcBef>
              <a:spcAft>
                <a:spcPts val="600"/>
              </a:spcAft>
              <a:buFont typeface="+mj-lt"/>
              <a:buAutoNum type="arabicPeriod"/>
            </a:pPr>
            <a:r>
              <a:rPr lang="en-US" sz="2400" dirty="0"/>
              <a:t>Nancy transferred crypto from one of her accounts to another; there is a taxable gain or loss depending on the basis of the transferred currency and its current FMV.</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elp with solid fill">
            <a:extLst>
              <a:ext uri="{FF2B5EF4-FFF2-40B4-BE49-F238E27FC236}">
                <a16:creationId xmlns:a16="http://schemas.microsoft.com/office/drawing/2014/main" id="{73B0F5B0-AD82-8F3B-1300-01271EDF14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3030862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2021 Chief Counsel Memo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lnSpcReduction="10000"/>
          </a:bodyPr>
          <a:lstStyle/>
          <a:p>
            <a:r>
              <a:rPr lang="en-US" sz="2400" dirty="0"/>
              <a:t>On March 22, 2021, Chief Counsel released guidance on the bitcoin cash (BCH) hard fork of 2017. </a:t>
            </a:r>
          </a:p>
          <a:p>
            <a:pPr lvl="1"/>
            <a:r>
              <a:rPr lang="en-US" sz="2400" dirty="0"/>
              <a:t>On August 1, 2017 at 9:16am, the Bitcoin blockchain split into Bitcoin and Bitcoin cash. </a:t>
            </a:r>
          </a:p>
          <a:p>
            <a:pPr lvl="1"/>
            <a:r>
              <a:rPr lang="en-US" sz="2400" dirty="0"/>
              <a:t>Situation: Taxpayer A received BCH at the time of the fork and had dominion and control in the 2017 tax year; A has income equal to the FMV as of the date and time of the fork.</a:t>
            </a:r>
          </a:p>
          <a:p>
            <a:pPr lvl="1"/>
            <a:r>
              <a:rPr lang="en-US" sz="2400" dirty="0"/>
              <a:t>Situation: Taxpayer B did not have dominion and control until 2018; B has ordinary income in 2018 as of the FMV of the BCH on January 1, 2018, at 1pm.</a:t>
            </a:r>
          </a:p>
          <a:p>
            <a:r>
              <a:rPr lang="en-US" sz="2400" dirty="0"/>
              <a:t>(We already figured this out, thanks anyway.)</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096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2021 Chief Counsel Memo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On June 8, 2021, Chief Counsel released guidance on like-kind exchange of cryptocurrencies prior to 2018, CCA 202124008.</a:t>
            </a:r>
            <a:endParaRPr lang="en-US" sz="2400" dirty="0">
              <a:cs typeface="Arial"/>
            </a:endParaRPr>
          </a:p>
          <a:p>
            <a:pPr lvl="1">
              <a:spcBef>
                <a:spcPts val="0"/>
              </a:spcBef>
            </a:pPr>
            <a:r>
              <a:rPr lang="en-US" sz="2400" dirty="0"/>
              <a:t>Conclusion: If completed prior to Jan. 1, 2018, an exchange of (</a:t>
            </a:r>
            <a:r>
              <a:rPr lang="en-US" sz="2400" dirty="0" err="1"/>
              <a:t>i</a:t>
            </a:r>
            <a:r>
              <a:rPr lang="en-US" sz="2400" dirty="0"/>
              <a:t>) Bitcoin for Ether, (ii) Bitcoin for Litecoin, or (iii) Ether for Litecoin does not qualify as a like-kind exchange under §1031 of the Code.</a:t>
            </a:r>
          </a:p>
          <a:p>
            <a:pPr lvl="1"/>
            <a:r>
              <a:rPr lang="en-US" sz="2400" dirty="0"/>
              <a:t>And why? Because of differences in nature and character.</a:t>
            </a:r>
          </a:p>
          <a:p>
            <a:r>
              <a:rPr lang="en-US" sz="2400" dirty="0"/>
              <a:t>(No one cares anymore, but thanks anyway.)</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912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2020 Chief Counsel Memo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On June 29, 2020, Chief Counsel released guidance on the taxation of virtual currency received in the crowdsourcing labor market, CCA. 202035011</a:t>
            </a:r>
            <a:endParaRPr lang="en-US" sz="2400" dirty="0">
              <a:cs typeface="Arial"/>
            </a:endParaRPr>
          </a:p>
          <a:p>
            <a:pPr lvl="1">
              <a:spcBef>
                <a:spcPts val="0"/>
              </a:spcBef>
            </a:pPr>
            <a:r>
              <a:rPr lang="en-US" sz="2400" dirty="0"/>
              <a:t>Conclusion: A taxpayer who receives convertible virtual currency in exchange for performing a microtask through a crowdsourcing platform has received consideration in exchange for performing a service, and the convertible virtual currency received is taxable as ordinary income.</a:t>
            </a:r>
          </a:p>
          <a:p>
            <a:r>
              <a:rPr lang="en-US" sz="2400" dirty="0"/>
              <a:t>(Kind of figured that.)</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336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2854382" y="3414983"/>
            <a:ext cx="6483235" cy="665022"/>
          </a:xfrm>
        </p:spPr>
        <p:txBody>
          <a:bodyPr>
            <a:noAutofit/>
          </a:bodyPr>
          <a:lstStyle/>
          <a:p>
            <a:r>
              <a:rPr lang="en-US" sz="5400" dirty="0"/>
              <a:t>Compliance Efforts</a:t>
            </a:r>
          </a:p>
        </p:txBody>
      </p:sp>
      <p:sp>
        <p:nvSpPr>
          <p:cNvPr id="3" name="TextBox 2">
            <a:extLst>
              <a:ext uri="{FF2B5EF4-FFF2-40B4-BE49-F238E27FC236}">
                <a16:creationId xmlns:a16="http://schemas.microsoft.com/office/drawing/2014/main" id="{2E910E40-64DF-A19A-B1A0-C14B7F4A44D9}"/>
              </a:ext>
            </a:extLst>
          </p:cNvPr>
          <p:cNvSpPr txBox="1"/>
          <p:nvPr/>
        </p:nvSpPr>
        <p:spPr>
          <a:xfrm>
            <a:off x="4813464" y="2744961"/>
            <a:ext cx="2565070" cy="461665"/>
          </a:xfrm>
          <a:prstGeom prst="rect">
            <a:avLst/>
          </a:prstGeom>
          <a:noFill/>
        </p:spPr>
        <p:txBody>
          <a:bodyPr wrap="square" rtlCol="0">
            <a:spAutoFit/>
          </a:bodyPr>
          <a:lstStyle/>
          <a:p>
            <a:pPr algn="ctr"/>
            <a:r>
              <a:rPr lang="en-US" sz="2400" dirty="0">
                <a:solidFill>
                  <a:schemeClr val="bg1"/>
                </a:solidFill>
              </a:rPr>
              <a:t>Section 5</a:t>
            </a:r>
          </a:p>
        </p:txBody>
      </p:sp>
    </p:spTree>
    <p:extLst>
      <p:ext uri="{BB962C8B-B14F-4D97-AF65-F5344CB8AC3E}">
        <p14:creationId xmlns:p14="http://schemas.microsoft.com/office/powerpoint/2010/main" val="424822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Early Days…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2013 Congress’ US Government Accountability Office kicked things off with a 27-page report: GAO-13-516. </a:t>
            </a:r>
          </a:p>
          <a:p>
            <a:pPr lvl="1"/>
            <a:r>
              <a:rPr lang="en-US" sz="2400" i="1" dirty="0"/>
              <a:t>Virtual Economies and Currencies</a:t>
            </a:r>
          </a:p>
          <a:p>
            <a:pPr lvl="1"/>
            <a:r>
              <a:rPr lang="en-US" sz="2400" dirty="0"/>
              <a:t>Big focus on earning taxable income. </a:t>
            </a:r>
          </a:p>
          <a:p>
            <a:pPr lvl="2"/>
            <a:r>
              <a:rPr lang="en-US" sz="2400" dirty="0"/>
              <a:t>MMORPGs </a:t>
            </a:r>
            <a:br>
              <a:rPr lang="en-US" sz="2400" dirty="0"/>
            </a:br>
            <a:r>
              <a:rPr lang="en-US" sz="2400" dirty="0"/>
              <a:t>(Massively Multiplayer Online Role-Playing Games)</a:t>
            </a:r>
          </a:p>
          <a:p>
            <a:pPr lvl="1"/>
            <a:r>
              <a:rPr lang="en-US" sz="2400" dirty="0"/>
              <a:t>Oh, yeah, and cryptocurrency!</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5992A389-29D5-4F56-8EB6-E726FC0E04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4919" y="4979996"/>
            <a:ext cx="4722162" cy="1636024"/>
          </a:xfrm>
          <a:prstGeom prst="rect">
            <a:avLst/>
          </a:prstGeom>
        </p:spPr>
      </p:pic>
    </p:spTree>
    <p:extLst>
      <p:ext uri="{BB962C8B-B14F-4D97-AF65-F5344CB8AC3E}">
        <p14:creationId xmlns:p14="http://schemas.microsoft.com/office/powerpoint/2010/main" val="2329107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Early Days…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2013 Taxpayer Advocate Service report to Congress. </a:t>
            </a:r>
          </a:p>
          <a:p>
            <a:r>
              <a:rPr lang="en-US" sz="2400" dirty="0"/>
              <a:t>Emphasized digital currency prominence (Bitcoin). </a:t>
            </a:r>
          </a:p>
          <a:p>
            <a:r>
              <a:rPr lang="en-US" sz="2400" dirty="0"/>
              <a:t>Asked IRS to answer questions regarding:</a:t>
            </a:r>
            <a:endParaRPr lang="en-US" sz="2400" dirty="0">
              <a:cs typeface="Arial"/>
            </a:endParaRPr>
          </a:p>
          <a:p>
            <a:pPr lvl="1">
              <a:buFont typeface="Arial" panose="020B0604020202020204" pitchFamily="34" charset="0"/>
              <a:buChar char="•"/>
            </a:pPr>
            <a:r>
              <a:rPr lang="en-US" sz="2400" dirty="0"/>
              <a:t>Triggering gains and losses.</a:t>
            </a:r>
          </a:p>
          <a:p>
            <a:pPr lvl="1">
              <a:buFont typeface="Arial" panose="020B0604020202020204" pitchFamily="34" charset="0"/>
              <a:buChar char="•"/>
            </a:pPr>
            <a:r>
              <a:rPr lang="en-US" sz="2400" dirty="0"/>
              <a:t>Ordinary income or capital gains.</a:t>
            </a:r>
          </a:p>
          <a:p>
            <a:pPr lvl="1">
              <a:buFont typeface="Arial" panose="020B0604020202020204" pitchFamily="34" charset="0"/>
              <a:buChar char="•"/>
            </a:pPr>
            <a:r>
              <a:rPr lang="en-US" sz="2400" dirty="0"/>
              <a:t>Information reporting, withholding, backup withholding, </a:t>
            </a:r>
            <a:br>
              <a:rPr lang="en-US" sz="2400" dirty="0"/>
            </a:br>
            <a:r>
              <a:rPr lang="en-US" sz="2400" dirty="0"/>
              <a:t>record-keeping requirements.</a:t>
            </a:r>
          </a:p>
          <a:p>
            <a:pPr lvl="1">
              <a:buFont typeface="Arial" panose="020B0604020202020204" pitchFamily="34" charset="0"/>
              <a:buChar char="•"/>
            </a:pPr>
            <a:r>
              <a:rPr lang="en-US" sz="2400" dirty="0"/>
              <a:t>FBAR or Form 8938 requirements.</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person&#10;&#10;Description automatically generated">
            <a:extLst>
              <a:ext uri="{FF2B5EF4-FFF2-40B4-BE49-F238E27FC236}">
                <a16:creationId xmlns:a16="http://schemas.microsoft.com/office/drawing/2014/main" id="{3ED4CCA2-1B31-0B24-0F95-1D3682D9B77D}"/>
              </a:ext>
            </a:extLst>
          </p:cNvPr>
          <p:cNvPicPr>
            <a:picLocks noChangeAspect="1"/>
          </p:cNvPicPr>
          <p:nvPr/>
        </p:nvPicPr>
        <p:blipFill>
          <a:blip r:embed="rId2"/>
          <a:stretch>
            <a:fillRect/>
          </a:stretch>
        </p:blipFill>
        <p:spPr>
          <a:xfrm>
            <a:off x="8790360" y="136525"/>
            <a:ext cx="3212352" cy="2046303"/>
          </a:xfrm>
          <a:prstGeom prst="rect">
            <a:avLst/>
          </a:prstGeom>
        </p:spPr>
      </p:pic>
    </p:spTree>
    <p:extLst>
      <p:ext uri="{BB962C8B-B14F-4D97-AF65-F5344CB8AC3E}">
        <p14:creationId xmlns:p14="http://schemas.microsoft.com/office/powerpoint/2010/main" val="3969576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IRS Might Have a Problem</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9174933" cy="4778261"/>
          </a:xfrm>
        </p:spPr>
        <p:txBody>
          <a:bodyPr>
            <a:normAutofit/>
          </a:bodyPr>
          <a:lstStyle/>
          <a:p>
            <a:r>
              <a:rPr lang="en-US" sz="2800" dirty="0"/>
              <a:t>In 2016, Coinbase claims to have served 5.9 million customers and exchange $6B worth of Bitcoin.</a:t>
            </a:r>
          </a:p>
          <a:p>
            <a:r>
              <a:rPr lang="en-US" sz="2800" dirty="0"/>
              <a:t>But IRS says only 800-900 tax returns report transactions related to Bitcoin 2013-2015.</a:t>
            </a:r>
          </a:p>
          <a:p>
            <a:r>
              <a:rPr lang="en-US" sz="2800" dirty="0"/>
              <a:t>Something’s wrong… </a:t>
            </a:r>
          </a:p>
          <a:p>
            <a:r>
              <a:rPr lang="en-US" sz="2800" dirty="0"/>
              <a:t>Could it be that people are deliberately not reporting income???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usinessman thinking">
            <a:extLst>
              <a:ext uri="{FF2B5EF4-FFF2-40B4-BE49-F238E27FC236}">
                <a16:creationId xmlns:a16="http://schemas.microsoft.com/office/drawing/2014/main" id="{95348941-A3F1-C6FD-9300-F13C26F0FBCB}"/>
              </a:ext>
            </a:extLst>
          </p:cNvPr>
          <p:cNvPicPr>
            <a:picLocks noChangeAspect="1"/>
          </p:cNvPicPr>
          <p:nvPr/>
        </p:nvPicPr>
        <p:blipFill>
          <a:blip r:embed="rId2"/>
          <a:stretch>
            <a:fillRect/>
          </a:stretch>
        </p:blipFill>
        <p:spPr>
          <a:xfrm>
            <a:off x="9318135" y="0"/>
            <a:ext cx="2296816" cy="6858000"/>
          </a:xfrm>
          <a:prstGeom prst="rect">
            <a:avLst/>
          </a:prstGeom>
        </p:spPr>
      </p:pic>
    </p:spTree>
    <p:extLst>
      <p:ext uri="{BB962C8B-B14F-4D97-AF65-F5344CB8AC3E}">
        <p14:creationId xmlns:p14="http://schemas.microsoft.com/office/powerpoint/2010/main" val="357627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vs. Coinbase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latin typeface="+mn-lt"/>
              </a:rPr>
              <a:t>November 2016 John Doe Summons served on Coinbase.</a:t>
            </a:r>
          </a:p>
          <a:p>
            <a:r>
              <a:rPr lang="en-US" sz="2800" dirty="0">
                <a:latin typeface="+mn-lt"/>
              </a:rPr>
              <a:t>IRS wants all Coinbase’s info on customers 2013-2015.</a:t>
            </a:r>
          </a:p>
          <a:p>
            <a:r>
              <a:rPr lang="en-US" sz="2800" dirty="0">
                <a:latin typeface="+mn-lt"/>
              </a:rPr>
              <a:t>Coinbase users filed action to prevent.</a:t>
            </a:r>
          </a:p>
          <a:p>
            <a:r>
              <a:rPr lang="en-US" sz="2800" dirty="0">
                <a:latin typeface="+mn-lt"/>
              </a:rPr>
              <a:t>IRS blinked first, modified request to u</a:t>
            </a:r>
            <a:r>
              <a:rPr lang="en-US" sz="2800" dirty="0"/>
              <a:t>sers with transactions $20K or more.</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230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vs. Coinbase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November 2017 Federal court orders Coinbase to comply.</a:t>
            </a:r>
          </a:p>
          <a:p>
            <a:r>
              <a:rPr lang="en-US" sz="2800" dirty="0"/>
              <a:t>14,000 users affected out of 6 million customers.</a:t>
            </a:r>
          </a:p>
          <a:p>
            <a:r>
              <a:rPr lang="en-US" sz="2800" dirty="0"/>
              <a:t>Information on those 14,000 customers released to the IRS.</a:t>
            </a:r>
          </a:p>
          <a:p>
            <a:r>
              <a:rPr lang="en-US" sz="2800" dirty="0"/>
              <a:t>IRS used this information to target taxpayers.</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11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It’s Been in Development a Long Time…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r>
              <a:rPr lang="en-US" sz="2400" dirty="0"/>
              <a:t>1982 – David </a:t>
            </a:r>
            <a:r>
              <a:rPr lang="en-US" sz="2400" dirty="0" err="1"/>
              <a:t>Chaum</a:t>
            </a:r>
            <a:r>
              <a:rPr lang="en-US" sz="2400" dirty="0"/>
              <a:t> invents digital cash, utilizing cryptography.</a:t>
            </a:r>
          </a:p>
          <a:p>
            <a:r>
              <a:rPr lang="en-US" sz="2400" dirty="0"/>
              <a:t>1990s – the Crypto Wars</a:t>
            </a:r>
          </a:p>
          <a:p>
            <a:pPr lvl="1"/>
            <a:r>
              <a:rPr lang="en-US" dirty="0"/>
              <a:t>US and allied governments attempt to limit access to cryptography on the grounds of protecting national security.</a:t>
            </a:r>
          </a:p>
          <a:p>
            <a:r>
              <a:rPr lang="en-US" sz="2400" dirty="0"/>
              <a:t>1997 – Adam Back creates </a:t>
            </a:r>
            <a:r>
              <a:rPr lang="en-US" sz="2400" dirty="0" err="1"/>
              <a:t>Hashcash</a:t>
            </a:r>
            <a:r>
              <a:rPr lang="en-US" sz="2400" dirty="0"/>
              <a:t>, a proof-of-work system.</a:t>
            </a:r>
          </a:p>
          <a:p>
            <a:r>
              <a:rPr lang="en-US" sz="2400" dirty="0"/>
              <a:t>1998 – Wei Dai proposes “B-money” e-cash system.</a:t>
            </a:r>
          </a:p>
          <a:p>
            <a:r>
              <a:rPr lang="en-US" sz="2400" dirty="0"/>
              <a:t>2005 – Nick Szabo proposes “</a:t>
            </a:r>
            <a:r>
              <a:rPr lang="en-US" sz="2400" dirty="0" err="1"/>
              <a:t>BitGold</a:t>
            </a:r>
            <a:r>
              <a:rPr lang="en-US" sz="2400" dirty="0"/>
              <a:t>” utilizing software blocks.</a:t>
            </a:r>
          </a:p>
          <a:p>
            <a:r>
              <a:rPr lang="en-US" sz="2400" dirty="0"/>
              <a:t>2009 – Satoshi Nakamoto devises first blockchain database.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543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Top Five of 2018</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r>
              <a:rPr lang="en-US" sz="3200" dirty="0"/>
              <a:t>2018 “Top Five” compliance campaigns</a:t>
            </a:r>
          </a:p>
          <a:p>
            <a:pPr lvl="1"/>
            <a:r>
              <a:rPr lang="en-US" sz="3200" dirty="0"/>
              <a:t>Restoration of sequestered AMT credit carryforward</a:t>
            </a:r>
          </a:p>
          <a:p>
            <a:pPr lvl="1"/>
            <a:r>
              <a:rPr lang="en-US" sz="3200" dirty="0"/>
              <a:t>S corporation distributions</a:t>
            </a:r>
          </a:p>
          <a:p>
            <a:pPr lvl="1"/>
            <a:r>
              <a:rPr lang="en-US" sz="3200" b="1" dirty="0"/>
              <a:t>Virtual currency</a:t>
            </a:r>
            <a:endParaRPr lang="en-US" sz="3200" b="1" dirty="0">
              <a:cs typeface="Arial"/>
            </a:endParaRPr>
          </a:p>
          <a:p>
            <a:pPr lvl="1"/>
            <a:r>
              <a:rPr lang="en-US" sz="3200" dirty="0"/>
              <a:t>Repatriation via foreign triangular reorganizations</a:t>
            </a:r>
          </a:p>
          <a:p>
            <a:pPr lvl="1"/>
            <a:r>
              <a:rPr lang="en-US" sz="3200" dirty="0"/>
              <a:t>Section 965 transition tax</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21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IRS Puts That Coinbase Info to Use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July 26, 2019 - IRS announced over 10,000 letters sent.</a:t>
            </a:r>
          </a:p>
          <a:p>
            <a:r>
              <a:rPr lang="en-US" sz="2800" dirty="0"/>
              <a:t>Names probably came from Coinbase John Doe.</a:t>
            </a:r>
          </a:p>
          <a:p>
            <a:pPr lvl="1"/>
            <a:r>
              <a:rPr lang="en-US" sz="2800" b="1" i="1" dirty="0"/>
              <a:t>May have </a:t>
            </a:r>
            <a:r>
              <a:rPr lang="en-US" sz="2800" dirty="0"/>
              <a:t>failed to report, or properly report.</a:t>
            </a:r>
          </a:p>
          <a:p>
            <a:pPr lvl="1"/>
            <a:endParaRPr lang="en-US" sz="2800" dirty="0"/>
          </a:p>
          <a:p>
            <a:pPr lvl="1"/>
            <a:r>
              <a:rPr lang="en-US" sz="2800" dirty="0"/>
              <a:t>Letter 6173</a:t>
            </a:r>
          </a:p>
          <a:p>
            <a:pPr lvl="1"/>
            <a:r>
              <a:rPr lang="en-US" sz="2800" dirty="0"/>
              <a:t>Letter 6174</a:t>
            </a:r>
          </a:p>
          <a:p>
            <a:pPr lvl="1"/>
            <a:r>
              <a:rPr lang="en-US" sz="2800" dirty="0"/>
              <a:t>Letter 6174-A</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9AC399-C17D-B739-E8CC-B10A657D60D8}"/>
              </a:ext>
            </a:extLst>
          </p:cNvPr>
          <p:cNvSpPr txBox="1"/>
          <p:nvPr/>
        </p:nvSpPr>
        <p:spPr>
          <a:xfrm>
            <a:off x="4509823" y="3751823"/>
            <a:ext cx="5557218" cy="1200329"/>
          </a:xfrm>
          <a:prstGeom prst="rect">
            <a:avLst/>
          </a:prstGeom>
          <a:noFill/>
        </p:spPr>
        <p:txBody>
          <a:bodyPr wrap="square" rtlCol="0">
            <a:spAutoFit/>
          </a:bodyPr>
          <a:lstStyle/>
          <a:p>
            <a:r>
              <a:rPr lang="en-US" sz="2400" b="1" dirty="0">
                <a:solidFill>
                  <a:schemeClr val="tx2"/>
                </a:solidFill>
              </a:rPr>
              <a:t>“You might have screwed up your virtual currency reporting. Or not. Hard to know.”</a:t>
            </a:r>
          </a:p>
        </p:txBody>
      </p:sp>
      <p:sp>
        <p:nvSpPr>
          <p:cNvPr id="6" name="Right Brace 5">
            <a:extLst>
              <a:ext uri="{FF2B5EF4-FFF2-40B4-BE49-F238E27FC236}">
                <a16:creationId xmlns:a16="http://schemas.microsoft.com/office/drawing/2014/main" id="{204E9068-E213-B713-E5EB-552F00BB8C1E}"/>
              </a:ext>
            </a:extLst>
          </p:cNvPr>
          <p:cNvSpPr/>
          <p:nvPr/>
        </p:nvSpPr>
        <p:spPr>
          <a:xfrm>
            <a:off x="3995871" y="3645752"/>
            <a:ext cx="216749" cy="1560825"/>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9516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2021 John Does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77500" lnSpcReduction="20000"/>
          </a:bodyPr>
          <a:lstStyle/>
          <a:p>
            <a:r>
              <a:rPr lang="en-US" sz="3800" dirty="0"/>
              <a:t>US District Court for the District of Massachusetts authorized a “John Doe” summons to allow the IRS to collect information concerning taxpayer/customers of Circle and Kraken (both crypto exchanges/payment platforms) with crypto transactions of $20K or more from 2016 to 2020.</a:t>
            </a:r>
          </a:p>
          <a:p>
            <a:r>
              <a:rPr lang="en-US" sz="3800" b="0" i="0" dirty="0">
                <a:solidFill>
                  <a:srgbClr val="252525"/>
                </a:solidFill>
                <a:effectLst/>
              </a:rPr>
              <a:t>Acting Assistant Attorney General David A. Hubbert of the Justice Department's Tax Division stated: "Gathering the information in the summons approved today is an important step to ensure cryptocurrency owners are following the tax laws. Those who transact with cryptocurrency must meet their tax obligations like any other taxpayer."</a:t>
            </a:r>
            <a:endParaRPr lang="en-US" sz="3800" dirty="0"/>
          </a:p>
          <a:p>
            <a:endParaRPr lang="en-US" sz="2800" i="1"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550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Operation Hidden Treasure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3213984"/>
          </a:xfrm>
        </p:spPr>
        <p:txBody>
          <a:bodyPr>
            <a:normAutofit fontScale="85000" lnSpcReduction="20000"/>
          </a:bodyPr>
          <a:lstStyle/>
          <a:p>
            <a:r>
              <a:rPr lang="en-US" sz="3400" dirty="0"/>
              <a:t>Office of Fraud Enforcement added a dedicated team of IRS Criminal Investigation professionals who are trained in cryptocurrency and virtual currency tracking.</a:t>
            </a:r>
          </a:p>
          <a:p>
            <a:r>
              <a:rPr lang="en-US" sz="3400" dirty="0"/>
              <a:t>The unit works with sophisticated vendors to analyze blockchain and de-anonymize transactions in order to find taxpayers who omit cryptocurrency income from their tax returns!</a:t>
            </a:r>
          </a:p>
          <a:p>
            <a:endParaRPr lang="en-US" sz="2800" i="1"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reasure chest full of gold under the sea">
            <a:extLst>
              <a:ext uri="{FF2B5EF4-FFF2-40B4-BE49-F238E27FC236}">
                <a16:creationId xmlns:a16="http://schemas.microsoft.com/office/drawing/2014/main" id="{7925D56F-6162-4F57-ED77-56A8B4BA64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9201" y="4231287"/>
            <a:ext cx="3253598" cy="262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99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Cryptocurrency exchanges and brokers will be required to report crypto transactions on Form 1099 beginning with transactions on 1/1/2023…</a:t>
            </a:r>
          </a:p>
          <a:p>
            <a:r>
              <a:rPr lang="en-US" sz="2800" dirty="0"/>
              <a:t>Brokers are gearing up.</a:t>
            </a:r>
          </a:p>
          <a:p>
            <a:endParaRPr lang="en-US" sz="2800" i="1"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327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125420"/>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E3453EB-2933-9A1F-24F9-233DD0D89001}"/>
              </a:ext>
            </a:extLst>
          </p:cNvPr>
          <p:cNvSpPr txBox="1">
            <a:spLocks/>
          </p:cNvSpPr>
          <p:nvPr/>
        </p:nvSpPr>
        <p:spPr>
          <a:xfrm>
            <a:off x="556181" y="1626928"/>
            <a:ext cx="5539819" cy="3668446"/>
          </a:xfrm>
          <a:prstGeom prst="rect">
            <a:avLst/>
          </a:prstGeom>
          <a:ln w="1270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a:spcBef>
                <a:spcPts val="300"/>
              </a:spcBef>
              <a:spcAft>
                <a:spcPts val="300"/>
              </a:spcAft>
            </a:pPr>
            <a:r>
              <a:rPr lang="en-US" sz="2200" dirty="0"/>
              <a:t>USC §6045 </a:t>
            </a:r>
            <a:r>
              <a:rPr lang="en-US" sz="2200" b="1" dirty="0"/>
              <a:t>was</a:t>
            </a:r>
            <a:r>
              <a:rPr lang="en-US" sz="2200" dirty="0"/>
              <a:t>:</a:t>
            </a:r>
          </a:p>
          <a:p>
            <a:pPr marL="152400">
              <a:spcBef>
                <a:spcPts val="300"/>
              </a:spcBef>
              <a:spcAft>
                <a:spcPts val="300"/>
              </a:spcAft>
            </a:pPr>
            <a:r>
              <a:rPr lang="en-US" sz="2200" dirty="0"/>
              <a:t>(c) </a:t>
            </a:r>
            <a:r>
              <a:rPr lang="en-US" sz="2200" cap="small" dirty="0"/>
              <a:t>Definitions </a:t>
            </a:r>
            <a:r>
              <a:rPr lang="en-US" sz="2200" dirty="0"/>
              <a:t>For purposes of this section—</a:t>
            </a:r>
          </a:p>
          <a:p>
            <a:pPr marL="152400">
              <a:spcBef>
                <a:spcPts val="300"/>
              </a:spcBef>
              <a:spcAft>
                <a:spcPts val="300"/>
              </a:spcAft>
            </a:pPr>
            <a:r>
              <a:rPr lang="en-US" sz="2200" dirty="0"/>
              <a:t>(1) </a:t>
            </a:r>
            <a:r>
              <a:rPr lang="en-US" sz="2200" cap="small" dirty="0"/>
              <a:t>Broker </a:t>
            </a:r>
            <a:r>
              <a:rPr lang="en-US" sz="2200" dirty="0"/>
              <a:t>The term “broker” includes—</a:t>
            </a:r>
          </a:p>
          <a:p>
            <a:pPr marL="152400">
              <a:spcBef>
                <a:spcPts val="300"/>
              </a:spcBef>
              <a:spcAft>
                <a:spcPts val="300"/>
              </a:spcAft>
            </a:pPr>
            <a:r>
              <a:rPr lang="en-US" sz="2200" dirty="0"/>
              <a:t>(A) a dealer,</a:t>
            </a:r>
          </a:p>
          <a:p>
            <a:pPr marL="152400">
              <a:spcBef>
                <a:spcPts val="300"/>
              </a:spcBef>
              <a:spcAft>
                <a:spcPts val="300"/>
              </a:spcAft>
            </a:pPr>
            <a:r>
              <a:rPr lang="en-US" sz="2200" dirty="0"/>
              <a:t>(B) a barter exchange, and</a:t>
            </a:r>
          </a:p>
          <a:p>
            <a:pPr marL="152400">
              <a:spcBef>
                <a:spcPts val="300"/>
              </a:spcBef>
              <a:spcAft>
                <a:spcPts val="300"/>
              </a:spcAft>
            </a:pPr>
            <a:r>
              <a:rPr lang="en-US" sz="2200" dirty="0"/>
              <a:t>(C) any other person who (for a consideration) regularly acts as a middleman with respect to property or services.</a:t>
            </a:r>
          </a:p>
        </p:txBody>
      </p:sp>
      <p:sp>
        <p:nvSpPr>
          <p:cNvPr id="10" name="Content Placeholder 3">
            <a:extLst>
              <a:ext uri="{FF2B5EF4-FFF2-40B4-BE49-F238E27FC236}">
                <a16:creationId xmlns:a16="http://schemas.microsoft.com/office/drawing/2014/main" id="{CDACC31E-2C9A-FA34-0390-3877BE9DAA26}"/>
              </a:ext>
            </a:extLst>
          </p:cNvPr>
          <p:cNvSpPr txBox="1">
            <a:spLocks/>
          </p:cNvSpPr>
          <p:nvPr/>
        </p:nvSpPr>
        <p:spPr>
          <a:xfrm>
            <a:off x="6217342" y="1650487"/>
            <a:ext cx="5851581" cy="4864440"/>
          </a:xfrm>
          <a:prstGeom prst="rect">
            <a:avLst/>
          </a:prstGeom>
          <a:ln w="12700">
            <a:solidFill>
              <a:schemeClr val="tx1"/>
            </a:solidFill>
          </a:ln>
        </p:spPr>
        <p:txBody>
          <a:bodyPr/>
          <a:lstStyle>
            <a:lvl1pPr marL="514350" indent="-514350" algn="l" defTabSz="914400" rtl="0" eaLnBrk="1" latinLnBrk="0" hangingPunct="1">
              <a:lnSpc>
                <a:spcPct val="100000"/>
              </a:lnSpc>
              <a:spcBef>
                <a:spcPts val="1000"/>
              </a:spcBef>
              <a:spcAft>
                <a:spcPts val="1400"/>
              </a:spcAft>
              <a:buClrTx/>
              <a:buFont typeface="Arial" charset="0"/>
              <a:buChar char="•"/>
              <a:defRPr sz="2400" kern="1200" baseline="0">
                <a:solidFill>
                  <a:schemeClr val="tx1"/>
                </a:solidFill>
                <a:latin typeface="+mn-lt"/>
                <a:ea typeface="+mn-ea"/>
                <a:cs typeface="+mn-cs"/>
              </a:defRPr>
            </a:lvl1pPr>
            <a:lvl2pPr marL="914400" indent="-457200" algn="l" defTabSz="914400" rtl="0" eaLnBrk="1" latinLnBrk="0" hangingPunct="1">
              <a:lnSpc>
                <a:spcPct val="100000"/>
              </a:lnSpc>
              <a:spcBef>
                <a:spcPts val="500"/>
              </a:spcBef>
              <a:spcAft>
                <a:spcPts val="1400"/>
              </a:spcAft>
              <a:buClrTx/>
              <a:buFont typeface="Arial" charset="0"/>
              <a:buChar char="•"/>
              <a:defRPr sz="2000" kern="1200" baseline="0">
                <a:solidFill>
                  <a:schemeClr val="tx1"/>
                </a:solidFill>
                <a:latin typeface="+mn-lt"/>
                <a:ea typeface="+mn-ea"/>
                <a:cs typeface="+mn-cs"/>
              </a:defRPr>
            </a:lvl2pPr>
            <a:lvl3pPr marL="1371600" indent="-457200" algn="l" defTabSz="914400" rtl="0" eaLnBrk="1" latinLnBrk="0" hangingPunct="1">
              <a:lnSpc>
                <a:spcPct val="100000"/>
              </a:lnSpc>
              <a:spcBef>
                <a:spcPts val="500"/>
              </a:spcBef>
              <a:spcAft>
                <a:spcPts val="1400"/>
              </a:spcAft>
              <a:buClrTx/>
              <a:buFont typeface="Arial" charset="0"/>
              <a:buChar char="•"/>
              <a:defRPr sz="1800" kern="1200" baseline="0">
                <a:solidFill>
                  <a:schemeClr val="tx1"/>
                </a:solidFill>
                <a:latin typeface="+mn-lt"/>
                <a:ea typeface="+mn-ea"/>
                <a:cs typeface="+mn-cs"/>
              </a:defRPr>
            </a:lvl3pPr>
            <a:lvl4pPr marL="1714500" indent="-342900" algn="l" defTabSz="914400" rtl="0" eaLnBrk="1" latinLnBrk="0" hangingPunct="1">
              <a:lnSpc>
                <a:spcPct val="100000"/>
              </a:lnSpc>
              <a:spcBef>
                <a:spcPts val="500"/>
              </a:spcBef>
              <a:spcAft>
                <a:spcPts val="1400"/>
              </a:spcAft>
              <a:buClrTx/>
              <a:buFont typeface="Arial" charset="0"/>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spcAft>
                <a:spcPts val="0"/>
              </a:spcAft>
            </a:pPr>
            <a:r>
              <a:rPr lang="en-US" sz="2200" i="0" dirty="0">
                <a:effectLst/>
              </a:rPr>
              <a:t>USC §6045 </a:t>
            </a:r>
            <a:r>
              <a:rPr lang="en-US" sz="2200" b="1" i="0" dirty="0">
                <a:effectLst/>
              </a:rPr>
              <a:t>is</a:t>
            </a:r>
            <a:r>
              <a:rPr lang="en-US" sz="2200" i="0" dirty="0">
                <a:effectLst/>
              </a:rPr>
              <a:t>:</a:t>
            </a:r>
          </a:p>
          <a:p>
            <a:pPr marL="0" marR="0">
              <a:lnSpc>
                <a:spcPct val="107000"/>
              </a:lnSpc>
              <a:spcBef>
                <a:spcPts val="0"/>
              </a:spcBef>
              <a:spcAft>
                <a:spcPts val="0"/>
              </a:spcAft>
            </a:pPr>
            <a:r>
              <a:rPr lang="en-US" sz="2200" dirty="0">
                <a:effectLst/>
                <a:ea typeface="Times New Roman" panose="02020603050405020304" pitchFamily="18" charset="0"/>
                <a:cs typeface="Times New Roman" panose="02020603050405020304" pitchFamily="18" charset="0"/>
              </a:rPr>
              <a:t>(c) </a:t>
            </a:r>
            <a:r>
              <a:rPr lang="en-US" sz="2200" cap="small" dirty="0">
                <a:effectLst/>
                <a:ea typeface="Times New Roman" panose="02020603050405020304" pitchFamily="18" charset="0"/>
                <a:cs typeface="Times New Roman" panose="02020603050405020304" pitchFamily="18" charset="0"/>
              </a:rPr>
              <a:t>Definitions </a:t>
            </a:r>
            <a:r>
              <a:rPr lang="en-US" sz="2200" dirty="0">
                <a:effectLst/>
                <a:ea typeface="Times New Roman" panose="02020603050405020304" pitchFamily="18" charset="0"/>
                <a:cs typeface="Times New Roman" panose="02020603050405020304" pitchFamily="18" charset="0"/>
              </a:rPr>
              <a:t>For purposes of this section—</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200" dirty="0">
                <a:effectLst/>
                <a:ea typeface="Times New Roman" panose="02020603050405020304" pitchFamily="18" charset="0"/>
                <a:cs typeface="Times New Roman" panose="02020603050405020304" pitchFamily="18" charset="0"/>
              </a:rPr>
              <a:t>(1) </a:t>
            </a:r>
            <a:r>
              <a:rPr lang="en-US" sz="2200" cap="small" dirty="0">
                <a:effectLst/>
                <a:ea typeface="Times New Roman" panose="02020603050405020304" pitchFamily="18" charset="0"/>
                <a:cs typeface="Times New Roman" panose="02020603050405020304" pitchFamily="18" charset="0"/>
              </a:rPr>
              <a:t>Broker </a:t>
            </a:r>
            <a:r>
              <a:rPr lang="en-US" sz="2200" dirty="0">
                <a:effectLst/>
                <a:ea typeface="Times New Roman" panose="02020603050405020304" pitchFamily="18" charset="0"/>
                <a:cs typeface="Times New Roman" panose="02020603050405020304" pitchFamily="18" charset="0"/>
              </a:rPr>
              <a:t>The term “broker” includes—</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200" dirty="0">
                <a:effectLst/>
                <a:ea typeface="Times New Roman" panose="02020603050405020304" pitchFamily="18" charset="0"/>
                <a:cs typeface="Times New Roman" panose="02020603050405020304" pitchFamily="18" charset="0"/>
              </a:rPr>
              <a:t>(A) a dealer,</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200" dirty="0">
                <a:effectLst/>
                <a:ea typeface="Times New Roman" panose="02020603050405020304" pitchFamily="18" charset="0"/>
                <a:cs typeface="Times New Roman" panose="02020603050405020304" pitchFamily="18" charset="0"/>
              </a:rPr>
              <a:t>(B) a barter exchange, and</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200" dirty="0">
                <a:effectLst/>
                <a:ea typeface="Times New Roman" panose="02020603050405020304" pitchFamily="18" charset="0"/>
                <a:cs typeface="Times New Roman" panose="02020603050405020304" pitchFamily="18" charset="0"/>
              </a:rPr>
              <a:t>(C) any person who (for consideration) regularly acts as a middleman with respect to property or services</a:t>
            </a:r>
            <a:r>
              <a:rPr lang="en-US" sz="2200" strike="sngStrike" dirty="0">
                <a:effectLst/>
                <a:ea typeface="Times New Roman" panose="02020603050405020304" pitchFamily="18" charset="0"/>
                <a:cs typeface="Times New Roman" panose="02020603050405020304" pitchFamily="18" charset="0"/>
              </a:rPr>
              <a:t> </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300"/>
              </a:spcAft>
            </a:pPr>
            <a:r>
              <a:rPr lang="en-US" sz="2200" b="1" dirty="0">
                <a:effectLst/>
                <a:ea typeface="Times New Roman" panose="02020603050405020304" pitchFamily="18" charset="0"/>
                <a:cs typeface="Times New Roman" panose="02020603050405020304" pitchFamily="18" charset="0"/>
              </a:rPr>
              <a:t>(D) any person who (for consideration) is responsible for regularly providing any service effectuating transfers of digital assets on behalf of another person.</a:t>
            </a:r>
            <a:endParaRPr lang="en-US" sz="2200" b="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878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F87C6653-55C0-71B0-F9E5-22D70F147C30}"/>
              </a:ext>
            </a:extLst>
          </p:cNvPr>
          <p:cNvSpPr txBox="1">
            <a:spLocks/>
          </p:cNvSpPr>
          <p:nvPr/>
        </p:nvSpPr>
        <p:spPr>
          <a:xfrm>
            <a:off x="725214" y="1371600"/>
            <a:ext cx="5226547" cy="4864440"/>
          </a:xfrm>
          <a:prstGeom prst="rect">
            <a:avLst/>
          </a:prstGeom>
          <a:ln w="1270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pPr>
            <a:r>
              <a:rPr lang="en-US" sz="2000" dirty="0">
                <a:ea typeface="Times New Roman" panose="02020603050405020304" pitchFamily="18" charset="0"/>
                <a:cs typeface="Times New Roman" panose="02020603050405020304" pitchFamily="18" charset="0"/>
              </a:rPr>
              <a:t>§60501 </a:t>
            </a:r>
            <a:r>
              <a:rPr lang="en-US" sz="2000" b="1" dirty="0">
                <a:ea typeface="Times New Roman" panose="02020603050405020304" pitchFamily="18" charset="0"/>
                <a:cs typeface="Times New Roman" panose="02020603050405020304" pitchFamily="18" charset="0"/>
              </a:rPr>
              <a:t>was:</a:t>
            </a:r>
            <a:endParaRPr lang="en-US" sz="2000" b="1" dirty="0">
              <a:ea typeface="Calibri" panose="020F0502020204030204" pitchFamily="34" charset="0"/>
              <a:cs typeface="Arial" panose="020B0604020202020204" pitchFamily="34" charset="0"/>
            </a:endParaRPr>
          </a:p>
          <a:p>
            <a:pPr marL="0">
              <a:lnSpc>
                <a:spcPct val="107000"/>
              </a:lnSpc>
              <a:spcBef>
                <a:spcPts val="0"/>
              </a:spcBef>
            </a:pPr>
            <a:r>
              <a:rPr lang="en-US" sz="2000" dirty="0">
                <a:ea typeface="Times New Roman" panose="02020603050405020304" pitchFamily="18" charset="0"/>
                <a:cs typeface="Times New Roman" panose="02020603050405020304" pitchFamily="18" charset="0"/>
              </a:rPr>
              <a:t>(d) </a:t>
            </a:r>
            <a:r>
              <a:rPr lang="en-US" sz="2000" cap="small" dirty="0">
                <a:ea typeface="Times New Roman" panose="02020603050405020304" pitchFamily="18" charset="0"/>
                <a:cs typeface="Times New Roman" panose="02020603050405020304" pitchFamily="18" charset="0"/>
              </a:rPr>
              <a:t>Cash includes foreign currency and certain monetary instruments</a:t>
            </a:r>
            <a:endParaRPr lang="en-US" sz="2000" dirty="0">
              <a:ea typeface="Calibri" panose="020F0502020204030204" pitchFamily="34" charset="0"/>
              <a:cs typeface="Arial" panose="020B0604020202020204" pitchFamily="34" charset="0"/>
            </a:endParaRPr>
          </a:p>
          <a:p>
            <a:pPr marL="0">
              <a:lnSpc>
                <a:spcPct val="107000"/>
              </a:lnSpc>
              <a:spcBef>
                <a:spcPts val="0"/>
              </a:spcBef>
            </a:pPr>
            <a:r>
              <a:rPr lang="en-US" sz="2000" dirty="0">
                <a:ea typeface="Times New Roman" panose="02020603050405020304" pitchFamily="18" charset="0"/>
                <a:cs typeface="Times New Roman" panose="02020603050405020304" pitchFamily="18" charset="0"/>
              </a:rPr>
              <a:t>For purposes of this section, the term 	“</a:t>
            </a:r>
            <a:r>
              <a:rPr lang="en-US" sz="2000" u="sng" dirty="0">
                <a:ea typeface="Times New Roman" panose="02020603050405020304" pitchFamily="18" charset="0"/>
                <a:cs typeface="Times New Roman" panose="02020603050405020304" pitchFamily="18" charset="0"/>
              </a:rPr>
              <a:t>cash</a:t>
            </a:r>
            <a:r>
              <a:rPr lang="en-US" sz="2000" dirty="0">
                <a:ea typeface="Times New Roman" panose="02020603050405020304" pitchFamily="18" charset="0"/>
                <a:cs typeface="Times New Roman" panose="02020603050405020304" pitchFamily="18" charset="0"/>
              </a:rPr>
              <a:t>” includes—</a:t>
            </a:r>
            <a:endParaRPr lang="en-US" sz="2000" dirty="0">
              <a:ea typeface="Calibri" panose="020F0502020204030204" pitchFamily="34" charset="0"/>
              <a:cs typeface="Arial" panose="020B0604020202020204" pitchFamily="34" charset="0"/>
            </a:endParaRPr>
          </a:p>
          <a:p>
            <a:pPr marL="0">
              <a:lnSpc>
                <a:spcPct val="107000"/>
              </a:lnSpc>
              <a:spcBef>
                <a:spcPts val="0"/>
              </a:spcBef>
            </a:pPr>
            <a:r>
              <a:rPr lang="en-US" sz="2000" dirty="0">
                <a:ea typeface="Times New Roman" panose="02020603050405020304" pitchFamily="18" charset="0"/>
                <a:cs typeface="Times New Roman" panose="02020603050405020304" pitchFamily="18" charset="0"/>
              </a:rPr>
              <a:t>(1) foreign currency, and</a:t>
            </a:r>
            <a:endParaRPr lang="en-US" sz="2000" dirty="0">
              <a:ea typeface="Calibri" panose="020F0502020204030204" pitchFamily="34" charset="0"/>
              <a:cs typeface="Arial" panose="020B0604020202020204" pitchFamily="34" charset="0"/>
            </a:endParaRPr>
          </a:p>
          <a:p>
            <a:pPr marL="0">
              <a:lnSpc>
                <a:spcPct val="107000"/>
              </a:lnSpc>
              <a:spcBef>
                <a:spcPts val="0"/>
              </a:spcBef>
            </a:pPr>
            <a:r>
              <a:rPr lang="en-US" sz="2000" dirty="0">
                <a:ea typeface="Times New Roman" panose="02020603050405020304" pitchFamily="18" charset="0"/>
                <a:cs typeface="Times New Roman" panose="02020603050405020304" pitchFamily="18" charset="0"/>
              </a:rPr>
              <a:t>(2) to the extent provided in regulations prescribed by the Secretary, any 	monetary instrument (whether or not in bearer form) with a face amount of not more than $10,000.</a:t>
            </a:r>
            <a:endParaRPr lang="en-US" sz="2000" dirty="0">
              <a:ea typeface="Calibri" panose="020F0502020204030204" pitchFamily="34" charset="0"/>
              <a:cs typeface="Arial" panose="020B0604020202020204" pitchFamily="34" charset="0"/>
            </a:endParaRPr>
          </a:p>
          <a:p>
            <a:endParaRPr lang="en-US" dirty="0"/>
          </a:p>
        </p:txBody>
      </p:sp>
      <p:sp>
        <p:nvSpPr>
          <p:cNvPr id="10" name="Content Placeholder 3">
            <a:extLst>
              <a:ext uri="{FF2B5EF4-FFF2-40B4-BE49-F238E27FC236}">
                <a16:creationId xmlns:a16="http://schemas.microsoft.com/office/drawing/2014/main" id="{67281474-2998-527B-E45F-B563931230AE}"/>
              </a:ext>
            </a:extLst>
          </p:cNvPr>
          <p:cNvSpPr txBox="1">
            <a:spLocks/>
          </p:cNvSpPr>
          <p:nvPr/>
        </p:nvSpPr>
        <p:spPr>
          <a:xfrm>
            <a:off x="6096000" y="1371600"/>
            <a:ext cx="5226547" cy="4864440"/>
          </a:xfrm>
          <a:prstGeom prst="rect">
            <a:avLst/>
          </a:prstGeom>
          <a:ln w="12700">
            <a:solidFill>
              <a:schemeClr val="tx1"/>
            </a:solidFill>
          </a:ln>
        </p:spPr>
        <p:txBody>
          <a:bodyPr/>
          <a:lstStyle>
            <a:lvl1pPr marL="514350" indent="-514350" algn="l" defTabSz="914400" rtl="0" eaLnBrk="1" latinLnBrk="0" hangingPunct="1">
              <a:lnSpc>
                <a:spcPct val="100000"/>
              </a:lnSpc>
              <a:spcBef>
                <a:spcPts val="1000"/>
              </a:spcBef>
              <a:spcAft>
                <a:spcPts val="1400"/>
              </a:spcAft>
              <a:buClrTx/>
              <a:buFont typeface="Arial" charset="0"/>
              <a:buChar char="•"/>
              <a:defRPr sz="2400" kern="1200" baseline="0">
                <a:solidFill>
                  <a:schemeClr val="tx1"/>
                </a:solidFill>
                <a:latin typeface="+mn-lt"/>
                <a:ea typeface="+mn-ea"/>
                <a:cs typeface="+mn-cs"/>
              </a:defRPr>
            </a:lvl1pPr>
            <a:lvl2pPr marL="914400" indent="-457200" algn="l" defTabSz="914400" rtl="0" eaLnBrk="1" latinLnBrk="0" hangingPunct="1">
              <a:lnSpc>
                <a:spcPct val="100000"/>
              </a:lnSpc>
              <a:spcBef>
                <a:spcPts val="500"/>
              </a:spcBef>
              <a:spcAft>
                <a:spcPts val="1400"/>
              </a:spcAft>
              <a:buClrTx/>
              <a:buFont typeface="Arial" charset="0"/>
              <a:buChar char="•"/>
              <a:defRPr sz="2000" kern="1200" baseline="0">
                <a:solidFill>
                  <a:schemeClr val="tx1"/>
                </a:solidFill>
                <a:latin typeface="+mn-lt"/>
                <a:ea typeface="+mn-ea"/>
                <a:cs typeface="+mn-cs"/>
              </a:defRPr>
            </a:lvl2pPr>
            <a:lvl3pPr marL="1371600" indent="-457200" algn="l" defTabSz="914400" rtl="0" eaLnBrk="1" latinLnBrk="0" hangingPunct="1">
              <a:lnSpc>
                <a:spcPct val="100000"/>
              </a:lnSpc>
              <a:spcBef>
                <a:spcPts val="500"/>
              </a:spcBef>
              <a:spcAft>
                <a:spcPts val="1400"/>
              </a:spcAft>
              <a:buClrTx/>
              <a:buFont typeface="Arial" charset="0"/>
              <a:buChar char="•"/>
              <a:defRPr sz="1800" kern="1200" baseline="0">
                <a:solidFill>
                  <a:schemeClr val="tx1"/>
                </a:solidFill>
                <a:latin typeface="+mn-lt"/>
                <a:ea typeface="+mn-ea"/>
                <a:cs typeface="+mn-cs"/>
              </a:defRPr>
            </a:lvl3pPr>
            <a:lvl4pPr marL="1714500" indent="-342900" algn="l" defTabSz="914400" rtl="0" eaLnBrk="1" latinLnBrk="0" hangingPunct="1">
              <a:lnSpc>
                <a:spcPct val="100000"/>
              </a:lnSpc>
              <a:spcBef>
                <a:spcPts val="500"/>
              </a:spcBef>
              <a:spcAft>
                <a:spcPts val="1400"/>
              </a:spcAft>
              <a:buClrTx/>
              <a:buFont typeface="Arial" charset="0"/>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0"/>
              </a:spcAft>
            </a:pPr>
            <a:r>
              <a:rPr lang="en-US" sz="2000" dirty="0">
                <a:effectLst/>
                <a:ea typeface="Times New Roman" panose="02020603050405020304" pitchFamily="18" charset="0"/>
                <a:cs typeface="Times New Roman" panose="02020603050405020304" pitchFamily="18" charset="0"/>
              </a:rPr>
              <a:t>§60501 </a:t>
            </a:r>
            <a:r>
              <a:rPr lang="en-US" sz="2000" b="1" dirty="0">
                <a:effectLst/>
                <a:ea typeface="Times New Roman" panose="02020603050405020304" pitchFamily="18" charset="0"/>
                <a:cs typeface="Times New Roman" panose="02020603050405020304" pitchFamily="18" charset="0"/>
              </a:rPr>
              <a:t>is</a:t>
            </a:r>
            <a:r>
              <a:rPr lang="en-US" sz="2000"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ea typeface="Times New Roman" panose="02020603050405020304" pitchFamily="18" charset="0"/>
                <a:cs typeface="Times New Roman" panose="02020603050405020304" pitchFamily="18" charset="0"/>
              </a:rPr>
              <a:t>(d) </a:t>
            </a:r>
            <a:r>
              <a:rPr lang="en-US" sz="2000" cap="small" dirty="0">
                <a:effectLst/>
                <a:ea typeface="Times New Roman" panose="02020603050405020304" pitchFamily="18" charset="0"/>
                <a:cs typeface="Times New Roman" panose="02020603050405020304" pitchFamily="18" charset="0"/>
              </a:rPr>
              <a:t>Cash includes foreign currency and certain monetary instruments</a:t>
            </a:r>
            <a:endParaRPr lang="en-US" sz="20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ea typeface="Times New Roman" panose="02020603050405020304" pitchFamily="18" charset="0"/>
                <a:cs typeface="Times New Roman" panose="02020603050405020304" pitchFamily="18" charset="0"/>
              </a:rPr>
              <a:t>For purposes of this section, the term 	“</a:t>
            </a:r>
            <a:r>
              <a:rPr lang="en-US" sz="2000" u="sng" dirty="0">
                <a:effectLst/>
                <a:ea typeface="Times New Roman" panose="02020603050405020304" pitchFamily="18" charset="0"/>
                <a:cs typeface="Times New Roman" panose="02020603050405020304" pitchFamily="18" charset="0"/>
              </a:rPr>
              <a:t>cash</a:t>
            </a:r>
            <a:r>
              <a:rPr lang="en-US" sz="2000" dirty="0">
                <a:effectLst/>
                <a:ea typeface="Times New Roman" panose="02020603050405020304" pitchFamily="18" charset="0"/>
                <a:cs typeface="Times New Roman" panose="02020603050405020304" pitchFamily="18" charset="0"/>
              </a:rPr>
              <a:t>” includes—</a:t>
            </a:r>
            <a:endParaRPr lang="en-US" sz="20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ea typeface="Times New Roman" panose="02020603050405020304" pitchFamily="18" charset="0"/>
                <a:cs typeface="Times New Roman" panose="02020603050405020304" pitchFamily="18" charset="0"/>
              </a:rPr>
              <a:t>(1) foreign currency, </a:t>
            </a:r>
            <a:endParaRPr lang="en-US" sz="20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ea typeface="Times New Roman" panose="02020603050405020304" pitchFamily="18" charset="0"/>
                <a:cs typeface="Times New Roman" panose="02020603050405020304" pitchFamily="18" charset="0"/>
              </a:rPr>
              <a:t>(2) to the extent provided in regulations prescribed by the Secretary, any monetary instrument (whether or not in bearer form) with a face amount of not more than $10,000, and </a:t>
            </a:r>
            <a:r>
              <a:rPr lang="en-US" sz="2000" b="1" dirty="0">
                <a:effectLst/>
                <a:ea typeface="Times New Roman" panose="02020603050405020304" pitchFamily="18" charset="0"/>
                <a:cs typeface="Times New Roman" panose="02020603050405020304" pitchFamily="18" charset="0"/>
              </a:rPr>
              <a:t>(3) any digital asset (as defined in section 60405 (g) (3) (D)).</a:t>
            </a:r>
            <a:endParaRPr lang="en-US" sz="2000" b="1"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dirty="0">
              <a:effectLst/>
              <a:latin typeface="Palatino Linotype" panose="02040502050505030304" pitchFamily="18" charset="0"/>
              <a:ea typeface="Calibri" panose="020F0502020204030204" pitchFamily="34" charset="0"/>
              <a:cs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F88F929F-DC78-6046-D02A-095DCA0C7C90}"/>
              </a:ext>
            </a:extLst>
          </p:cNvPr>
          <p:cNvSpPr txBox="1"/>
          <p:nvPr/>
        </p:nvSpPr>
        <p:spPr>
          <a:xfrm>
            <a:off x="6096000" y="5771575"/>
            <a:ext cx="4820529" cy="584775"/>
          </a:xfrm>
          <a:prstGeom prst="rect">
            <a:avLst/>
          </a:prstGeom>
          <a:noFill/>
          <a:ln w="57150">
            <a:solidFill>
              <a:srgbClr val="101225"/>
            </a:solidFill>
          </a:ln>
        </p:spPr>
        <p:txBody>
          <a:bodyPr wrap="square" rtlCol="0">
            <a:spAutoFit/>
          </a:bodyPr>
          <a:lstStyle/>
          <a:p>
            <a:r>
              <a:rPr lang="en-US" sz="3200" dirty="0"/>
              <a:t>Starts 1/1/2024</a:t>
            </a:r>
          </a:p>
        </p:txBody>
      </p:sp>
    </p:spTree>
    <p:extLst>
      <p:ext uri="{BB962C8B-B14F-4D97-AF65-F5344CB8AC3E}">
        <p14:creationId xmlns:p14="http://schemas.microsoft.com/office/powerpoint/2010/main" val="716786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3DD90E-DBBC-1870-C712-BC568F2FD97F}"/>
              </a:ext>
            </a:extLst>
          </p:cNvPr>
          <p:cNvPicPr>
            <a:picLocks noChangeAspect="1"/>
          </p:cNvPicPr>
          <p:nvPr/>
        </p:nvPicPr>
        <p:blipFill>
          <a:blip r:embed="rId2"/>
          <a:stretch>
            <a:fillRect/>
          </a:stretch>
        </p:blipFill>
        <p:spPr>
          <a:xfrm>
            <a:off x="6173524" y="1312447"/>
            <a:ext cx="4226459" cy="5409028"/>
          </a:xfrm>
          <a:prstGeom prst="rect">
            <a:avLst/>
          </a:prstGeom>
          <a:ln>
            <a:solidFill>
              <a:srgbClr val="101225"/>
            </a:solidFill>
          </a:ln>
        </p:spPr>
      </p:pic>
      <p:pic>
        <p:nvPicPr>
          <p:cNvPr id="6" name="Picture 5">
            <a:extLst>
              <a:ext uri="{FF2B5EF4-FFF2-40B4-BE49-F238E27FC236}">
                <a16:creationId xmlns:a16="http://schemas.microsoft.com/office/drawing/2014/main" id="{804D7020-6B6B-790D-40B6-F1AFAE885F8D}"/>
              </a:ext>
            </a:extLst>
          </p:cNvPr>
          <p:cNvPicPr>
            <a:picLocks noChangeAspect="1"/>
          </p:cNvPicPr>
          <p:nvPr/>
        </p:nvPicPr>
        <p:blipFill>
          <a:blip r:embed="rId3"/>
          <a:stretch>
            <a:fillRect/>
          </a:stretch>
        </p:blipFill>
        <p:spPr>
          <a:xfrm>
            <a:off x="546875" y="3992761"/>
            <a:ext cx="7306695" cy="1552792"/>
          </a:xfrm>
          <a:prstGeom prst="rect">
            <a:avLst/>
          </a:prstGeom>
          <a:ln w="12700">
            <a:solidFill>
              <a:schemeClr val="accent1">
                <a:lumMod val="50000"/>
              </a:schemeClr>
            </a:solidFill>
          </a:ln>
        </p:spPr>
      </p:pic>
    </p:spTree>
    <p:extLst>
      <p:ext uri="{BB962C8B-B14F-4D97-AF65-F5344CB8AC3E}">
        <p14:creationId xmlns:p14="http://schemas.microsoft.com/office/powerpoint/2010/main" val="2335618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85000" lnSpcReduction="10000"/>
          </a:bodyPr>
          <a:lstStyle/>
          <a:p>
            <a:pPr marL="0">
              <a:lnSpc>
                <a:spcPct val="100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100" dirty="0"/>
              <a:t>USC §6045 (A) now includes</a:t>
            </a:r>
            <a:r>
              <a:rPr lang="en-US" sz="3100" dirty="0">
                <a:solidFill>
                  <a:srgbClr val="333333"/>
                </a:solidFill>
                <a:ea typeface="Times New Roman" panose="02020603050405020304" pitchFamily="18" charset="0"/>
              </a:rPr>
              <a:t>:</a:t>
            </a:r>
          </a:p>
          <a:p>
            <a:pPr>
              <a:lnSpc>
                <a:spcPct val="100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100" dirty="0">
                <a:solidFill>
                  <a:srgbClr val="333333"/>
                </a:solidFill>
                <a:ea typeface="Times New Roman" panose="02020603050405020304" pitchFamily="18" charset="0"/>
                <a:cs typeface="Arial" panose="020B0604020202020204" pitchFamily="34" charset="0"/>
              </a:rPr>
              <a:t>	d) Return Requirement for Certain Transfers of Digital  </a:t>
            </a:r>
            <a:br>
              <a:rPr lang="en-US" sz="3100" dirty="0">
                <a:solidFill>
                  <a:srgbClr val="333333"/>
                </a:solidFill>
                <a:ea typeface="Times New Roman" panose="02020603050405020304" pitchFamily="18" charset="0"/>
                <a:cs typeface="Arial" panose="020B0604020202020204" pitchFamily="34" charset="0"/>
              </a:rPr>
            </a:br>
            <a:r>
              <a:rPr lang="en-US" sz="3100" dirty="0">
                <a:solidFill>
                  <a:srgbClr val="333333"/>
                </a:solidFill>
                <a:ea typeface="Times New Roman" panose="02020603050405020304" pitchFamily="18" charset="0"/>
                <a:cs typeface="Arial" panose="020B0604020202020204" pitchFamily="34" charset="0"/>
              </a:rPr>
              <a:t>         Assets Not Otherwise Subject to Reporting.– </a:t>
            </a:r>
          </a:p>
          <a:p>
            <a:pPr lvl="1">
              <a:lnSpc>
                <a:spcPct val="100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100" dirty="0">
                <a:solidFill>
                  <a:srgbClr val="333333"/>
                </a:solidFill>
                <a:ea typeface="Times New Roman" panose="02020603050405020304" pitchFamily="18" charset="0"/>
                <a:cs typeface="Arial" panose="020B0604020202020204" pitchFamily="34" charset="0"/>
              </a:rPr>
              <a:t>Any broker, with respect to any transfer (which is not part of a sale or exchange executed by such broker) during a calendar year of a covered security which is a digital asset from an account maintained by such broker to an account which is not maintained by, or an address not associated with, a person that such broker knows or has reason to know is also a broker, shall make a return for such calendar year, in such form as determined by the Secretary, showing the information otherwise required to be furnished with respect to transfers subject to subsection (a).</a:t>
            </a:r>
            <a:endParaRPr lang="en-US" sz="3100" dirty="0">
              <a:ea typeface="Calibri" panose="020F0502020204030204" pitchFamily="34" charset="0"/>
              <a:cs typeface="Arial" panose="020B0604020202020204" pitchFamily="34" charset="0"/>
            </a:endParaRPr>
          </a:p>
          <a:p>
            <a:endParaRPr lang="en-US" sz="2800" i="1"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72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Infrastructure Investment &amp; Jobs Act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FE0A24E-A66E-ADDB-175B-4F9D8A51582E}"/>
              </a:ext>
            </a:extLst>
          </p:cNvPr>
          <p:cNvSpPr>
            <a:spLocks noGrp="1"/>
          </p:cNvSpPr>
          <p:nvPr>
            <p:ph idx="1"/>
          </p:nvPr>
        </p:nvSpPr>
        <p:spPr/>
        <p:txBody>
          <a:bodyPr>
            <a:normAutofit lnSpcReduction="10000"/>
          </a:bodyPr>
          <a:lstStyle/>
          <a:p>
            <a:r>
              <a:rPr lang="en-US" sz="2400" dirty="0"/>
              <a:t>And then adds this note!</a:t>
            </a:r>
          </a:p>
          <a:p>
            <a:endParaRPr lang="en-US" sz="2400" dirty="0"/>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333333"/>
                </a:solidFill>
                <a:effectLst/>
                <a:ea typeface="Times New Roman" panose="02020603050405020304" pitchFamily="18" charset="0"/>
                <a:cs typeface="Arial" panose="020B0604020202020204" pitchFamily="34" charset="0"/>
              </a:rPr>
              <a:t>Rule of Construction -- Nothing in this section or the amendments made by this section shall be construed to create any inference, for any period prior to the effective date of such amendments, with respect to…  </a:t>
            </a:r>
          </a:p>
          <a:p>
            <a:pPr marL="457200" lvl="1">
              <a:lnSpc>
                <a:spcPct val="107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333333"/>
                </a:solidFill>
                <a:effectLst/>
                <a:ea typeface="Times New Roman" panose="02020603050405020304" pitchFamily="18" charset="0"/>
                <a:cs typeface="Arial" panose="020B0604020202020204" pitchFamily="34" charset="0"/>
              </a:rPr>
              <a:t>(1) whether any person is a broker under section 6045(c)(1) of the Internal Revenue Code of 1986, or 	</a:t>
            </a:r>
          </a:p>
          <a:p>
            <a:pPr marL="457200" lvl="1">
              <a:lnSpc>
                <a:spcPct val="107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333333"/>
                </a:solidFill>
                <a:effectLst/>
                <a:ea typeface="Times New Roman" panose="02020603050405020304" pitchFamily="18" charset="0"/>
                <a:cs typeface="Arial" panose="020B0604020202020204" pitchFamily="34" charset="0"/>
              </a:rPr>
              <a:t>(2) whether any digital asset is property which is a specified security under section 6045(g)(3)(B) of such Code.</a:t>
            </a: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333333"/>
              </a:solidFill>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333333"/>
                </a:solidFill>
                <a:effectLst/>
                <a:ea typeface="Calibri" panose="020F0502020204030204" pitchFamily="34" charset="0"/>
                <a:cs typeface="Arial" panose="020B0604020202020204" pitchFamily="34" charset="0"/>
              </a:rPr>
              <a:t>SO…WHAT’S A BROKER??? And is an NFT a digital asset??</a:t>
            </a: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333333"/>
                </a:solidFill>
                <a:ea typeface="Calibri" panose="020F0502020204030204" pitchFamily="34" charset="0"/>
              </a:rPr>
              <a:t>A lot of uncertainty is introduced.</a:t>
            </a:r>
            <a:endParaRPr lang="en-US" sz="24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3448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New Currencies Emerge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r>
              <a:rPr lang="en-US" sz="2800" dirty="0"/>
              <a:t>Litecoin created in October 2011</a:t>
            </a:r>
          </a:p>
          <a:p>
            <a:r>
              <a:rPr lang="en-US" sz="2800" dirty="0"/>
              <a:t>Ripple released in 2012</a:t>
            </a:r>
          </a:p>
          <a:p>
            <a:r>
              <a:rPr lang="en-US" sz="2800" dirty="0"/>
              <a:t>Dogecoin introduced in 2013</a:t>
            </a:r>
          </a:p>
          <a:p>
            <a:r>
              <a:rPr lang="en-US" sz="2800" dirty="0"/>
              <a:t>Tether aka </a:t>
            </a:r>
            <a:r>
              <a:rPr lang="en-US" sz="2800" dirty="0" err="1"/>
              <a:t>RealCoin</a:t>
            </a:r>
            <a:r>
              <a:rPr lang="en-US" sz="2800" dirty="0"/>
              <a:t> created in 2014</a:t>
            </a:r>
          </a:p>
          <a:p>
            <a:r>
              <a:rPr lang="en-US" sz="2800" dirty="0"/>
              <a:t>Ethereum went live in 2015</a:t>
            </a:r>
          </a:p>
          <a:p>
            <a:r>
              <a:rPr lang="en-US" sz="2800" dirty="0" err="1"/>
              <a:t>Cardano</a:t>
            </a:r>
            <a:r>
              <a:rPr lang="en-US" sz="2800" dirty="0"/>
              <a:t> launched in 2017</a:t>
            </a:r>
          </a:p>
          <a:p>
            <a:r>
              <a:rPr lang="en-US" sz="2800" dirty="0"/>
              <a:t>And on and on and on…</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27A4E1D-2FC4-3066-E465-2B3C95CBB42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50703" y="4281404"/>
            <a:ext cx="2174302" cy="1608880"/>
          </a:xfrm>
          <a:prstGeom prst="ellipse">
            <a:avLst/>
          </a:prstGeom>
        </p:spPr>
      </p:pic>
      <p:pic>
        <p:nvPicPr>
          <p:cNvPr id="6" name="Picture 5">
            <a:extLst>
              <a:ext uri="{FF2B5EF4-FFF2-40B4-BE49-F238E27FC236}">
                <a16:creationId xmlns:a16="http://schemas.microsoft.com/office/drawing/2014/main" id="{5CEB8313-8579-644D-5575-D741EB322B7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50703" y="2119211"/>
            <a:ext cx="2010524" cy="1507893"/>
          </a:xfrm>
          <a:prstGeom prst="ellipse">
            <a:avLst/>
          </a:prstGeom>
        </p:spPr>
      </p:pic>
      <p:pic>
        <p:nvPicPr>
          <p:cNvPr id="7" name="Picture 6" descr="A picture containing text, cup, kylix, ceramic ware&#10;&#10;Description automatically generated">
            <a:extLst>
              <a:ext uri="{FF2B5EF4-FFF2-40B4-BE49-F238E27FC236}">
                <a16:creationId xmlns:a16="http://schemas.microsoft.com/office/drawing/2014/main" id="{0E6CF0E8-1B88-B16E-7E2B-9665AD4FA4B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291544" y="2953584"/>
            <a:ext cx="2010524" cy="2010524"/>
          </a:xfrm>
          <a:prstGeom prst="rect">
            <a:avLst/>
          </a:prstGeom>
        </p:spPr>
      </p:pic>
    </p:spTree>
    <p:extLst>
      <p:ext uri="{BB962C8B-B14F-4D97-AF65-F5344CB8AC3E}">
        <p14:creationId xmlns:p14="http://schemas.microsoft.com/office/powerpoint/2010/main" val="2884801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D691B59-3DD1-BDF5-C73A-4071165FE2D0}"/>
              </a:ext>
            </a:extLst>
          </p:cNvPr>
          <p:cNvPicPr>
            <a:picLocks noChangeAspect="1"/>
          </p:cNvPicPr>
          <p:nvPr/>
        </p:nvPicPr>
        <p:blipFill>
          <a:blip r:embed="rId2"/>
          <a:stretch>
            <a:fillRect/>
          </a:stretch>
        </p:blipFill>
        <p:spPr>
          <a:xfrm>
            <a:off x="1914900" y="1406106"/>
            <a:ext cx="8362200" cy="5003916"/>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2920E896-987B-6CF0-7915-764E29620F31}"/>
              </a:ext>
            </a:extLst>
          </p:cNvPr>
          <p:cNvCxnSpPr/>
          <p:nvPr/>
        </p:nvCxnSpPr>
        <p:spPr>
          <a:xfrm>
            <a:off x="3081867" y="1885794"/>
            <a:ext cx="0" cy="12643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34AF1C-D06B-E459-4BE4-68A827C3333A}"/>
              </a:ext>
            </a:extLst>
          </p:cNvPr>
          <p:cNvCxnSpPr/>
          <p:nvPr/>
        </p:nvCxnSpPr>
        <p:spPr>
          <a:xfrm>
            <a:off x="5435600" y="2185990"/>
            <a:ext cx="0" cy="12643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8CC91C7-5518-3D74-FB32-24977BB63CA5}"/>
              </a:ext>
            </a:extLst>
          </p:cNvPr>
          <p:cNvCxnSpPr/>
          <p:nvPr/>
        </p:nvCxnSpPr>
        <p:spPr>
          <a:xfrm>
            <a:off x="7055555" y="2497683"/>
            <a:ext cx="0" cy="12643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0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ck, watching, gauge&#10;&#10;Description automatically generated">
            <a:extLst>
              <a:ext uri="{FF2B5EF4-FFF2-40B4-BE49-F238E27FC236}">
                <a16:creationId xmlns:a16="http://schemas.microsoft.com/office/drawing/2014/main" id="{B417AF2B-A012-8C40-BDE7-8FD1E3D76D92}"/>
              </a:ext>
            </a:extLst>
          </p:cNvPr>
          <p:cNvPicPr>
            <a:picLocks noChangeAspect="1"/>
          </p:cNvPicPr>
          <p:nvPr/>
        </p:nvPicPr>
        <p:blipFill>
          <a:blip r:embed="rId2"/>
          <a:stretch>
            <a:fillRect/>
          </a:stretch>
        </p:blipFill>
        <p:spPr>
          <a:xfrm>
            <a:off x="804116" y="6410022"/>
            <a:ext cx="1538009" cy="218097"/>
          </a:xfrm>
          <a:prstGeom prst="rect">
            <a:avLst/>
          </a:prstGeom>
        </p:spPr>
      </p:pic>
      <p:pic>
        <p:nvPicPr>
          <p:cNvPr id="7" name="Picture 6">
            <a:extLst>
              <a:ext uri="{FF2B5EF4-FFF2-40B4-BE49-F238E27FC236}">
                <a16:creationId xmlns:a16="http://schemas.microsoft.com/office/drawing/2014/main" id="{F531ABB4-6178-8F8E-AC7E-C50B7B2055DB}"/>
              </a:ext>
            </a:extLst>
          </p:cNvPr>
          <p:cNvPicPr>
            <a:picLocks noChangeAspect="1"/>
          </p:cNvPicPr>
          <p:nvPr/>
        </p:nvPicPr>
        <p:blipFill>
          <a:blip r:embed="rId3"/>
          <a:stretch>
            <a:fillRect/>
          </a:stretch>
        </p:blipFill>
        <p:spPr>
          <a:xfrm>
            <a:off x="651340" y="1318805"/>
            <a:ext cx="7688424" cy="5309314"/>
          </a:xfrm>
          <a:prstGeom prst="rect">
            <a:avLst/>
          </a:prstGeom>
          <a:ln>
            <a:solidFill>
              <a:schemeClr val="accent1">
                <a:lumMod val="50000"/>
              </a:schemeClr>
            </a:solidFill>
          </a:ln>
        </p:spPr>
      </p:pic>
      <p:sp>
        <p:nvSpPr>
          <p:cNvPr id="10" name="TextBox 9">
            <a:extLst>
              <a:ext uri="{FF2B5EF4-FFF2-40B4-BE49-F238E27FC236}">
                <a16:creationId xmlns:a16="http://schemas.microsoft.com/office/drawing/2014/main" id="{D3C149F3-FAC0-DB9E-2075-ACB70B685170}"/>
              </a:ext>
            </a:extLst>
          </p:cNvPr>
          <p:cNvSpPr txBox="1"/>
          <p:nvPr/>
        </p:nvSpPr>
        <p:spPr>
          <a:xfrm>
            <a:off x="8882225" y="2167361"/>
            <a:ext cx="2895991" cy="1569660"/>
          </a:xfrm>
          <a:prstGeom prst="rect">
            <a:avLst/>
          </a:prstGeom>
          <a:noFill/>
        </p:spPr>
        <p:txBody>
          <a:bodyPr wrap="square" rtlCol="0">
            <a:spAutoFit/>
          </a:bodyPr>
          <a:lstStyle/>
          <a:p>
            <a:r>
              <a:rPr lang="en-US" sz="2400" dirty="0"/>
              <a:t>1099-B for trade of Alice’s BTC for ETH, reported as a sale of BTC.</a:t>
            </a:r>
          </a:p>
        </p:txBody>
      </p:sp>
    </p:spTree>
    <p:extLst>
      <p:ext uri="{BB962C8B-B14F-4D97-AF65-F5344CB8AC3E}">
        <p14:creationId xmlns:p14="http://schemas.microsoft.com/office/powerpoint/2010/main" val="34307863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ck, watching, gauge&#10;&#10;Description automatically generated">
            <a:extLst>
              <a:ext uri="{FF2B5EF4-FFF2-40B4-BE49-F238E27FC236}">
                <a16:creationId xmlns:a16="http://schemas.microsoft.com/office/drawing/2014/main" id="{B417AF2B-A012-8C40-BDE7-8FD1E3D76D92}"/>
              </a:ext>
            </a:extLst>
          </p:cNvPr>
          <p:cNvPicPr>
            <a:picLocks noChangeAspect="1"/>
          </p:cNvPicPr>
          <p:nvPr/>
        </p:nvPicPr>
        <p:blipFill>
          <a:blip r:embed="rId2"/>
          <a:stretch>
            <a:fillRect/>
          </a:stretch>
        </p:blipFill>
        <p:spPr>
          <a:xfrm>
            <a:off x="804116" y="6410022"/>
            <a:ext cx="1538009" cy="218097"/>
          </a:xfrm>
          <a:prstGeom prst="rect">
            <a:avLst/>
          </a:prstGeom>
        </p:spPr>
      </p:pic>
      <p:pic>
        <p:nvPicPr>
          <p:cNvPr id="5" name="Picture 4">
            <a:extLst>
              <a:ext uri="{FF2B5EF4-FFF2-40B4-BE49-F238E27FC236}">
                <a16:creationId xmlns:a16="http://schemas.microsoft.com/office/drawing/2014/main" id="{CBC0E5D9-6963-0773-38BA-F76C7228E6C3}"/>
              </a:ext>
            </a:extLst>
          </p:cNvPr>
          <p:cNvPicPr>
            <a:picLocks noChangeAspect="1"/>
          </p:cNvPicPr>
          <p:nvPr/>
        </p:nvPicPr>
        <p:blipFill>
          <a:blip r:embed="rId3"/>
          <a:stretch>
            <a:fillRect/>
          </a:stretch>
        </p:blipFill>
        <p:spPr>
          <a:xfrm>
            <a:off x="802688" y="1386735"/>
            <a:ext cx="7664777" cy="5331743"/>
          </a:xfrm>
          <a:prstGeom prst="rect">
            <a:avLst/>
          </a:prstGeom>
          <a:ln>
            <a:solidFill>
              <a:schemeClr val="accent2">
                <a:lumMod val="50000"/>
              </a:schemeClr>
            </a:solidFill>
          </a:ln>
        </p:spPr>
      </p:pic>
      <p:sp>
        <p:nvSpPr>
          <p:cNvPr id="6" name="TextBox 5">
            <a:extLst>
              <a:ext uri="{FF2B5EF4-FFF2-40B4-BE49-F238E27FC236}">
                <a16:creationId xmlns:a16="http://schemas.microsoft.com/office/drawing/2014/main" id="{234403F4-67ED-C5E9-B7EC-E5BB62F66674}"/>
              </a:ext>
            </a:extLst>
          </p:cNvPr>
          <p:cNvSpPr txBox="1"/>
          <p:nvPr/>
        </p:nvSpPr>
        <p:spPr>
          <a:xfrm>
            <a:off x="8892568" y="2242861"/>
            <a:ext cx="2626987" cy="830997"/>
          </a:xfrm>
          <a:prstGeom prst="rect">
            <a:avLst/>
          </a:prstGeom>
          <a:noFill/>
        </p:spPr>
        <p:txBody>
          <a:bodyPr wrap="square" rtlCol="0">
            <a:spAutoFit/>
          </a:bodyPr>
          <a:lstStyle/>
          <a:p>
            <a:r>
              <a:rPr lang="en-US" sz="2400" dirty="0"/>
              <a:t>1099-B for sale of Alice’s ETH.</a:t>
            </a:r>
          </a:p>
        </p:txBody>
      </p:sp>
    </p:spTree>
    <p:extLst>
      <p:ext uri="{BB962C8B-B14F-4D97-AF65-F5344CB8AC3E}">
        <p14:creationId xmlns:p14="http://schemas.microsoft.com/office/powerpoint/2010/main" val="2191298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7ACDF55-8223-0D2E-F5FC-465BDF43683A}"/>
              </a:ext>
            </a:extLst>
          </p:cNvPr>
          <p:cNvPicPr>
            <a:picLocks noChangeAspect="1"/>
          </p:cNvPicPr>
          <p:nvPr/>
        </p:nvPicPr>
        <p:blipFill>
          <a:blip r:embed="rId2"/>
          <a:stretch>
            <a:fillRect/>
          </a:stretch>
        </p:blipFill>
        <p:spPr>
          <a:xfrm>
            <a:off x="1959448" y="1458424"/>
            <a:ext cx="8362200" cy="5003916"/>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F2CC5FCE-BFF1-A680-08A6-6F0FBD523489}"/>
              </a:ext>
            </a:extLst>
          </p:cNvPr>
          <p:cNvCxnSpPr>
            <a:cxnSpLocks/>
          </p:cNvCxnSpPr>
          <p:nvPr/>
        </p:nvCxnSpPr>
        <p:spPr>
          <a:xfrm>
            <a:off x="3152206" y="1932381"/>
            <a:ext cx="0" cy="23398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1CFFFB-FDDA-F81E-649C-3CBE45DD8EFF}"/>
              </a:ext>
            </a:extLst>
          </p:cNvPr>
          <p:cNvCxnSpPr>
            <a:cxnSpLocks/>
          </p:cNvCxnSpPr>
          <p:nvPr/>
        </p:nvCxnSpPr>
        <p:spPr>
          <a:xfrm>
            <a:off x="5505939" y="2232577"/>
            <a:ext cx="0" cy="23744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22EA02-BD6C-42F4-56F0-1ECF9190B1C5}"/>
              </a:ext>
            </a:extLst>
          </p:cNvPr>
          <p:cNvCxnSpPr>
            <a:cxnSpLocks/>
          </p:cNvCxnSpPr>
          <p:nvPr/>
        </p:nvCxnSpPr>
        <p:spPr>
          <a:xfrm>
            <a:off x="7125894" y="2544270"/>
            <a:ext cx="0" cy="23863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6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ck, watching, gauge&#10;&#10;Description automatically generated">
            <a:extLst>
              <a:ext uri="{FF2B5EF4-FFF2-40B4-BE49-F238E27FC236}">
                <a16:creationId xmlns:a16="http://schemas.microsoft.com/office/drawing/2014/main" id="{B417AF2B-A012-8C40-BDE7-8FD1E3D76D92}"/>
              </a:ext>
            </a:extLst>
          </p:cNvPr>
          <p:cNvPicPr>
            <a:picLocks noChangeAspect="1"/>
          </p:cNvPicPr>
          <p:nvPr/>
        </p:nvPicPr>
        <p:blipFill>
          <a:blip r:embed="rId2"/>
          <a:stretch>
            <a:fillRect/>
          </a:stretch>
        </p:blipFill>
        <p:spPr>
          <a:xfrm>
            <a:off x="804116" y="6410022"/>
            <a:ext cx="1538009" cy="218097"/>
          </a:xfrm>
          <a:prstGeom prst="rect">
            <a:avLst/>
          </a:prstGeom>
        </p:spPr>
      </p:pic>
      <p:pic>
        <p:nvPicPr>
          <p:cNvPr id="7" name="Picture 6">
            <a:extLst>
              <a:ext uri="{FF2B5EF4-FFF2-40B4-BE49-F238E27FC236}">
                <a16:creationId xmlns:a16="http://schemas.microsoft.com/office/drawing/2014/main" id="{A84A5FB3-2186-E40D-D1A3-0E517082307E}"/>
              </a:ext>
            </a:extLst>
          </p:cNvPr>
          <p:cNvPicPr>
            <a:picLocks noChangeAspect="1"/>
          </p:cNvPicPr>
          <p:nvPr/>
        </p:nvPicPr>
        <p:blipFill>
          <a:blip r:embed="rId3"/>
          <a:stretch>
            <a:fillRect/>
          </a:stretch>
        </p:blipFill>
        <p:spPr>
          <a:xfrm>
            <a:off x="804116" y="1367389"/>
            <a:ext cx="7576671" cy="5331234"/>
          </a:xfrm>
          <a:prstGeom prst="rect">
            <a:avLst/>
          </a:prstGeom>
          <a:ln>
            <a:solidFill>
              <a:schemeClr val="tx1"/>
            </a:solidFill>
          </a:ln>
        </p:spPr>
      </p:pic>
      <p:sp>
        <p:nvSpPr>
          <p:cNvPr id="10" name="TextBox 9">
            <a:extLst>
              <a:ext uri="{FF2B5EF4-FFF2-40B4-BE49-F238E27FC236}">
                <a16:creationId xmlns:a16="http://schemas.microsoft.com/office/drawing/2014/main" id="{A396742E-706D-41CF-98DA-4E07338A3C7F}"/>
              </a:ext>
            </a:extLst>
          </p:cNvPr>
          <p:cNvSpPr txBox="1"/>
          <p:nvPr/>
        </p:nvSpPr>
        <p:spPr>
          <a:xfrm>
            <a:off x="8847133" y="2764163"/>
            <a:ext cx="2619653" cy="1569660"/>
          </a:xfrm>
          <a:prstGeom prst="rect">
            <a:avLst/>
          </a:prstGeom>
          <a:noFill/>
        </p:spPr>
        <p:txBody>
          <a:bodyPr wrap="square" rtlCol="0">
            <a:spAutoFit/>
          </a:bodyPr>
          <a:lstStyle/>
          <a:p>
            <a:r>
              <a:rPr lang="en-US" sz="2400" dirty="0"/>
              <a:t>1099-B for Betty’s trade of BTC for ETH, reported as a SALE of BTC.</a:t>
            </a:r>
          </a:p>
        </p:txBody>
      </p:sp>
    </p:spTree>
    <p:extLst>
      <p:ext uri="{BB962C8B-B14F-4D97-AF65-F5344CB8AC3E}">
        <p14:creationId xmlns:p14="http://schemas.microsoft.com/office/powerpoint/2010/main" val="361736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Reporting on 1099-B (or something like it)</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ock, watching, gauge&#10;&#10;Description automatically generated">
            <a:extLst>
              <a:ext uri="{FF2B5EF4-FFF2-40B4-BE49-F238E27FC236}">
                <a16:creationId xmlns:a16="http://schemas.microsoft.com/office/drawing/2014/main" id="{B417AF2B-A012-8C40-BDE7-8FD1E3D76D92}"/>
              </a:ext>
            </a:extLst>
          </p:cNvPr>
          <p:cNvPicPr>
            <a:picLocks noChangeAspect="1"/>
          </p:cNvPicPr>
          <p:nvPr/>
        </p:nvPicPr>
        <p:blipFill>
          <a:blip r:embed="rId2"/>
          <a:stretch>
            <a:fillRect/>
          </a:stretch>
        </p:blipFill>
        <p:spPr>
          <a:xfrm>
            <a:off x="804116" y="6410022"/>
            <a:ext cx="1538009" cy="218097"/>
          </a:xfrm>
          <a:prstGeom prst="rect">
            <a:avLst/>
          </a:prstGeom>
        </p:spPr>
      </p:pic>
      <p:pic>
        <p:nvPicPr>
          <p:cNvPr id="7" name="Picture 6">
            <a:extLst>
              <a:ext uri="{FF2B5EF4-FFF2-40B4-BE49-F238E27FC236}">
                <a16:creationId xmlns:a16="http://schemas.microsoft.com/office/drawing/2014/main" id="{7A9CE69C-80A2-0A49-150C-32EC3FBC19A1}"/>
              </a:ext>
            </a:extLst>
          </p:cNvPr>
          <p:cNvPicPr>
            <a:picLocks noChangeAspect="1"/>
          </p:cNvPicPr>
          <p:nvPr/>
        </p:nvPicPr>
        <p:blipFill>
          <a:blip r:embed="rId3"/>
          <a:stretch>
            <a:fillRect/>
          </a:stretch>
        </p:blipFill>
        <p:spPr>
          <a:xfrm>
            <a:off x="802688" y="1531390"/>
            <a:ext cx="7289995" cy="5182460"/>
          </a:xfrm>
          <a:prstGeom prst="rect">
            <a:avLst/>
          </a:prstGeom>
          <a:ln>
            <a:solidFill>
              <a:schemeClr val="accent2">
                <a:lumMod val="50000"/>
              </a:schemeClr>
            </a:solidFill>
          </a:ln>
        </p:spPr>
      </p:pic>
      <p:sp>
        <p:nvSpPr>
          <p:cNvPr id="10" name="TextBox 9">
            <a:extLst>
              <a:ext uri="{FF2B5EF4-FFF2-40B4-BE49-F238E27FC236}">
                <a16:creationId xmlns:a16="http://schemas.microsoft.com/office/drawing/2014/main" id="{59769697-C7C1-B201-F80D-C16F1627D722}"/>
              </a:ext>
            </a:extLst>
          </p:cNvPr>
          <p:cNvSpPr txBox="1"/>
          <p:nvPr/>
        </p:nvSpPr>
        <p:spPr>
          <a:xfrm>
            <a:off x="8921314" y="3049280"/>
            <a:ext cx="2083191" cy="1200329"/>
          </a:xfrm>
          <a:prstGeom prst="rect">
            <a:avLst/>
          </a:prstGeom>
          <a:noFill/>
        </p:spPr>
        <p:txBody>
          <a:bodyPr wrap="square" rtlCol="0">
            <a:spAutoFit/>
          </a:bodyPr>
          <a:lstStyle/>
          <a:p>
            <a:r>
              <a:rPr lang="en-US" sz="2400" dirty="0"/>
              <a:t>1099-B for the sale of Betty’s ETH.</a:t>
            </a:r>
          </a:p>
        </p:txBody>
      </p:sp>
    </p:spTree>
    <p:extLst>
      <p:ext uri="{BB962C8B-B14F-4D97-AF65-F5344CB8AC3E}">
        <p14:creationId xmlns:p14="http://schemas.microsoft.com/office/powerpoint/2010/main" val="1175845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2022 Form 14457</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5722856" cy="4778261"/>
          </a:xfrm>
        </p:spPr>
        <p:txBody>
          <a:bodyPr>
            <a:normAutofit/>
          </a:bodyPr>
          <a:lstStyle/>
          <a:p>
            <a:r>
              <a:rPr lang="en-US" sz="2800" dirty="0"/>
              <a:t>You can plead guilty on Form 14457…</a:t>
            </a:r>
          </a:p>
          <a:p>
            <a:r>
              <a:rPr lang="en-US" sz="2800" dirty="0"/>
              <a:t>But you might want to speak to an attorney first!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7">
            <a:extLst>
              <a:ext uri="{FF2B5EF4-FFF2-40B4-BE49-F238E27FC236}">
                <a16:creationId xmlns:a16="http://schemas.microsoft.com/office/drawing/2014/main" id="{DB0134E8-4484-1256-C7E9-4FB461E31A5E}"/>
              </a:ext>
            </a:extLst>
          </p:cNvPr>
          <p:cNvGraphicFramePr>
            <a:graphicFrameLocks noChangeAspect="1"/>
          </p:cNvGraphicFramePr>
          <p:nvPr>
            <p:extLst>
              <p:ext uri="{D42A27DB-BD31-4B8C-83A1-F6EECF244321}">
                <p14:modId xmlns:p14="http://schemas.microsoft.com/office/powerpoint/2010/main" val="102711077"/>
              </p:ext>
            </p:extLst>
          </p:nvPr>
        </p:nvGraphicFramePr>
        <p:xfrm>
          <a:off x="7075265" y="1134089"/>
          <a:ext cx="4198204" cy="5433086"/>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5" name="Content Placeholder 7">
                        <a:extLst>
                          <a:ext uri="{FF2B5EF4-FFF2-40B4-BE49-F238E27FC236}">
                            <a16:creationId xmlns:a16="http://schemas.microsoft.com/office/drawing/2014/main" id="{DB0134E8-4484-1256-C7E9-4FB461E31A5E}"/>
                          </a:ext>
                        </a:extLst>
                      </p:cNvPr>
                      <p:cNvPicPr/>
                      <p:nvPr/>
                    </p:nvPicPr>
                    <p:blipFill>
                      <a:blip r:embed="rId3"/>
                      <a:stretch>
                        <a:fillRect/>
                      </a:stretch>
                    </p:blipFill>
                    <p:spPr>
                      <a:xfrm>
                        <a:off x="7075265" y="1134089"/>
                        <a:ext cx="4198204" cy="5433086"/>
                      </a:xfrm>
                      <a:prstGeom prst="rect">
                        <a:avLst/>
                      </a:prstGeom>
                      <a:ln>
                        <a:solidFill>
                          <a:schemeClr val="tx1"/>
                        </a:solidFill>
                      </a:ln>
                    </p:spPr>
                  </p:pic>
                </p:oleObj>
              </mc:Fallback>
            </mc:AlternateContent>
          </a:graphicData>
        </a:graphic>
      </p:graphicFrame>
      <p:sp>
        <p:nvSpPr>
          <p:cNvPr id="6" name="Rectangle 5">
            <a:extLst>
              <a:ext uri="{FF2B5EF4-FFF2-40B4-BE49-F238E27FC236}">
                <a16:creationId xmlns:a16="http://schemas.microsoft.com/office/drawing/2014/main" id="{56154F50-7326-FE3B-5D43-AD185AC49A66}"/>
              </a:ext>
            </a:extLst>
          </p:cNvPr>
          <p:cNvSpPr/>
          <p:nvPr/>
        </p:nvSpPr>
        <p:spPr>
          <a:xfrm>
            <a:off x="9571199" y="2883937"/>
            <a:ext cx="1341912" cy="3443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208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2610246" y="3456083"/>
            <a:ext cx="6971507" cy="665022"/>
          </a:xfrm>
        </p:spPr>
        <p:txBody>
          <a:bodyPr>
            <a:noAutofit/>
          </a:bodyPr>
          <a:lstStyle/>
          <a:p>
            <a:r>
              <a:rPr lang="en-US" sz="5400" dirty="0"/>
              <a:t>The Crypto Question</a:t>
            </a:r>
          </a:p>
        </p:txBody>
      </p:sp>
      <p:sp>
        <p:nvSpPr>
          <p:cNvPr id="3" name="TextBox 2">
            <a:extLst>
              <a:ext uri="{FF2B5EF4-FFF2-40B4-BE49-F238E27FC236}">
                <a16:creationId xmlns:a16="http://schemas.microsoft.com/office/drawing/2014/main" id="{BECBE778-05E7-E735-70BD-FA5DF440DF81}"/>
              </a:ext>
            </a:extLst>
          </p:cNvPr>
          <p:cNvSpPr txBox="1"/>
          <p:nvPr/>
        </p:nvSpPr>
        <p:spPr>
          <a:xfrm>
            <a:off x="4813464" y="2795338"/>
            <a:ext cx="2565070" cy="461665"/>
          </a:xfrm>
          <a:prstGeom prst="rect">
            <a:avLst/>
          </a:prstGeom>
          <a:noFill/>
        </p:spPr>
        <p:txBody>
          <a:bodyPr wrap="square" rtlCol="0">
            <a:spAutoFit/>
          </a:bodyPr>
          <a:lstStyle/>
          <a:p>
            <a:pPr algn="ctr"/>
            <a:r>
              <a:rPr lang="en-US" sz="2400" dirty="0">
                <a:solidFill>
                  <a:schemeClr val="bg1"/>
                </a:solidFill>
              </a:rPr>
              <a:t>Section 6</a:t>
            </a:r>
          </a:p>
        </p:txBody>
      </p:sp>
    </p:spTree>
    <p:extLst>
      <p:ext uri="{BB962C8B-B14F-4D97-AF65-F5344CB8AC3E}">
        <p14:creationId xmlns:p14="http://schemas.microsoft.com/office/powerpoint/2010/main" val="1909091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Birth of the Crypto Question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600" dirty="0"/>
              <a:t>2019 crypto question on Schedule 1</a:t>
            </a:r>
          </a:p>
          <a:p>
            <a:pPr lvl="2">
              <a:buFont typeface="Arial" panose="020B0604020202020204" pitchFamily="34" charset="0"/>
              <a:buChar char="•"/>
            </a:pPr>
            <a:r>
              <a:rPr lang="en-US" sz="2400" i="1" dirty="0"/>
              <a:t>“</a:t>
            </a:r>
            <a:r>
              <a:rPr lang="en-US" sz="2800" i="1" dirty="0"/>
              <a:t>At any time during 2019, did you receive, sell, send, exchange or otherwise </a:t>
            </a:r>
            <a:r>
              <a:rPr lang="en-US" sz="2800" b="1" i="1" dirty="0"/>
              <a:t>acquire</a:t>
            </a:r>
            <a:r>
              <a:rPr lang="en-US" sz="2800" i="1" dirty="0"/>
              <a:t> any financial interest in any virtual currency?”</a:t>
            </a:r>
            <a:endParaRPr lang="en-US" sz="2800" i="1" dirty="0">
              <a:cs typeface="Aria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56C295-1CFD-B9A8-3EC8-8C39AE2DC930}"/>
              </a:ext>
            </a:extLst>
          </p:cNvPr>
          <p:cNvPicPr>
            <a:picLocks noChangeAspect="1"/>
          </p:cNvPicPr>
          <p:nvPr/>
        </p:nvPicPr>
        <p:blipFill>
          <a:blip r:embed="rId2"/>
          <a:stretch>
            <a:fillRect/>
          </a:stretch>
        </p:blipFill>
        <p:spPr>
          <a:xfrm>
            <a:off x="725214" y="4047507"/>
            <a:ext cx="10834624" cy="765646"/>
          </a:xfrm>
          <a:prstGeom prst="rect">
            <a:avLst/>
          </a:prstGeom>
          <a:ln w="28575">
            <a:solidFill>
              <a:srgbClr val="101225"/>
            </a:solidFill>
          </a:ln>
        </p:spPr>
      </p:pic>
    </p:spTree>
    <p:extLst>
      <p:ext uri="{BB962C8B-B14F-4D97-AF65-F5344CB8AC3E}">
        <p14:creationId xmlns:p14="http://schemas.microsoft.com/office/powerpoint/2010/main" val="12951468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2020 Crypto Question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600" dirty="0"/>
              <a:t>2020 crypto question on the 1040</a:t>
            </a:r>
          </a:p>
          <a:p>
            <a:pPr lvl="2"/>
            <a:r>
              <a:rPr lang="en-US" sz="2800" i="1" dirty="0"/>
              <a:t>“At any time during 2020, did you receive, sell, send, exchange or otherwise </a:t>
            </a:r>
            <a:r>
              <a:rPr lang="en-US" sz="2800" b="1" i="1" dirty="0"/>
              <a:t>acquire</a:t>
            </a:r>
            <a:r>
              <a:rPr lang="en-US" sz="2800" i="1" dirty="0"/>
              <a:t> any financial interest in any virtual currency?”</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4D9E48-7754-BB40-01A2-48728CEDF3FF}"/>
              </a:ext>
            </a:extLst>
          </p:cNvPr>
          <p:cNvPicPr>
            <a:picLocks noChangeAspect="1"/>
          </p:cNvPicPr>
          <p:nvPr/>
        </p:nvPicPr>
        <p:blipFill>
          <a:blip r:embed="rId2"/>
          <a:stretch>
            <a:fillRect/>
          </a:stretch>
        </p:blipFill>
        <p:spPr>
          <a:xfrm>
            <a:off x="508034" y="4327919"/>
            <a:ext cx="11451801" cy="482181"/>
          </a:xfrm>
          <a:prstGeom prst="rect">
            <a:avLst/>
          </a:prstGeom>
          <a:ln w="28575">
            <a:solidFill>
              <a:srgbClr val="002060"/>
            </a:solidFill>
          </a:ln>
        </p:spPr>
      </p:pic>
    </p:spTree>
    <p:extLst>
      <p:ext uri="{BB962C8B-B14F-4D97-AF65-F5344CB8AC3E}">
        <p14:creationId xmlns:p14="http://schemas.microsoft.com/office/powerpoint/2010/main" val="150923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Bubble? Disruptive Technology?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pPr marL="0" indent="0">
              <a:buNone/>
            </a:pPr>
            <a:r>
              <a:rPr lang="en-US" sz="2800" b="1" dirty="0">
                <a:solidFill>
                  <a:srgbClr val="107958"/>
                </a:solidFill>
              </a:rPr>
              <a:t>Or maybe a bit of both?</a:t>
            </a:r>
          </a:p>
          <a:p>
            <a:r>
              <a:rPr lang="en-US" sz="2400" dirty="0"/>
              <a:t>A “bubble” occurs when a price for something exceeds its fundamental value by a large margin. </a:t>
            </a:r>
          </a:p>
          <a:p>
            <a:r>
              <a:rPr lang="en-US" sz="2400" dirty="0"/>
              <a:t>Bubble’s 5 stages: displacement, boom, euphoria, profit-taking, panic (sounds familiar…).</a:t>
            </a:r>
          </a:p>
          <a:p>
            <a:r>
              <a:rPr lang="en-US" sz="1800" dirty="0"/>
              <a:t>A </a:t>
            </a:r>
            <a:r>
              <a:rPr lang="en-US" sz="2400" dirty="0"/>
              <a:t>“disruptive technology” is an innovation that changes the world. Examples: artificial intelligence, internet, e-commerce, virtual reality, blockchain (also sounds familiar…).</a:t>
            </a:r>
          </a:p>
          <a:p>
            <a:r>
              <a:rPr lang="en-US" sz="2400" dirty="0"/>
              <a:t>Blockchain is here to stay, as is some form of blockchain currency… but will any of the existing currencies survive?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0852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2021 Crypto Question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2021 crypto question</a:t>
            </a:r>
          </a:p>
          <a:p>
            <a:pPr lvl="2"/>
            <a:r>
              <a:rPr lang="en-US" sz="2800" i="1" dirty="0"/>
              <a:t>“At any time during 2021, did you receive, sell, send, exchange or otherwise </a:t>
            </a:r>
            <a:r>
              <a:rPr lang="en-US" sz="2800" b="1" i="1" dirty="0"/>
              <a:t>dispose of</a:t>
            </a:r>
            <a:r>
              <a:rPr lang="en-US" sz="2800" i="1" dirty="0"/>
              <a:t> any financial interest in any virtual currency?”</a:t>
            </a:r>
            <a:endParaRPr lang="en-US" sz="2800" i="1" dirty="0">
              <a:cs typeface="Arial"/>
            </a:endParaRP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EA686E-C1B2-52DE-C276-6A98BF4B35B2}"/>
              </a:ext>
            </a:extLst>
          </p:cNvPr>
          <p:cNvPicPr>
            <a:picLocks noChangeAspect="1"/>
          </p:cNvPicPr>
          <p:nvPr/>
        </p:nvPicPr>
        <p:blipFill>
          <a:blip r:embed="rId2"/>
          <a:stretch>
            <a:fillRect/>
          </a:stretch>
        </p:blipFill>
        <p:spPr>
          <a:xfrm>
            <a:off x="616616" y="4299871"/>
            <a:ext cx="11316987" cy="535988"/>
          </a:xfrm>
          <a:prstGeom prst="rect">
            <a:avLst/>
          </a:prstGeom>
          <a:ln w="38100">
            <a:solidFill>
              <a:schemeClr val="accent1">
                <a:lumMod val="50000"/>
              </a:schemeClr>
            </a:solidFill>
          </a:ln>
        </p:spPr>
      </p:pic>
    </p:spTree>
    <p:extLst>
      <p:ext uri="{BB962C8B-B14F-4D97-AF65-F5344CB8AC3E}">
        <p14:creationId xmlns:p14="http://schemas.microsoft.com/office/powerpoint/2010/main" val="32681162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2022 Crypto Question Draft Version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2022 crypto question</a:t>
            </a:r>
          </a:p>
          <a:p>
            <a:pPr lvl="2"/>
            <a:r>
              <a:rPr lang="en-US" sz="3200" i="1" dirty="0"/>
              <a:t>“At any time during 2022, did you: (a) received (as a reward, aware, or payment for property or services); or (b) sell, exchange, gift, or otherwise dispose</a:t>
            </a:r>
            <a:r>
              <a:rPr lang="en-US" sz="3200" b="1" i="1" dirty="0"/>
              <a:t> </a:t>
            </a:r>
            <a:r>
              <a:rPr lang="en-US" sz="3200" i="1" dirty="0"/>
              <a:t>of a digital asset (or a financial interest in a digital asset)?”</a:t>
            </a:r>
            <a:endParaRPr lang="en-US" sz="3200" i="1" dirty="0">
              <a:cs typeface="Arial"/>
            </a:endParaRP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9DA738-F385-FA21-5107-062F30C1C6A6}"/>
              </a:ext>
            </a:extLst>
          </p:cNvPr>
          <p:cNvPicPr>
            <a:picLocks noChangeAspect="1"/>
          </p:cNvPicPr>
          <p:nvPr/>
        </p:nvPicPr>
        <p:blipFill>
          <a:blip r:embed="rId2"/>
          <a:stretch>
            <a:fillRect/>
          </a:stretch>
        </p:blipFill>
        <p:spPr>
          <a:xfrm>
            <a:off x="1573120" y="5371847"/>
            <a:ext cx="8707065" cy="428685"/>
          </a:xfrm>
          <a:prstGeom prst="rect">
            <a:avLst/>
          </a:prstGeom>
          <a:ln>
            <a:solidFill>
              <a:srgbClr val="002060"/>
            </a:solidFill>
          </a:ln>
        </p:spPr>
      </p:pic>
    </p:spTree>
    <p:extLst>
      <p:ext uri="{BB962C8B-B14F-4D97-AF65-F5344CB8AC3E}">
        <p14:creationId xmlns:p14="http://schemas.microsoft.com/office/powerpoint/2010/main" val="4475636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2022 Crypto Question Suggestion by AICPA</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3200" dirty="0"/>
              <a:t>2022 proposed crypto question</a:t>
            </a:r>
          </a:p>
          <a:p>
            <a:pPr lvl="2"/>
            <a:r>
              <a:rPr lang="en-US" sz="3200" b="0" i="1" dirty="0">
                <a:effectLst/>
                <a:latin typeface="Arial" panose="020B0604020202020204" pitchFamily="34" charset="0"/>
              </a:rPr>
              <a:t>"At any time during 2022, did you have a taxable event involving virtual currency? See instructions</a:t>
            </a:r>
            <a:r>
              <a:rPr lang="en-US" sz="3200" b="0" i="1" dirty="0">
                <a:solidFill>
                  <a:srgbClr val="444444"/>
                </a:solidFill>
                <a:effectLst/>
                <a:latin typeface="Arial" panose="020B0604020202020204" pitchFamily="34" charset="0"/>
              </a:rPr>
              <a:t>."</a:t>
            </a:r>
            <a:endParaRPr lang="en-US" sz="1700" i="1" dirty="0"/>
          </a:p>
          <a:p>
            <a:pPr marL="0" indent="0">
              <a:buNone/>
            </a:pPr>
            <a:endParaRPr lang="en-US" sz="1600" i="1"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ICPA | AICPA">
            <a:extLst>
              <a:ext uri="{FF2B5EF4-FFF2-40B4-BE49-F238E27FC236}">
                <a16:creationId xmlns:a16="http://schemas.microsoft.com/office/drawing/2014/main" id="{7FB01215-25FD-1DE2-3D4D-4CD7436C1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446" y="4208298"/>
            <a:ext cx="3809107" cy="200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38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When to Check Yes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 transaction involving virtual currency includes, but is not limited to: </a:t>
            </a:r>
          </a:p>
          <a:p>
            <a:pPr lvl="1"/>
            <a:r>
              <a:rPr lang="en-US" sz="2400" dirty="0"/>
              <a:t>The receipt of virtual currency as payment for goods or services provided; </a:t>
            </a:r>
          </a:p>
          <a:p>
            <a:pPr lvl="1"/>
            <a:r>
              <a:rPr lang="en-US" sz="2400" dirty="0"/>
              <a:t>The receipt or transfer of virtual currency for free (without providing any consideration) that does not qualify as a bona fide gift; </a:t>
            </a:r>
          </a:p>
          <a:p>
            <a:pPr lvl="1"/>
            <a:r>
              <a:rPr lang="en-US" sz="2400" dirty="0"/>
              <a:t>The receipt of new virtual currency as a result of mining and staking activities. </a:t>
            </a:r>
          </a:p>
          <a:p>
            <a:endParaRPr lang="en-US" sz="2400" i="1" dirty="0"/>
          </a:p>
          <a:p>
            <a:pPr marL="0" indent="0">
              <a:buNone/>
            </a:pP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543835-2E58-8AFB-A0ED-E51E94341D9B}"/>
              </a:ext>
            </a:extLst>
          </p:cNvPr>
          <p:cNvSpPr/>
          <p:nvPr/>
        </p:nvSpPr>
        <p:spPr>
          <a:xfrm>
            <a:off x="3567064" y="4753069"/>
            <a:ext cx="1602465" cy="127624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Blue check mark 3 icon - Free blue check mark icons">
            <a:extLst>
              <a:ext uri="{FF2B5EF4-FFF2-40B4-BE49-F238E27FC236}">
                <a16:creationId xmlns:a16="http://schemas.microsoft.com/office/drawing/2014/main" id="{07DE8B7D-0614-F9E6-FB13-389A521B5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494" y="4798334"/>
            <a:ext cx="1195293" cy="11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917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When to Check Yes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918531" y="1359093"/>
            <a:ext cx="10435269" cy="4778261"/>
          </a:xfrm>
        </p:spPr>
        <p:txBody>
          <a:bodyPr>
            <a:normAutofit/>
          </a:bodyPr>
          <a:lstStyle/>
          <a:p>
            <a:r>
              <a:rPr lang="en-US" sz="2400" dirty="0"/>
              <a:t>A transaction involving virtual currency includes, but is not limited to: </a:t>
            </a:r>
          </a:p>
          <a:p>
            <a:pPr lvl="1"/>
            <a:r>
              <a:rPr lang="en-US" sz="2400" dirty="0"/>
              <a:t>The receipt of virtual currency as a result of a hard fork; </a:t>
            </a:r>
          </a:p>
          <a:p>
            <a:pPr lvl="1"/>
            <a:r>
              <a:rPr lang="en-US" sz="2400" dirty="0"/>
              <a:t> An exchange of virtual currency for property, goods, or services; </a:t>
            </a:r>
          </a:p>
          <a:p>
            <a:pPr lvl="1"/>
            <a:r>
              <a:rPr lang="en-US" sz="2400" dirty="0"/>
              <a:t>An exchange/trade of virtual currency for another virtual currency; </a:t>
            </a:r>
          </a:p>
          <a:p>
            <a:pPr lvl="1"/>
            <a:r>
              <a:rPr lang="en-US" sz="2400" dirty="0"/>
              <a:t>A sale of virtual currency; and </a:t>
            </a:r>
          </a:p>
          <a:p>
            <a:pPr lvl="1"/>
            <a:r>
              <a:rPr lang="en-US" sz="2400" dirty="0"/>
              <a:t>Any other disposition of a financial interest in virtual currency.</a:t>
            </a:r>
          </a:p>
          <a:p>
            <a:endParaRPr lang="en-US" sz="2400" i="1" dirty="0"/>
          </a:p>
          <a:p>
            <a:pPr marL="0" indent="0">
              <a:buNone/>
            </a:pPr>
            <a:endParaRPr lang="en-US" sz="2400" dirty="0"/>
          </a:p>
          <a:p>
            <a:pPr marL="0" indent="0">
              <a:buNone/>
            </a:pPr>
            <a:r>
              <a:rPr lang="en-US" sz="1600" dirty="0"/>
              <a:t>			</a:t>
            </a:r>
            <a:endParaRPr lang="en-US" sz="5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EE6C3F-CE7F-BB2F-DE8C-392EC66868EF}"/>
              </a:ext>
            </a:extLst>
          </p:cNvPr>
          <p:cNvSpPr/>
          <p:nvPr/>
        </p:nvSpPr>
        <p:spPr>
          <a:xfrm>
            <a:off x="3567064" y="4753069"/>
            <a:ext cx="1602465" cy="127624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lue check mark 3 icon - Free blue check mark icons">
            <a:extLst>
              <a:ext uri="{FF2B5EF4-FFF2-40B4-BE49-F238E27FC236}">
                <a16:creationId xmlns:a16="http://schemas.microsoft.com/office/drawing/2014/main" id="{B1357C04-64F7-6334-1667-0C2DF0459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494" y="4798334"/>
            <a:ext cx="1195293" cy="11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314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When to Check No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 transaction involving virtual currency does not include the holding of virtual currency in a wallet or account, or </a:t>
            </a:r>
          </a:p>
          <a:p>
            <a:r>
              <a:rPr lang="en-US" sz="2400" dirty="0"/>
              <a:t>The transfer of virtual currency from one wallet or account you own or control to another that you own or control. </a:t>
            </a:r>
          </a:p>
          <a:p>
            <a:r>
              <a:rPr lang="en-US" sz="2400" dirty="0"/>
              <a:t>If your only transactions involving virtual currency during 2021 were purchases of virtual currency for real currency, including the use of real currency electronic platforms such as PayPal and Venmo, you are not required to check the “Yes” box next to the virtual currency question. </a:t>
            </a:r>
          </a:p>
          <a:p>
            <a:endParaRPr lang="en-US" sz="2400" i="1" dirty="0"/>
          </a:p>
          <a:p>
            <a:pPr marL="0" indent="0">
              <a:buNone/>
            </a:pP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9901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When to Check No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Note that owning stock in a company that owns crypto (Greyscale Bitcoin Trust, Coinbase, etc.) does not mean you own crypto!</a:t>
            </a:r>
          </a:p>
          <a:p>
            <a:r>
              <a:rPr lang="en-US" sz="2800" dirty="0"/>
              <a:t>(Owning stock in General Motors doesn’t mean you own a car.)</a:t>
            </a:r>
          </a:p>
          <a:p>
            <a:endParaRPr lang="en-US" sz="2400" i="1" dirty="0"/>
          </a:p>
          <a:p>
            <a:pPr marL="0" indent="0">
              <a:buNone/>
            </a:pP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D8A35E9F-870A-661A-368C-B9A56CE900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84540" y="3626973"/>
            <a:ext cx="3231027" cy="3231027"/>
          </a:xfrm>
          <a:prstGeom prst="rect">
            <a:avLst/>
          </a:prstGeom>
        </p:spPr>
      </p:pic>
    </p:spTree>
    <p:extLst>
      <p:ext uri="{BB962C8B-B14F-4D97-AF65-F5344CB8AC3E}">
        <p14:creationId xmlns:p14="http://schemas.microsoft.com/office/powerpoint/2010/main" val="1921869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602530" y="1631761"/>
            <a:ext cx="10751270" cy="4778261"/>
          </a:xfrm>
        </p:spPr>
        <p:txBody>
          <a:bodyPr>
            <a:normAutofit/>
          </a:bodyPr>
          <a:lstStyle/>
          <a:p>
            <a:r>
              <a:rPr lang="en-US" sz="2400" dirty="0"/>
              <a:t>Who should check YES on the crypto question?</a:t>
            </a:r>
          </a:p>
          <a:p>
            <a:pPr lvl="1"/>
            <a:r>
              <a:rPr lang="en-US" sz="2400" dirty="0">
                <a:cs typeface="Arial"/>
              </a:rPr>
              <a:t>Alice purchased crypto through </a:t>
            </a:r>
            <a:r>
              <a:rPr lang="en-US" sz="2400" dirty="0" err="1">
                <a:cs typeface="Arial"/>
              </a:rPr>
              <a:t>Paypal</a:t>
            </a:r>
            <a:r>
              <a:rPr lang="en-US" sz="2400" dirty="0">
                <a:cs typeface="Arial"/>
              </a:rPr>
              <a:t>.</a:t>
            </a:r>
          </a:p>
          <a:p>
            <a:pPr lvl="1"/>
            <a:r>
              <a:rPr lang="en-US" sz="2400" dirty="0">
                <a:cs typeface="Arial"/>
              </a:rPr>
              <a:t>Barb sold Robin Hood stock.</a:t>
            </a:r>
          </a:p>
          <a:p>
            <a:pPr lvl="1"/>
            <a:r>
              <a:rPr lang="en-US" sz="2400" dirty="0">
                <a:cs typeface="Arial"/>
              </a:rPr>
              <a:t>Crystal received crypto as a gift from her brother.</a:t>
            </a:r>
          </a:p>
          <a:p>
            <a:pPr lvl="1"/>
            <a:r>
              <a:rPr lang="en-US" sz="2400" dirty="0">
                <a:cs typeface="Arial"/>
              </a:rPr>
              <a:t>Darren received an airdrop.</a:t>
            </a:r>
          </a:p>
          <a:p>
            <a:pPr lvl="1"/>
            <a:r>
              <a:rPr lang="en-US" sz="2400" dirty="0">
                <a:cs typeface="Arial"/>
              </a:rPr>
              <a:t>Edgar moved his crypto from one wallet to another.</a:t>
            </a:r>
          </a:p>
          <a:p>
            <a:pPr lvl="1"/>
            <a:r>
              <a:rPr lang="en-US" sz="2400" dirty="0">
                <a:cs typeface="Arial"/>
              </a:rPr>
              <a:t>Francine received crypto in exchange for building a website.</a:t>
            </a:r>
          </a:p>
          <a:p>
            <a:pPr lvl="1"/>
            <a:r>
              <a:rPr lang="en-US" sz="2400" dirty="0">
                <a:cs typeface="Arial"/>
              </a:rPr>
              <a:t>Georgiana traded ETH for LTC.</a:t>
            </a: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elp with solid fill">
            <a:extLst>
              <a:ext uri="{FF2B5EF4-FFF2-40B4-BE49-F238E27FC236}">
                <a16:creationId xmlns:a16="http://schemas.microsoft.com/office/drawing/2014/main" id="{DA84B79A-58F9-3D71-EB9A-6C8ACBB833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518" y="0"/>
            <a:ext cx="1795970" cy="1795970"/>
          </a:xfrm>
          <a:prstGeom prst="rect">
            <a:avLst/>
          </a:prstGeom>
        </p:spPr>
      </p:pic>
    </p:spTree>
    <p:extLst>
      <p:ext uri="{BB962C8B-B14F-4D97-AF65-F5344CB8AC3E}">
        <p14:creationId xmlns:p14="http://schemas.microsoft.com/office/powerpoint/2010/main" val="27151767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normAutofit/>
          </a:bodyPr>
          <a:lstStyle/>
          <a:p>
            <a:r>
              <a:rPr lang="en-US" dirty="0"/>
              <a:t>Stay With Us for Part II</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Let’s apply what we’ve learned!</a:t>
            </a:r>
          </a:p>
          <a:p>
            <a:pPr lvl="1"/>
            <a:r>
              <a:rPr lang="en-US" sz="2800" dirty="0"/>
              <a:t>Reporting of sales, trades, staking, rewards, donations, gifts, inheritances, ICOs/IDOs/IEOs/ITOs</a:t>
            </a:r>
          </a:p>
          <a:p>
            <a:pPr lvl="1"/>
            <a:r>
              <a:rPr lang="en-US" sz="2800" dirty="0"/>
              <a:t>Reporting of mining activities</a:t>
            </a:r>
          </a:p>
          <a:p>
            <a:pPr lvl="1"/>
            <a:r>
              <a:rPr lang="en-US" sz="2800" dirty="0"/>
              <a:t>Deducting losses and other murky tax situations</a:t>
            </a:r>
          </a:p>
          <a:p>
            <a:pPr lvl="1"/>
            <a:r>
              <a:rPr lang="en-US" sz="2800" dirty="0"/>
              <a:t>Upcoming legislation</a:t>
            </a:r>
          </a:p>
          <a:p>
            <a:pPr lvl="1"/>
            <a:r>
              <a:rPr lang="en-US" sz="2800" dirty="0"/>
              <a:t>Best Practices for your office</a:t>
            </a:r>
          </a:p>
          <a:p>
            <a:endParaRPr lang="en-US" sz="2400" i="1" dirty="0"/>
          </a:p>
          <a:p>
            <a:pPr marL="0" indent="0">
              <a:buNone/>
            </a:pPr>
            <a:endParaRPr lang="en-US" sz="24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043627"/>
      </p:ext>
    </p:extLst>
  </p:cSld>
  <p:clrMapOvr>
    <a:masterClrMapping/>
  </p:clrMapOvr>
</p:sld>
</file>

<file path=ppt/theme/theme1.xml><?xml version="1.0" encoding="utf-8"?>
<a:theme xmlns:a="http://schemas.openxmlformats.org/drawingml/2006/main" name="Office Theme">
  <a:themeElements>
    <a:clrScheme name="TaxAct">
      <a:dk1>
        <a:srgbClr val="161137"/>
      </a:dk1>
      <a:lt1>
        <a:srgbClr val="FFFFFF"/>
      </a:lt1>
      <a:dk2>
        <a:srgbClr val="161137"/>
      </a:dk2>
      <a:lt2>
        <a:srgbClr val="F4F4FB"/>
      </a:lt2>
      <a:accent1>
        <a:srgbClr val="00835E"/>
      </a:accent1>
      <a:accent2>
        <a:srgbClr val="5F587B"/>
      </a:accent2>
      <a:accent3>
        <a:srgbClr val="2771BC"/>
      </a:accent3>
      <a:accent4>
        <a:srgbClr val="A49FBD"/>
      </a:accent4>
      <a:accent5>
        <a:srgbClr val="FCB83B"/>
      </a:accent5>
      <a:accent6>
        <a:srgbClr val="797095"/>
      </a:accent6>
      <a:hlink>
        <a:srgbClr val="00835E"/>
      </a:hlink>
      <a:folHlink>
        <a:srgbClr val="006E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5BFF247-C4B6-B34E-BF21-DB8BE1ED37AF}" vid="{58FCA979-1A45-A04B-B301-9B917F982C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16204</TotalTime>
  <Words>5696</Words>
  <Application>Microsoft Office PowerPoint</Application>
  <PresentationFormat>Widescreen</PresentationFormat>
  <Paragraphs>2582</Paragraphs>
  <Slides>98</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4" baseType="lpstr">
      <vt:lpstr>Arial</vt:lpstr>
      <vt:lpstr>Calibri</vt:lpstr>
      <vt:lpstr>Palatino Linotype</vt:lpstr>
      <vt:lpstr>Red Hat Text</vt:lpstr>
      <vt:lpstr>Office Theme</vt:lpstr>
      <vt:lpstr>Acrobat Document</vt:lpstr>
      <vt:lpstr>PowerPoint Presentation</vt:lpstr>
      <vt:lpstr>What We’ll Talk About Today</vt:lpstr>
      <vt:lpstr>De-Fi vs Ce-Fi</vt:lpstr>
      <vt:lpstr>What We’ve Got: Ce-Fi</vt:lpstr>
      <vt:lpstr>What Might Be Better?</vt:lpstr>
      <vt:lpstr>Financing the Revolution!</vt:lpstr>
      <vt:lpstr>It’s Been in Development a Long Time…</vt:lpstr>
      <vt:lpstr>New Currencies Emerge</vt:lpstr>
      <vt:lpstr>Bubble? Disruptive Technology?</vt:lpstr>
      <vt:lpstr>It’s the Wild, Wild West</vt:lpstr>
      <vt:lpstr>Anonymous Purchases</vt:lpstr>
      <vt:lpstr>“Rug Pull”</vt:lpstr>
      <vt:lpstr>The Bizarre Story of QuadrigaCX</vt:lpstr>
      <vt:lpstr>Scammers &amp; Thieves</vt:lpstr>
      <vt:lpstr>Scammers &amp; Thieves</vt:lpstr>
      <vt:lpstr>Pop Quiz!!</vt:lpstr>
      <vt:lpstr>Crypto Concepts</vt:lpstr>
      <vt:lpstr>Digital, Virtual, Crypto</vt:lpstr>
      <vt:lpstr>Distributed &amp; Decentralized</vt:lpstr>
      <vt:lpstr>Owning Crypto</vt:lpstr>
      <vt:lpstr>Where Do I Keep My Keys?</vt:lpstr>
      <vt:lpstr>The Block</vt:lpstr>
      <vt:lpstr>The Blockchain</vt:lpstr>
      <vt:lpstr>Airdrops</vt:lpstr>
      <vt:lpstr>Forks</vt:lpstr>
      <vt:lpstr>Faucets</vt:lpstr>
      <vt:lpstr>Faucets</vt:lpstr>
      <vt:lpstr>Receiving Forks &amp; Airdrops</vt:lpstr>
      <vt:lpstr>Smart Contracts</vt:lpstr>
      <vt:lpstr>Smart Contract Example</vt:lpstr>
      <vt:lpstr>NFTs = Nonfungible Token</vt:lpstr>
      <vt:lpstr>OK…But What Is It?</vt:lpstr>
      <vt:lpstr>And I Care Because…?</vt:lpstr>
      <vt:lpstr>Mining</vt:lpstr>
      <vt:lpstr>More on Mining</vt:lpstr>
      <vt:lpstr>More on Mining</vt:lpstr>
      <vt:lpstr>Tokens vs Currencies</vt:lpstr>
      <vt:lpstr>Stablecoins</vt:lpstr>
      <vt:lpstr>CBDC</vt:lpstr>
      <vt:lpstr>CBDC</vt:lpstr>
      <vt:lpstr>Pop Quiz!!</vt:lpstr>
      <vt:lpstr>Pop Quiz!!</vt:lpstr>
      <vt:lpstr>IRS Guidance</vt:lpstr>
      <vt:lpstr>IRS Rules and Regs</vt:lpstr>
      <vt:lpstr>IRS Notice 2014-21 Summary</vt:lpstr>
      <vt:lpstr>IRS Notice 2014-21 Summary</vt:lpstr>
      <vt:lpstr>IRS Notice 2014-21 Summary</vt:lpstr>
      <vt:lpstr>OUCH!</vt:lpstr>
      <vt:lpstr>Pop Quiz!!</vt:lpstr>
      <vt:lpstr>The IRS Goes Dark</vt:lpstr>
      <vt:lpstr>TC&amp;JA Talked About Crypto?</vt:lpstr>
      <vt:lpstr>2019 Was a Big Year for Guidance!</vt:lpstr>
      <vt:lpstr>Reminder</vt:lpstr>
      <vt:lpstr>Revenue Ruling 2019-24</vt:lpstr>
      <vt:lpstr>Pop Quiz!!</vt:lpstr>
      <vt:lpstr>2019 Online FAQs</vt:lpstr>
      <vt:lpstr>New Guidance from FAQs</vt:lpstr>
      <vt:lpstr>New Guidance from FAQs</vt:lpstr>
      <vt:lpstr>But Is This Reliable Guidance?</vt:lpstr>
      <vt:lpstr>Pop Quiz!!</vt:lpstr>
      <vt:lpstr>2021 Chief Counsel Memo</vt:lpstr>
      <vt:lpstr>2021 Chief Counsel Memo</vt:lpstr>
      <vt:lpstr>2020 Chief Counsel Memo</vt:lpstr>
      <vt:lpstr>Compliance Efforts</vt:lpstr>
      <vt:lpstr>The Early Days…</vt:lpstr>
      <vt:lpstr>The Early Days…</vt:lpstr>
      <vt:lpstr>The IRS Might Have a Problem</vt:lpstr>
      <vt:lpstr>IRS vs. Coinbase</vt:lpstr>
      <vt:lpstr>IRS vs. Coinbase</vt:lpstr>
      <vt:lpstr>IRS’ Top Five of 2018</vt:lpstr>
      <vt:lpstr>IRS Puts That Coinbase Info to Use</vt:lpstr>
      <vt:lpstr>2021 John Does</vt:lpstr>
      <vt:lpstr>Operation Hidden Treasure</vt:lpstr>
      <vt:lpstr>Infrastructure Investment &amp; Jobs Act</vt:lpstr>
      <vt:lpstr>Infrastructure Investment &amp; Jobs Act</vt:lpstr>
      <vt:lpstr>Infrastructure Investment &amp; Jobs Act</vt:lpstr>
      <vt:lpstr>Infrastructure Investment &amp; Jobs Act</vt:lpstr>
      <vt:lpstr>Infrastructure Investment &amp; Jobs Act</vt:lpstr>
      <vt:lpstr>Infrastructure Investment &amp; Jobs Act</vt:lpstr>
      <vt:lpstr>Reporting on 1099-B (or something like it)</vt:lpstr>
      <vt:lpstr>Reporting on 1099-B (or something like it)</vt:lpstr>
      <vt:lpstr>Reporting on 1099-B (or something like it)</vt:lpstr>
      <vt:lpstr>Reporting on 1099-B (or something like it)</vt:lpstr>
      <vt:lpstr>Reporting on 1099-B (or something like it)</vt:lpstr>
      <vt:lpstr>Reporting on 1099-B (or something like it)</vt:lpstr>
      <vt:lpstr>2022 Form 14457</vt:lpstr>
      <vt:lpstr>The Crypto Question</vt:lpstr>
      <vt:lpstr>The Birth of the Crypto Question</vt:lpstr>
      <vt:lpstr>The 2020 Crypto Question</vt:lpstr>
      <vt:lpstr>The 2021 Crypto Question</vt:lpstr>
      <vt:lpstr>The 2022 Crypto Question Draft Version</vt:lpstr>
      <vt:lpstr>The 2022 Crypto Question Suggestion by AICPA</vt:lpstr>
      <vt:lpstr>When to Check Yes </vt:lpstr>
      <vt:lpstr>When to Check Yes </vt:lpstr>
      <vt:lpstr>When to Check No </vt:lpstr>
      <vt:lpstr>When to Check No </vt:lpstr>
      <vt:lpstr>Pop Quiz!!</vt:lpstr>
      <vt:lpstr>Stay With Us for Part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Kinne</dc:creator>
  <cp:lastModifiedBy>Megan Monaghan</cp:lastModifiedBy>
  <cp:revision>85</cp:revision>
  <dcterms:created xsi:type="dcterms:W3CDTF">2019-08-23T16:59:05Z</dcterms:created>
  <dcterms:modified xsi:type="dcterms:W3CDTF">2022-11-21T21:49:41Z</dcterms:modified>
</cp:coreProperties>
</file>