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3" r:id="rId2"/>
  </p:sldMasterIdLst>
  <p:notesMasterIdLst>
    <p:notesMasterId r:id="rId51"/>
  </p:notesMasterIdLst>
  <p:handoutMasterIdLst>
    <p:handoutMasterId r:id="rId52"/>
  </p:handoutMasterIdLst>
  <p:sldIdLst>
    <p:sldId id="256" r:id="rId3"/>
    <p:sldId id="343" r:id="rId4"/>
    <p:sldId id="439" r:id="rId5"/>
    <p:sldId id="446" r:id="rId6"/>
    <p:sldId id="474" r:id="rId7"/>
    <p:sldId id="440" r:id="rId8"/>
    <p:sldId id="406" r:id="rId9"/>
    <p:sldId id="352" r:id="rId10"/>
    <p:sldId id="454" r:id="rId11"/>
    <p:sldId id="389" r:id="rId12"/>
    <p:sldId id="448" r:id="rId13"/>
    <p:sldId id="442" r:id="rId14"/>
    <p:sldId id="476" r:id="rId15"/>
    <p:sldId id="477" r:id="rId16"/>
    <p:sldId id="478" r:id="rId17"/>
    <p:sldId id="407" r:id="rId18"/>
    <p:sldId id="408" r:id="rId19"/>
    <p:sldId id="452" r:id="rId20"/>
    <p:sldId id="479" r:id="rId21"/>
    <p:sldId id="480" r:id="rId22"/>
    <p:sldId id="411" r:id="rId23"/>
    <p:sldId id="455" r:id="rId24"/>
    <p:sldId id="423" r:id="rId25"/>
    <p:sldId id="453" r:id="rId26"/>
    <p:sldId id="475" r:id="rId27"/>
    <p:sldId id="456" r:id="rId28"/>
    <p:sldId id="457" r:id="rId29"/>
    <p:sldId id="458" r:id="rId30"/>
    <p:sldId id="451" r:id="rId31"/>
    <p:sldId id="459" r:id="rId32"/>
    <p:sldId id="460" r:id="rId33"/>
    <p:sldId id="461" r:id="rId34"/>
    <p:sldId id="381" r:id="rId35"/>
    <p:sldId id="420" r:id="rId36"/>
    <p:sldId id="421" r:id="rId37"/>
    <p:sldId id="463" r:id="rId38"/>
    <p:sldId id="465" r:id="rId39"/>
    <p:sldId id="419" r:id="rId40"/>
    <p:sldId id="464" r:id="rId41"/>
    <p:sldId id="350" r:id="rId42"/>
    <p:sldId id="466" r:id="rId43"/>
    <p:sldId id="416" r:id="rId44"/>
    <p:sldId id="371" r:id="rId45"/>
    <p:sldId id="481" r:id="rId46"/>
    <p:sldId id="482" r:id="rId47"/>
    <p:sldId id="468" r:id="rId48"/>
    <p:sldId id="431" r:id="rId49"/>
    <p:sldId id="4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52" userDrawn="1">
          <p15:clr>
            <a:srgbClr val="A4A3A4"/>
          </p15:clr>
        </p15:guide>
        <p15:guide id="2" orient="horz" pos="6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43211-29AB-2660-9B97-C6880D1E2708}" name="Dwane Bryant" initials="DB" userId="S::dwane.bryant@taxact.com::b6d57924-2c7d-46a4-8a17-7e95ba03dd9c" providerId="AD"/>
  <p188:author id="{E3DDC35F-DFEF-1810-4DCB-3BA9749359D1}" name="Nicola Hobeiche" initials="NH" userId="S::Nicola.Hobeiche@blucora.com::17d35cff-083d-4390-8df5-bde9fc0919ed" providerId="AD"/>
  <p188:author id="{B85562A0-EDFA-CC15-AD88-6030F9C6BE0C}" name="Megan Monaghan" initials="MM" userId="S::Megan.Monaghan@taxact.com::a5b51a97-ebf5-45ec-87a0-9298925add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lie Pinon" initials="NP" lastIdx="1" clrIdx="0">
    <p:extLst>
      <p:ext uri="{19B8F6BF-5375-455C-9EA6-DF929625EA0E}">
        <p15:presenceInfo xmlns:p15="http://schemas.microsoft.com/office/powerpoint/2012/main" userId="S::Natalie.Pinon@taxact.com::f19d523e-8c8f-48ff-854d-0eedc84b749f" providerId="AD"/>
      </p:ext>
    </p:extLst>
  </p:cmAuthor>
  <p:cmAuthor id="2" name="Cary Daniél" initials="CD" lastIdx="6" clrIdx="1">
    <p:extLst>
      <p:ext uri="{19B8F6BF-5375-455C-9EA6-DF929625EA0E}">
        <p15:presenceInfo xmlns:p15="http://schemas.microsoft.com/office/powerpoint/2012/main" userId="S::Cary.Daniel@blucora.com::4019341b-383b-46ad-92b1-19f8df198608" providerId="AD"/>
      </p:ext>
    </p:extLst>
  </p:cmAuthor>
  <p:cmAuthor id="3" name="Jacob Hodges" initials="TAL" lastIdx="12" clrIdx="2">
    <p:extLst>
      <p:ext uri="{19B8F6BF-5375-455C-9EA6-DF929625EA0E}">
        <p15:presenceInfo xmlns:p15="http://schemas.microsoft.com/office/powerpoint/2012/main" userId="Jacob Hodges" providerId="None"/>
      </p:ext>
    </p:extLst>
  </p:cmAuthor>
  <p:cmAuthor id="4" name="Megan Monaghan" initials="MM" lastIdx="14" clrIdx="3">
    <p:extLst>
      <p:ext uri="{19B8F6BF-5375-455C-9EA6-DF929625EA0E}">
        <p15:presenceInfo xmlns:p15="http://schemas.microsoft.com/office/powerpoint/2012/main" userId="S::Megan.Monaghan@taxact.com::a5b51a97-ebf5-45ec-87a0-9298925add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C2E"/>
    <a:srgbClr val="FFFFFF"/>
    <a:srgbClr val="161137"/>
    <a:srgbClr val="05A7A8"/>
    <a:srgbClr val="00835E"/>
    <a:srgbClr val="22155D"/>
    <a:srgbClr val="00ACE6"/>
    <a:srgbClr val="4B4468"/>
    <a:srgbClr val="F2F2F2"/>
    <a:srgbClr val="EFF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6" autoAdjust="0"/>
    <p:restoredTop sz="80980" autoAdjust="0"/>
  </p:normalViewPr>
  <p:slideViewPr>
    <p:cSldViewPr snapToGrid="0" snapToObjects="1">
      <p:cViewPr varScale="1">
        <p:scale>
          <a:sx n="96" d="100"/>
          <a:sy n="96" d="100"/>
        </p:scale>
        <p:origin x="1088" y="176"/>
      </p:cViewPr>
      <p:guideLst>
        <p:guide pos="552"/>
        <p:guide orient="horz" pos="648"/>
      </p:guideLst>
    </p:cSldViewPr>
  </p:slideViewPr>
  <p:notesTextViewPr>
    <p:cViewPr>
      <p:scale>
        <a:sx n="1" d="1"/>
        <a:sy n="1" d="1"/>
      </p:scale>
      <p:origin x="0" y="0"/>
    </p:cViewPr>
  </p:notesText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2570AD-1662-4B48-8A74-0AF79602F1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8A52E4-D89B-E240-83EB-EE5299B916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F051B3-4A92-1747-A9B2-C57C5B377412}" type="datetimeFigureOut">
              <a:rPr lang="en-US" smtClean="0"/>
              <a:t>8/29/23</a:t>
            </a:fld>
            <a:endParaRPr lang="en-US"/>
          </a:p>
        </p:txBody>
      </p:sp>
      <p:sp>
        <p:nvSpPr>
          <p:cNvPr id="4" name="Footer Placeholder 3">
            <a:extLst>
              <a:ext uri="{FF2B5EF4-FFF2-40B4-BE49-F238E27FC236}">
                <a16:creationId xmlns:a16="http://schemas.microsoft.com/office/drawing/2014/main" id="{BB303587-D09D-AB46-832F-DAA1176AD9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315C9-40C6-214E-A526-932CBF69A0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9D5738-3928-E244-96F0-73BA9DC3563C}" type="slidenum">
              <a:rPr lang="en-US" smtClean="0"/>
              <a:t>‹#›</a:t>
            </a:fld>
            <a:endParaRPr lang="en-US"/>
          </a:p>
        </p:txBody>
      </p:sp>
    </p:spTree>
    <p:extLst>
      <p:ext uri="{BB962C8B-B14F-4D97-AF65-F5344CB8AC3E}">
        <p14:creationId xmlns:p14="http://schemas.microsoft.com/office/powerpoint/2010/main" val="3593886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F911B-81BF-7642-B9E5-89A090FDA896}"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DC895-A40A-3A49-A4AF-3E22233BAEC1}" type="slidenum">
              <a:rPr lang="en-US" smtClean="0"/>
              <a:t>‹#›</a:t>
            </a:fld>
            <a:endParaRPr lang="en-US"/>
          </a:p>
        </p:txBody>
      </p:sp>
    </p:spTree>
    <p:extLst>
      <p:ext uri="{BB962C8B-B14F-4D97-AF65-F5344CB8AC3E}">
        <p14:creationId xmlns:p14="http://schemas.microsoft.com/office/powerpoint/2010/main" val="360338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igital">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22AF-F19F-E047-95D8-0C001952810F}"/>
              </a:ext>
            </a:extLst>
          </p:cNvPr>
          <p:cNvSpPr>
            <a:spLocks noGrp="1"/>
          </p:cNvSpPr>
          <p:nvPr>
            <p:ph type="ctrTitle" hasCustomPrompt="1"/>
          </p:nvPr>
        </p:nvSpPr>
        <p:spPr>
          <a:xfrm>
            <a:off x="1524000" y="1242392"/>
            <a:ext cx="6546574" cy="1770615"/>
          </a:xfrm>
        </p:spPr>
        <p:txBody>
          <a:bodyPr anchor="b"/>
          <a:lstStyle>
            <a:lvl1pPr algn="l">
              <a:lnSpc>
                <a:spcPct val="80000"/>
              </a:lnSpc>
              <a:defRPr sz="6000"/>
            </a:lvl1pPr>
          </a:lstStyle>
          <a:p>
            <a:r>
              <a:rPr lang="en-US" dirty="0"/>
              <a:t>Insert master title</a:t>
            </a:r>
            <a:br>
              <a:rPr lang="en-US" dirty="0"/>
            </a:br>
            <a:r>
              <a:rPr lang="en-US" dirty="0"/>
              <a:t>- digital version</a:t>
            </a:r>
          </a:p>
        </p:txBody>
      </p:sp>
      <p:sp>
        <p:nvSpPr>
          <p:cNvPr id="3" name="Subtitle 2">
            <a:extLst>
              <a:ext uri="{FF2B5EF4-FFF2-40B4-BE49-F238E27FC236}">
                <a16:creationId xmlns:a16="http://schemas.microsoft.com/office/drawing/2014/main" id="{114DB694-BE6A-8248-8FC2-2B3B2A630821}"/>
              </a:ext>
            </a:extLst>
          </p:cNvPr>
          <p:cNvSpPr>
            <a:spLocks noGrp="1"/>
          </p:cNvSpPr>
          <p:nvPr>
            <p:ph type="subTitle" idx="1"/>
          </p:nvPr>
        </p:nvSpPr>
        <p:spPr>
          <a:xfrm>
            <a:off x="1524000" y="3204473"/>
            <a:ext cx="6546574" cy="1655762"/>
          </a:xfrm>
        </p:spPr>
        <p:txBody>
          <a:bodyPr>
            <a:normAutofit/>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F6C7D322-68B6-704D-8C52-ABD73EDBA9C1}"/>
              </a:ext>
            </a:extLst>
          </p:cNvPr>
          <p:cNvPicPr>
            <a:picLocks noChangeAspect="1"/>
          </p:cNvPicPr>
          <p:nvPr userDrawn="1"/>
        </p:nvPicPr>
        <p:blipFill>
          <a:blip r:embed="rId2"/>
          <a:stretch>
            <a:fillRect/>
          </a:stretch>
        </p:blipFill>
        <p:spPr>
          <a:xfrm>
            <a:off x="850924" y="6301576"/>
            <a:ext cx="1081840" cy="221582"/>
          </a:xfrm>
          <a:prstGeom prst="rect">
            <a:avLst/>
          </a:prstGeom>
        </p:spPr>
      </p:pic>
    </p:spTree>
    <p:extLst>
      <p:ext uri="{BB962C8B-B14F-4D97-AF65-F5344CB8AC3E}">
        <p14:creationId xmlns:p14="http://schemas.microsoft.com/office/powerpoint/2010/main" val="34564246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Digi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603C-9E82-7B47-8791-F7CA6896F7FE}"/>
              </a:ext>
            </a:extLst>
          </p:cNvPr>
          <p:cNvSpPr>
            <a:spLocks noGrp="1"/>
          </p:cNvSpPr>
          <p:nvPr>
            <p:ph type="title" hasCustomPrompt="1"/>
          </p:nvPr>
        </p:nvSpPr>
        <p:spPr>
          <a:xfrm>
            <a:off x="838200" y="975540"/>
            <a:ext cx="4848829" cy="665022"/>
          </a:xfrm>
        </p:spPr>
        <p:txBody>
          <a:bodyPr/>
          <a:lstStyle>
            <a:lvl1pPr>
              <a:defRPr/>
            </a:lvl1pPr>
          </a:lstStyle>
          <a:p>
            <a:r>
              <a:rPr lang="en-US" dirty="0"/>
              <a:t>Data slide title </a:t>
            </a:r>
            <a:br>
              <a:rPr lang="en-US" dirty="0"/>
            </a:br>
            <a:r>
              <a:rPr lang="en-US" dirty="0"/>
              <a:t>(digital version)</a:t>
            </a:r>
          </a:p>
        </p:txBody>
      </p:sp>
      <p:sp>
        <p:nvSpPr>
          <p:cNvPr id="3" name="Content Placeholder 2">
            <a:extLst>
              <a:ext uri="{FF2B5EF4-FFF2-40B4-BE49-F238E27FC236}">
                <a16:creationId xmlns:a16="http://schemas.microsoft.com/office/drawing/2014/main" id="{1B7BDAD5-A7DA-704B-AC59-11CC2F58AFC8}"/>
              </a:ext>
            </a:extLst>
          </p:cNvPr>
          <p:cNvSpPr>
            <a:spLocks noGrp="1"/>
          </p:cNvSpPr>
          <p:nvPr>
            <p:ph sz="half" idx="1"/>
          </p:nvPr>
        </p:nvSpPr>
        <p:spPr>
          <a:xfrm>
            <a:off x="838200" y="2095017"/>
            <a:ext cx="4848829" cy="378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476369E7-F721-4241-A763-87FD1CF69B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sp>
        <p:nvSpPr>
          <p:cNvPr id="11" name="Rectangle 10">
            <a:extLst>
              <a:ext uri="{FF2B5EF4-FFF2-40B4-BE49-F238E27FC236}">
                <a16:creationId xmlns:a16="http://schemas.microsoft.com/office/drawing/2014/main" id="{64A4ED25-E3FE-5A49-B099-76474255FDD3}"/>
              </a:ext>
            </a:extLst>
          </p:cNvPr>
          <p:cNvSpPr/>
          <p:nvPr userDrawn="1"/>
        </p:nvSpPr>
        <p:spPr>
          <a:xfrm>
            <a:off x="0" y="0"/>
            <a:ext cx="42976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0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Pr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603C-9E82-7B47-8791-F7CA6896F7FE}"/>
              </a:ext>
            </a:extLst>
          </p:cNvPr>
          <p:cNvSpPr>
            <a:spLocks noGrp="1"/>
          </p:cNvSpPr>
          <p:nvPr>
            <p:ph type="title" hasCustomPrompt="1"/>
          </p:nvPr>
        </p:nvSpPr>
        <p:spPr>
          <a:xfrm>
            <a:off x="838200" y="975540"/>
            <a:ext cx="4848829" cy="665022"/>
          </a:xfrm>
        </p:spPr>
        <p:txBody>
          <a:bodyPr/>
          <a:lstStyle>
            <a:lvl1pPr>
              <a:defRPr/>
            </a:lvl1pPr>
          </a:lstStyle>
          <a:p>
            <a:r>
              <a:rPr lang="en-US" dirty="0"/>
              <a:t>Data slide title </a:t>
            </a:r>
            <a:br>
              <a:rPr lang="en-US" dirty="0"/>
            </a:br>
            <a:r>
              <a:rPr lang="en-US" dirty="0"/>
              <a:t>(print version)</a:t>
            </a:r>
          </a:p>
        </p:txBody>
      </p:sp>
      <p:sp>
        <p:nvSpPr>
          <p:cNvPr id="3" name="Content Placeholder 2">
            <a:extLst>
              <a:ext uri="{FF2B5EF4-FFF2-40B4-BE49-F238E27FC236}">
                <a16:creationId xmlns:a16="http://schemas.microsoft.com/office/drawing/2014/main" id="{1B7BDAD5-A7DA-704B-AC59-11CC2F58AFC8}"/>
              </a:ext>
            </a:extLst>
          </p:cNvPr>
          <p:cNvSpPr>
            <a:spLocks noGrp="1"/>
          </p:cNvSpPr>
          <p:nvPr>
            <p:ph sz="half" idx="1"/>
          </p:nvPr>
        </p:nvSpPr>
        <p:spPr>
          <a:xfrm>
            <a:off x="838200" y="2095017"/>
            <a:ext cx="4848829" cy="378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476369E7-F721-4241-A763-87FD1CF69B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spTree>
    <p:extLst>
      <p:ext uri="{BB962C8B-B14F-4D97-AF65-F5344CB8AC3E}">
        <p14:creationId xmlns:p14="http://schemas.microsoft.com/office/powerpoint/2010/main" val="63143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hoto - Digita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ADDF-1D13-AF40-B2E2-2E33B342B1BF}"/>
              </a:ext>
            </a:extLst>
          </p:cNvPr>
          <p:cNvSpPr>
            <a:spLocks noGrp="1"/>
          </p:cNvSpPr>
          <p:nvPr>
            <p:ph type="title" hasCustomPrompt="1"/>
          </p:nvPr>
        </p:nvSpPr>
        <p:spPr>
          <a:xfrm>
            <a:off x="839789" y="896415"/>
            <a:ext cx="3570166" cy="1068388"/>
          </a:xfrm>
        </p:spPr>
        <p:txBody>
          <a:bodyPr anchor="b"/>
          <a:lstStyle>
            <a:lvl1pPr>
              <a:defRPr sz="3200">
                <a:solidFill>
                  <a:schemeClr val="bg1"/>
                </a:solidFill>
              </a:defRPr>
            </a:lvl1pPr>
          </a:lstStyle>
          <a:p>
            <a:br>
              <a:rPr lang="en-US" dirty="0"/>
            </a:br>
            <a:r>
              <a:rPr lang="en-US" dirty="0"/>
              <a:t>Photo page title</a:t>
            </a:r>
          </a:p>
        </p:txBody>
      </p:sp>
      <p:sp>
        <p:nvSpPr>
          <p:cNvPr id="3" name="Picture Placeholder 2">
            <a:extLst>
              <a:ext uri="{FF2B5EF4-FFF2-40B4-BE49-F238E27FC236}">
                <a16:creationId xmlns:a16="http://schemas.microsoft.com/office/drawing/2014/main" id="{952314DC-CF19-F241-9AE9-21F2D7012A19}"/>
              </a:ext>
            </a:extLst>
          </p:cNvPr>
          <p:cNvSpPr>
            <a:spLocks noGrp="1"/>
          </p:cNvSpPr>
          <p:nvPr>
            <p:ph type="pic" idx="1"/>
          </p:nvPr>
        </p:nvSpPr>
        <p:spPr>
          <a:xfrm>
            <a:off x="5335929" y="1"/>
            <a:ext cx="685607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599841-8913-8742-B73A-E6EF8F099F53}"/>
              </a:ext>
            </a:extLst>
          </p:cNvPr>
          <p:cNvSpPr>
            <a:spLocks noGrp="1"/>
          </p:cNvSpPr>
          <p:nvPr>
            <p:ph type="body" sz="half" idx="2"/>
          </p:nvPr>
        </p:nvSpPr>
        <p:spPr>
          <a:xfrm>
            <a:off x="839789" y="2372810"/>
            <a:ext cx="3570166" cy="3496178"/>
          </a:xfrm>
        </p:spPr>
        <p:txBody>
          <a:bodyPr/>
          <a:lstStyle>
            <a:lvl1pPr marL="0" indent="0">
              <a:lnSpc>
                <a:spcPct val="11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3704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hoto - Pri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ADDF-1D13-AF40-B2E2-2E33B342B1BF}"/>
              </a:ext>
            </a:extLst>
          </p:cNvPr>
          <p:cNvSpPr>
            <a:spLocks noGrp="1"/>
          </p:cNvSpPr>
          <p:nvPr>
            <p:ph type="title" hasCustomPrompt="1"/>
          </p:nvPr>
        </p:nvSpPr>
        <p:spPr>
          <a:xfrm>
            <a:off x="839789" y="896415"/>
            <a:ext cx="3570166" cy="1068388"/>
          </a:xfrm>
        </p:spPr>
        <p:txBody>
          <a:bodyPr anchor="b"/>
          <a:lstStyle>
            <a:lvl1pPr>
              <a:defRPr sz="3200">
                <a:solidFill>
                  <a:schemeClr val="tx1"/>
                </a:solidFill>
              </a:defRPr>
            </a:lvl1pPr>
          </a:lstStyle>
          <a:p>
            <a:r>
              <a:rPr lang="en-US" dirty="0"/>
              <a:t>Photo page title</a:t>
            </a:r>
          </a:p>
        </p:txBody>
      </p:sp>
      <p:sp>
        <p:nvSpPr>
          <p:cNvPr id="3" name="Picture Placeholder 2">
            <a:extLst>
              <a:ext uri="{FF2B5EF4-FFF2-40B4-BE49-F238E27FC236}">
                <a16:creationId xmlns:a16="http://schemas.microsoft.com/office/drawing/2014/main" id="{952314DC-CF19-F241-9AE9-21F2D7012A19}"/>
              </a:ext>
            </a:extLst>
          </p:cNvPr>
          <p:cNvSpPr>
            <a:spLocks noGrp="1"/>
          </p:cNvSpPr>
          <p:nvPr>
            <p:ph type="pic" idx="1"/>
          </p:nvPr>
        </p:nvSpPr>
        <p:spPr>
          <a:xfrm>
            <a:off x="5335929" y="1"/>
            <a:ext cx="685607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599841-8913-8742-B73A-E6EF8F099F53}"/>
              </a:ext>
            </a:extLst>
          </p:cNvPr>
          <p:cNvSpPr>
            <a:spLocks noGrp="1"/>
          </p:cNvSpPr>
          <p:nvPr>
            <p:ph type="body" sz="half" idx="2"/>
          </p:nvPr>
        </p:nvSpPr>
        <p:spPr>
          <a:xfrm>
            <a:off x="839789" y="2372810"/>
            <a:ext cx="3570166" cy="3496178"/>
          </a:xfrm>
        </p:spPr>
        <p:txBody>
          <a:bodyPr/>
          <a:lstStyle>
            <a:lvl1pPr marL="0" indent="0">
              <a:lnSpc>
                <a:spcPct val="11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6125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 Digita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49C5-D7A1-3E47-B387-89A083A5126B}"/>
              </a:ext>
            </a:extLst>
          </p:cNvPr>
          <p:cNvSpPr>
            <a:spLocks noGrp="1"/>
          </p:cNvSpPr>
          <p:nvPr>
            <p:ph type="title"/>
          </p:nvPr>
        </p:nvSpPr>
        <p:spPr>
          <a:xfrm>
            <a:off x="838200" y="2818698"/>
            <a:ext cx="10515600" cy="665022"/>
          </a:xfrm>
        </p:spPr>
        <p:txBody>
          <a:bodyPr anchor="b" anchorCtr="0"/>
          <a:lstStyle>
            <a:lvl1pPr algn="ctr">
              <a:defRPr>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6EA87CC-56D7-9741-AB6D-9C1AC968B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pic>
        <p:nvPicPr>
          <p:cNvPr id="4" name="Picture 3">
            <a:extLst>
              <a:ext uri="{FF2B5EF4-FFF2-40B4-BE49-F238E27FC236}">
                <a16:creationId xmlns:a16="http://schemas.microsoft.com/office/drawing/2014/main" id="{1A080171-3F86-D94E-8555-FD0AE6E66C30}"/>
              </a:ext>
            </a:extLst>
          </p:cNvPr>
          <p:cNvPicPr>
            <a:picLocks noChangeAspect="1"/>
          </p:cNvPicPr>
          <p:nvPr userDrawn="1"/>
        </p:nvPicPr>
        <p:blipFill>
          <a:blip r:embed="rId2"/>
          <a:stretch>
            <a:fillRect/>
          </a:stretch>
        </p:blipFill>
        <p:spPr>
          <a:xfrm>
            <a:off x="850924" y="6301576"/>
            <a:ext cx="1081840" cy="221582"/>
          </a:xfrm>
          <a:prstGeom prst="rect">
            <a:avLst/>
          </a:prstGeom>
        </p:spPr>
      </p:pic>
    </p:spTree>
    <p:extLst>
      <p:ext uri="{BB962C8B-B14F-4D97-AF65-F5344CB8AC3E}">
        <p14:creationId xmlns:p14="http://schemas.microsoft.com/office/powerpoint/2010/main" val="117372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1_Title Only - Pr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49C5-D7A1-3E47-B387-89A083A5126B}"/>
              </a:ext>
            </a:extLst>
          </p:cNvPr>
          <p:cNvSpPr>
            <a:spLocks noGrp="1"/>
          </p:cNvSpPr>
          <p:nvPr>
            <p:ph type="title"/>
          </p:nvPr>
        </p:nvSpPr>
        <p:spPr>
          <a:xfrm>
            <a:off x="838200" y="2818698"/>
            <a:ext cx="10515600" cy="665022"/>
          </a:xfrm>
        </p:spPr>
        <p:txBody>
          <a:bodyPr anchor="b" anchorCtr="0"/>
          <a:lstStyle>
            <a:lvl1pPr algn="ctr">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6EA87CC-56D7-9741-AB6D-9C1AC968B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spTree>
    <p:extLst>
      <p:ext uri="{BB962C8B-B14F-4D97-AF65-F5344CB8AC3E}">
        <p14:creationId xmlns:p14="http://schemas.microsoft.com/office/powerpoint/2010/main" val="622420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 Pr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49C5-D7A1-3E47-B387-89A083A5126B}"/>
              </a:ext>
            </a:extLst>
          </p:cNvPr>
          <p:cNvSpPr>
            <a:spLocks noGrp="1"/>
          </p:cNvSpPr>
          <p:nvPr>
            <p:ph type="title"/>
          </p:nvPr>
        </p:nvSpPr>
        <p:spPr>
          <a:xfrm>
            <a:off x="838200" y="2818698"/>
            <a:ext cx="10515600" cy="665022"/>
          </a:xfrm>
        </p:spPr>
        <p:txBody>
          <a:bodyPr anchor="b" anchorCtr="0"/>
          <a:lstStyle>
            <a:lvl1pPr algn="ctr">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6EA87CC-56D7-9741-AB6D-9C1AC968B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spTree>
    <p:extLst>
      <p:ext uri="{BB962C8B-B14F-4D97-AF65-F5344CB8AC3E}">
        <p14:creationId xmlns:p14="http://schemas.microsoft.com/office/powerpoint/2010/main" val="1232017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C99F54-3719-B248-B974-B6BF467EBEF7}"/>
              </a:ext>
            </a:extLst>
          </p:cNvPr>
          <p:cNvSpPr/>
          <p:nvPr userDrawn="1"/>
        </p:nvSpPr>
        <p:spPr>
          <a:xfrm>
            <a:off x="0" y="0"/>
            <a:ext cx="12192000" cy="1546167"/>
          </a:xfrm>
          <a:prstGeom prst="rect">
            <a:avLst/>
          </a:prstGeom>
          <a:solidFill>
            <a:srgbClr val="FF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FACE6CC-404E-C94E-A188-585598350EC7}"/>
              </a:ext>
            </a:extLst>
          </p:cNvPr>
          <p:cNvSpPr>
            <a:spLocks noGrp="1"/>
          </p:cNvSpPr>
          <p:nvPr>
            <p:ph type="body" sz="quarter" idx="13" hasCustomPrompt="1"/>
          </p:nvPr>
        </p:nvSpPr>
        <p:spPr>
          <a:xfrm>
            <a:off x="917772" y="487701"/>
            <a:ext cx="10171113" cy="665162"/>
          </a:xfrm>
        </p:spPr>
        <p:txBody>
          <a:bodyPr anchor="ctr">
            <a:normAutofit/>
          </a:bodyPr>
          <a:lstStyle>
            <a:lvl1pPr marL="0" indent="0">
              <a:buNone/>
              <a:defRPr sz="3200" b="1" i="0" spc="300">
                <a:solidFill>
                  <a:schemeClr val="bg1"/>
                </a:solidFill>
                <a:latin typeface="Nunito Sans ExtraBold" pitchFamily="2" charset="77"/>
              </a:defRPr>
            </a:lvl1pPr>
          </a:lstStyle>
          <a:p>
            <a:pPr lvl="0"/>
            <a:r>
              <a:rPr lang="en-US" dirty="0"/>
              <a:t>Title In Title Caps</a:t>
            </a:r>
          </a:p>
        </p:txBody>
      </p:sp>
      <p:sp>
        <p:nvSpPr>
          <p:cNvPr id="17" name="Text Placeholder 16">
            <a:extLst>
              <a:ext uri="{FF2B5EF4-FFF2-40B4-BE49-F238E27FC236}">
                <a16:creationId xmlns:a16="http://schemas.microsoft.com/office/drawing/2014/main" id="{D479DF4F-F868-A746-A8D2-193A90235F88}"/>
              </a:ext>
            </a:extLst>
          </p:cNvPr>
          <p:cNvSpPr>
            <a:spLocks noGrp="1"/>
          </p:cNvSpPr>
          <p:nvPr>
            <p:ph type="body" sz="quarter" idx="14" hasCustomPrompt="1"/>
          </p:nvPr>
        </p:nvSpPr>
        <p:spPr>
          <a:xfrm>
            <a:off x="917575" y="2154972"/>
            <a:ext cx="10171113" cy="3807678"/>
          </a:xfrm>
        </p:spPr>
        <p:txBody>
          <a:bodyPr>
            <a:normAutofit/>
          </a:bodyPr>
          <a:lstStyle>
            <a:lvl1pPr marL="0" indent="0">
              <a:lnSpc>
                <a:spcPts val="2000"/>
              </a:lnSpc>
              <a:buNone/>
              <a:defRPr sz="2000" b="0" i="0">
                <a:solidFill>
                  <a:srgbClr val="565351"/>
                </a:solidFill>
                <a:latin typeface="Nunito Sans" pitchFamily="2" charset="77"/>
              </a:defRPr>
            </a:lvl1pPr>
          </a:lstStyle>
          <a:p>
            <a:pPr lvl="0"/>
            <a:r>
              <a:rPr lang="en-US" dirty="0"/>
              <a:t>Text here. </a:t>
            </a:r>
            <a:r>
              <a:rPr lang="en-US" dirty="0" err="1"/>
              <a:t>ExtraBold</a:t>
            </a:r>
            <a:r>
              <a:rPr lang="en-US" dirty="0"/>
              <a:t> first line if applicable, and use teal bullet points</a:t>
            </a:r>
          </a:p>
        </p:txBody>
      </p:sp>
    </p:spTree>
    <p:extLst>
      <p:ext uri="{BB962C8B-B14F-4D97-AF65-F5344CB8AC3E}">
        <p14:creationId xmlns:p14="http://schemas.microsoft.com/office/powerpoint/2010/main" val="3523741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36E90A-2C28-4943-8ED0-F8DE0C632F89}"/>
              </a:ext>
            </a:extLst>
          </p:cNvPr>
          <p:cNvSpPr/>
          <p:nvPr userDrawn="1"/>
        </p:nvSpPr>
        <p:spPr>
          <a:xfrm>
            <a:off x="0" y="0"/>
            <a:ext cx="3507971" cy="6858000"/>
          </a:xfrm>
          <a:prstGeom prst="rect">
            <a:avLst/>
          </a:prstGeom>
          <a:solidFill>
            <a:srgbClr val="FF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915A6AC9-5984-BB44-BB1B-5928678B09A0}"/>
              </a:ext>
            </a:extLst>
          </p:cNvPr>
          <p:cNvSpPr>
            <a:spLocks noGrp="1"/>
          </p:cNvSpPr>
          <p:nvPr>
            <p:ph type="body" sz="quarter" idx="10" hasCustomPrompt="1"/>
          </p:nvPr>
        </p:nvSpPr>
        <p:spPr>
          <a:xfrm>
            <a:off x="357779" y="2763838"/>
            <a:ext cx="2792412" cy="3840163"/>
          </a:xfrm>
        </p:spPr>
        <p:txBody>
          <a:bodyPr>
            <a:normAutofit/>
          </a:bodyPr>
          <a:lstStyle>
            <a:lvl1pPr marL="0" indent="0" algn="ctr">
              <a:buNone/>
              <a:defRPr sz="3200" b="1" i="0" spc="300">
                <a:solidFill>
                  <a:schemeClr val="bg1"/>
                </a:solidFill>
                <a:latin typeface="Nunito Sans ExtraBold" pitchFamily="2" charset="77"/>
              </a:defRPr>
            </a:lvl1pPr>
          </a:lstStyle>
          <a:p>
            <a:pPr lvl="0"/>
            <a:r>
              <a:rPr lang="en-US" dirty="0"/>
              <a:t>Title In Title Caps</a:t>
            </a:r>
          </a:p>
        </p:txBody>
      </p:sp>
      <p:sp>
        <p:nvSpPr>
          <p:cNvPr id="14" name="Text Placeholder 16">
            <a:extLst>
              <a:ext uri="{FF2B5EF4-FFF2-40B4-BE49-F238E27FC236}">
                <a16:creationId xmlns:a16="http://schemas.microsoft.com/office/drawing/2014/main" id="{79B38710-E6E3-4D44-A9BF-BC7C5BF421EF}"/>
              </a:ext>
            </a:extLst>
          </p:cNvPr>
          <p:cNvSpPr>
            <a:spLocks noGrp="1"/>
          </p:cNvSpPr>
          <p:nvPr>
            <p:ph type="body" sz="quarter" idx="14" hasCustomPrompt="1"/>
          </p:nvPr>
        </p:nvSpPr>
        <p:spPr>
          <a:xfrm>
            <a:off x="3973485" y="1180407"/>
            <a:ext cx="7380315" cy="4937760"/>
          </a:xfrm>
        </p:spPr>
        <p:txBody>
          <a:bodyPr>
            <a:normAutofit/>
          </a:bodyPr>
          <a:lstStyle>
            <a:lvl1pPr marL="0" indent="0">
              <a:lnSpc>
                <a:spcPts val="2000"/>
              </a:lnSpc>
              <a:buNone/>
              <a:defRPr sz="2000" b="0" i="0">
                <a:solidFill>
                  <a:srgbClr val="565351"/>
                </a:solidFill>
                <a:latin typeface="Nunito Sans" pitchFamily="2" charset="77"/>
              </a:defRPr>
            </a:lvl1pPr>
          </a:lstStyle>
          <a:p>
            <a:pPr lvl="0"/>
            <a:r>
              <a:rPr lang="en-US" dirty="0"/>
              <a:t>Text here. </a:t>
            </a:r>
            <a:r>
              <a:rPr lang="en-US" dirty="0" err="1"/>
              <a:t>ExtraBold</a:t>
            </a:r>
            <a:r>
              <a:rPr lang="en-US" dirty="0"/>
              <a:t> first line if applicable, and use teal bullet points</a:t>
            </a:r>
          </a:p>
        </p:txBody>
      </p:sp>
    </p:spTree>
    <p:extLst>
      <p:ext uri="{BB962C8B-B14F-4D97-AF65-F5344CB8AC3E}">
        <p14:creationId xmlns:p14="http://schemas.microsoft.com/office/powerpoint/2010/main" val="3260637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8" name="Text Placeholder 14">
            <a:extLst>
              <a:ext uri="{FF2B5EF4-FFF2-40B4-BE49-F238E27FC236}">
                <a16:creationId xmlns:a16="http://schemas.microsoft.com/office/drawing/2014/main" id="{9AE21C3D-671A-1641-A85F-1DF9296EF26C}"/>
              </a:ext>
            </a:extLst>
          </p:cNvPr>
          <p:cNvSpPr>
            <a:spLocks noGrp="1"/>
          </p:cNvSpPr>
          <p:nvPr>
            <p:ph type="body" sz="quarter" idx="13" hasCustomPrompt="1"/>
          </p:nvPr>
        </p:nvSpPr>
        <p:spPr>
          <a:xfrm>
            <a:off x="917772" y="487701"/>
            <a:ext cx="10171113" cy="665162"/>
          </a:xfrm>
        </p:spPr>
        <p:txBody>
          <a:bodyPr anchor="ctr">
            <a:normAutofit/>
          </a:bodyPr>
          <a:lstStyle>
            <a:lvl1pPr marL="0" indent="0">
              <a:buNone/>
              <a:defRPr sz="3200" b="1" i="0" spc="300">
                <a:solidFill>
                  <a:srgbClr val="FF5C5C"/>
                </a:solidFill>
                <a:latin typeface="Nunito Sans ExtraBold" pitchFamily="2" charset="77"/>
              </a:defRPr>
            </a:lvl1pPr>
          </a:lstStyle>
          <a:p>
            <a:pPr lvl="0"/>
            <a:r>
              <a:rPr lang="en-US" dirty="0"/>
              <a:t>Title In Title Caps</a:t>
            </a:r>
          </a:p>
        </p:txBody>
      </p:sp>
      <p:sp>
        <p:nvSpPr>
          <p:cNvPr id="19" name="Subtitle 2">
            <a:extLst>
              <a:ext uri="{FF2B5EF4-FFF2-40B4-BE49-F238E27FC236}">
                <a16:creationId xmlns:a16="http://schemas.microsoft.com/office/drawing/2014/main" id="{2031E794-8A28-4D43-A7C0-CB224966528C}"/>
              </a:ext>
            </a:extLst>
          </p:cNvPr>
          <p:cNvSpPr>
            <a:spLocks noGrp="1"/>
          </p:cNvSpPr>
          <p:nvPr>
            <p:ph type="subTitle" idx="1" hasCustomPrompt="1"/>
          </p:nvPr>
        </p:nvSpPr>
        <p:spPr>
          <a:xfrm>
            <a:off x="931025" y="1152863"/>
            <a:ext cx="10422775" cy="1655762"/>
          </a:xfrm>
        </p:spPr>
        <p:txBody>
          <a:bodyPr>
            <a:normAutofit/>
          </a:bodyPr>
          <a:lstStyle>
            <a:lvl1pPr marL="0" indent="0" algn="l">
              <a:buNone/>
              <a:defRPr sz="2400" b="0" i="0">
                <a:solidFill>
                  <a:srgbClr val="FF5C5C"/>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0" name="Text Placeholder 16">
            <a:extLst>
              <a:ext uri="{FF2B5EF4-FFF2-40B4-BE49-F238E27FC236}">
                <a16:creationId xmlns:a16="http://schemas.microsoft.com/office/drawing/2014/main" id="{3A357C86-CA74-4248-8D1A-B45900037F29}"/>
              </a:ext>
            </a:extLst>
          </p:cNvPr>
          <p:cNvSpPr>
            <a:spLocks noGrp="1"/>
          </p:cNvSpPr>
          <p:nvPr>
            <p:ph type="body" sz="quarter" idx="14" hasCustomPrompt="1"/>
          </p:nvPr>
        </p:nvSpPr>
        <p:spPr>
          <a:xfrm>
            <a:off x="917575" y="2154972"/>
            <a:ext cx="7378527" cy="3807678"/>
          </a:xfrm>
        </p:spPr>
        <p:txBody>
          <a:bodyPr>
            <a:normAutofit/>
          </a:bodyPr>
          <a:lstStyle>
            <a:lvl1pPr marL="0" indent="0">
              <a:lnSpc>
                <a:spcPts val="2000"/>
              </a:lnSpc>
              <a:buNone/>
              <a:defRPr sz="2000" b="0" i="0">
                <a:solidFill>
                  <a:srgbClr val="565351"/>
                </a:solidFill>
                <a:latin typeface="Nunito Sans" pitchFamily="2" charset="77"/>
              </a:defRPr>
            </a:lvl1pPr>
          </a:lstStyle>
          <a:p>
            <a:pPr lvl="0"/>
            <a:r>
              <a:rPr lang="en-US" dirty="0"/>
              <a:t>Text here. </a:t>
            </a:r>
            <a:r>
              <a:rPr lang="en-US" dirty="0" err="1"/>
              <a:t>ExtraBold</a:t>
            </a:r>
            <a:r>
              <a:rPr lang="en-US" dirty="0"/>
              <a:t> first line if applicable, and use teal bullet points</a:t>
            </a:r>
          </a:p>
        </p:txBody>
      </p:sp>
    </p:spTree>
    <p:extLst>
      <p:ext uri="{BB962C8B-B14F-4D97-AF65-F5344CB8AC3E}">
        <p14:creationId xmlns:p14="http://schemas.microsoft.com/office/powerpoint/2010/main" val="260114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ri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22AF-F19F-E047-95D8-0C001952810F}"/>
              </a:ext>
            </a:extLst>
          </p:cNvPr>
          <p:cNvSpPr>
            <a:spLocks noGrp="1"/>
          </p:cNvSpPr>
          <p:nvPr>
            <p:ph type="ctrTitle" hasCustomPrompt="1"/>
          </p:nvPr>
        </p:nvSpPr>
        <p:spPr>
          <a:xfrm>
            <a:off x="1524000" y="1242392"/>
            <a:ext cx="6546574" cy="1770615"/>
          </a:xfrm>
        </p:spPr>
        <p:txBody>
          <a:bodyPr anchor="b"/>
          <a:lstStyle>
            <a:lvl1pPr algn="l">
              <a:lnSpc>
                <a:spcPct val="80000"/>
              </a:lnSpc>
              <a:defRPr sz="6000">
                <a:solidFill>
                  <a:schemeClr val="bg1"/>
                </a:solidFill>
              </a:defRPr>
            </a:lvl1pPr>
          </a:lstStyle>
          <a:p>
            <a:r>
              <a:rPr lang="en-US" dirty="0"/>
              <a:t>Insert master title</a:t>
            </a:r>
            <a:br>
              <a:rPr lang="en-US" dirty="0"/>
            </a:br>
            <a:r>
              <a:rPr lang="en-US" dirty="0"/>
              <a:t>- digital version</a:t>
            </a:r>
          </a:p>
        </p:txBody>
      </p:sp>
      <p:sp>
        <p:nvSpPr>
          <p:cNvPr id="3" name="Subtitle 2">
            <a:extLst>
              <a:ext uri="{FF2B5EF4-FFF2-40B4-BE49-F238E27FC236}">
                <a16:creationId xmlns:a16="http://schemas.microsoft.com/office/drawing/2014/main" id="{114DB694-BE6A-8248-8FC2-2B3B2A630821}"/>
              </a:ext>
            </a:extLst>
          </p:cNvPr>
          <p:cNvSpPr>
            <a:spLocks noGrp="1"/>
          </p:cNvSpPr>
          <p:nvPr>
            <p:ph type="subTitle" idx="1"/>
          </p:nvPr>
        </p:nvSpPr>
        <p:spPr>
          <a:xfrm>
            <a:off x="1524000" y="3204473"/>
            <a:ext cx="6546574" cy="1655762"/>
          </a:xfrm>
        </p:spPr>
        <p:txBody>
          <a:bodyPr>
            <a:normAutofit/>
          </a:bodyPr>
          <a:lstStyle>
            <a:lvl1pPr marL="0" indent="0" algn="l">
              <a:buNone/>
              <a:defRPr sz="1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599867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E243-6F52-0346-9C6A-BF0230B5E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277CD-B8BD-4943-ABFA-F9AD661D8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2F3136-ACBC-9E47-ABBF-707A76C7B868}"/>
              </a:ext>
            </a:extLst>
          </p:cNvPr>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5" name="Footer Placeholder 4">
            <a:extLst>
              <a:ext uri="{FF2B5EF4-FFF2-40B4-BE49-F238E27FC236}">
                <a16:creationId xmlns:a16="http://schemas.microsoft.com/office/drawing/2014/main" id="{71437194-4AA4-3045-BFB8-D9215A983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2CE4F-413F-7649-95F6-7668968E8BE6}"/>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25039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BBE6-CD54-2040-AA1A-E100155F0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807BC-FF24-1E44-AE69-92E5604058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E9453-1D86-0B4A-A888-2224EFB9B627}"/>
              </a:ext>
            </a:extLst>
          </p:cNvPr>
          <p:cNvSpPr>
            <a:spLocks noGrp="1"/>
          </p:cNvSpPr>
          <p:nvPr>
            <p:ph type="dt" sz="half" idx="10"/>
          </p:nvPr>
        </p:nvSpPr>
        <p:spPr>
          <a:xfrm>
            <a:off x="838200" y="6127750"/>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5" name="Footer Placeholder 4">
            <a:extLst>
              <a:ext uri="{FF2B5EF4-FFF2-40B4-BE49-F238E27FC236}">
                <a16:creationId xmlns:a16="http://schemas.microsoft.com/office/drawing/2014/main" id="{51AA8847-49DA-284F-864E-F021A33F2207}"/>
              </a:ext>
            </a:extLst>
          </p:cNvPr>
          <p:cNvSpPr>
            <a:spLocks noGrp="1"/>
          </p:cNvSpPr>
          <p:nvPr>
            <p:ph type="ftr" sz="quarter" idx="11"/>
          </p:nvPr>
        </p:nvSpPr>
        <p:spPr>
          <a:xfrm>
            <a:off x="4038600" y="6127749"/>
            <a:ext cx="4114800" cy="365125"/>
          </a:xfrm>
        </p:spPr>
        <p:txBody>
          <a:bodyPr/>
          <a:lstStyle/>
          <a:p>
            <a:endParaRPr lang="en-US"/>
          </a:p>
        </p:txBody>
      </p:sp>
      <p:sp>
        <p:nvSpPr>
          <p:cNvPr id="6" name="Slide Number Placeholder 5">
            <a:extLst>
              <a:ext uri="{FF2B5EF4-FFF2-40B4-BE49-F238E27FC236}">
                <a16:creationId xmlns:a16="http://schemas.microsoft.com/office/drawing/2014/main" id="{EDA028A8-669B-9349-8943-5E68D14B1745}"/>
              </a:ext>
            </a:extLst>
          </p:cNvPr>
          <p:cNvSpPr>
            <a:spLocks noGrp="1"/>
          </p:cNvSpPr>
          <p:nvPr>
            <p:ph type="sldNum" sz="quarter" idx="12"/>
          </p:nvPr>
        </p:nvSpPr>
        <p:spPr>
          <a:xfrm>
            <a:off x="8610599" y="6152357"/>
            <a:ext cx="2743200" cy="365125"/>
          </a:xfrm>
          <a:prstGeom prst="rect">
            <a:avLst/>
          </a:prstGeom>
        </p:spPr>
        <p:txBody>
          <a:bodyPr/>
          <a:lstStyle>
            <a:lvl1pPr algn="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1209253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3954-6743-014F-A347-042AAEACDE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3FFDA-7E5E-4B40-9DA8-A426BF564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555D9A-B1CD-C84A-9E29-AE7A6EF478B8}"/>
              </a:ext>
            </a:extLst>
          </p:cNvPr>
          <p:cNvSpPr>
            <a:spLocks noGrp="1"/>
          </p:cNvSpPr>
          <p:nvPr>
            <p:ph type="dt" sz="half" idx="10"/>
          </p:nvPr>
        </p:nvSpPr>
        <p:spPr>
          <a:xfrm>
            <a:off x="831850" y="6092334"/>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5" name="Footer Placeholder 4">
            <a:extLst>
              <a:ext uri="{FF2B5EF4-FFF2-40B4-BE49-F238E27FC236}">
                <a16:creationId xmlns:a16="http://schemas.microsoft.com/office/drawing/2014/main" id="{8DFA9364-D445-064F-AADE-8F69BCD88540}"/>
              </a:ext>
            </a:extLst>
          </p:cNvPr>
          <p:cNvSpPr>
            <a:spLocks noGrp="1"/>
          </p:cNvSpPr>
          <p:nvPr>
            <p:ph type="ftr" sz="quarter" idx="11"/>
          </p:nvPr>
        </p:nvSpPr>
        <p:spPr>
          <a:xfrm>
            <a:off x="4038600" y="6089650"/>
            <a:ext cx="4114800" cy="365125"/>
          </a:xfrm>
        </p:spPr>
        <p:txBody>
          <a:bodyPr/>
          <a:lstStyle/>
          <a:p>
            <a:endParaRPr lang="en-US"/>
          </a:p>
        </p:txBody>
      </p:sp>
      <p:sp>
        <p:nvSpPr>
          <p:cNvPr id="6" name="Slide Number Placeholder 5">
            <a:extLst>
              <a:ext uri="{FF2B5EF4-FFF2-40B4-BE49-F238E27FC236}">
                <a16:creationId xmlns:a16="http://schemas.microsoft.com/office/drawing/2014/main" id="{BFC8ACF2-2E89-9A4D-8A97-2067961FF624}"/>
              </a:ext>
            </a:extLst>
          </p:cNvPr>
          <p:cNvSpPr>
            <a:spLocks noGrp="1"/>
          </p:cNvSpPr>
          <p:nvPr>
            <p:ph type="sldNum" sz="quarter" idx="12"/>
          </p:nvPr>
        </p:nvSpPr>
        <p:spPr>
          <a:xfrm>
            <a:off x="8604250" y="6092334"/>
            <a:ext cx="2743200" cy="365125"/>
          </a:xfrm>
          <a:prstGeom prst="rect">
            <a:avLst/>
          </a:prstGeom>
        </p:spPr>
        <p:txBody>
          <a:bodyPr/>
          <a:lstStyle>
            <a:lvl1pPr algn="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3392154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36AA-762B-4748-854C-16ABA1066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32E1F-F36A-E247-882D-5C4F10687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93DB9-C042-9648-8F9D-9793637ECE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6AB56-75D8-CA4C-B433-722B326D6E49}"/>
              </a:ext>
            </a:extLst>
          </p:cNvPr>
          <p:cNvSpPr>
            <a:spLocks noGrp="1"/>
          </p:cNvSpPr>
          <p:nvPr>
            <p:ph type="dt" sz="half" idx="10"/>
          </p:nvPr>
        </p:nvSpPr>
        <p:spPr>
          <a:xfrm>
            <a:off x="838201" y="6130434"/>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6" name="Footer Placeholder 5">
            <a:extLst>
              <a:ext uri="{FF2B5EF4-FFF2-40B4-BE49-F238E27FC236}">
                <a16:creationId xmlns:a16="http://schemas.microsoft.com/office/drawing/2014/main" id="{EB7D9D22-1B72-2B41-9EB8-A59F31AB8194}"/>
              </a:ext>
            </a:extLst>
          </p:cNvPr>
          <p:cNvSpPr>
            <a:spLocks noGrp="1"/>
          </p:cNvSpPr>
          <p:nvPr>
            <p:ph type="ftr" sz="quarter" idx="11"/>
          </p:nvPr>
        </p:nvSpPr>
        <p:spPr>
          <a:xfrm>
            <a:off x="4038600" y="6082693"/>
            <a:ext cx="4114800" cy="365125"/>
          </a:xfrm>
        </p:spPr>
        <p:txBody>
          <a:bodyPr/>
          <a:lstStyle/>
          <a:p>
            <a:endParaRPr lang="en-US"/>
          </a:p>
        </p:txBody>
      </p:sp>
      <p:sp>
        <p:nvSpPr>
          <p:cNvPr id="7" name="Slide Number Placeholder 6">
            <a:extLst>
              <a:ext uri="{FF2B5EF4-FFF2-40B4-BE49-F238E27FC236}">
                <a16:creationId xmlns:a16="http://schemas.microsoft.com/office/drawing/2014/main" id="{20D3705B-D23B-A240-95B3-FFA9E46F1519}"/>
              </a:ext>
            </a:extLst>
          </p:cNvPr>
          <p:cNvSpPr>
            <a:spLocks noGrp="1"/>
          </p:cNvSpPr>
          <p:nvPr>
            <p:ph type="sldNum" sz="quarter" idx="12"/>
          </p:nvPr>
        </p:nvSpPr>
        <p:spPr>
          <a:xfrm>
            <a:off x="8610599" y="6139861"/>
            <a:ext cx="2743200" cy="365125"/>
          </a:xfrm>
          <a:prstGeom prst="rect">
            <a:avLst/>
          </a:prstGeom>
        </p:spPr>
        <p:txBody>
          <a:bodyPr/>
          <a:lstStyle>
            <a:lvl1pP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1768764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5EA6-0851-B74B-A9F5-4788906578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381EBC-3920-4B43-A48F-A91F6B680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E8DD5-FF27-0442-8114-88038549BC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AD4FA-A119-1A46-B629-B674D563E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BCCE3-6781-204D-B442-ED90DE0876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290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E9F7-50D9-434F-B50C-EBC0866AF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20392-8F75-6743-8E1F-084310ABC3F1}"/>
              </a:ext>
            </a:extLst>
          </p:cNvPr>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4" name="Footer Placeholder 3">
            <a:extLst>
              <a:ext uri="{FF2B5EF4-FFF2-40B4-BE49-F238E27FC236}">
                <a16:creationId xmlns:a16="http://schemas.microsoft.com/office/drawing/2014/main" id="{9941F7B5-EDB5-8845-956E-86B1A2D2CB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799C2-1935-2D49-8D78-52AB4AECCF32}"/>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2451066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FFF41-2828-334A-AA03-4032E2A651CE}"/>
              </a:ext>
            </a:extLst>
          </p:cNvPr>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3" name="Footer Placeholder 2">
            <a:extLst>
              <a:ext uri="{FF2B5EF4-FFF2-40B4-BE49-F238E27FC236}">
                <a16:creationId xmlns:a16="http://schemas.microsoft.com/office/drawing/2014/main" id="{FB5E75CA-B7CA-B84E-BF98-83D482A7B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7E4359-0D00-7E48-8A31-4D1A46834DF9}"/>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371106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CB40-A503-7A4F-86CB-7B77B83FD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E0B489-00EA-3C4F-8A34-8711C3399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08785-7C88-A04E-8B83-C92691C40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90947-B436-E247-9339-93E2E075807A}"/>
              </a:ext>
            </a:extLst>
          </p:cNvPr>
          <p:cNvSpPr>
            <a:spLocks noGrp="1"/>
          </p:cNvSpPr>
          <p:nvPr>
            <p:ph type="dt" sz="half" idx="10"/>
          </p:nvPr>
        </p:nvSpPr>
        <p:spPr>
          <a:xfrm>
            <a:off x="838201" y="6092909"/>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6" name="Footer Placeholder 5">
            <a:extLst>
              <a:ext uri="{FF2B5EF4-FFF2-40B4-BE49-F238E27FC236}">
                <a16:creationId xmlns:a16="http://schemas.microsoft.com/office/drawing/2014/main" id="{E1865C91-AABE-1A4D-9B80-57D479A2DCC0}"/>
              </a:ext>
            </a:extLst>
          </p:cNvPr>
          <p:cNvSpPr>
            <a:spLocks noGrp="1"/>
          </p:cNvSpPr>
          <p:nvPr>
            <p:ph type="ftr" sz="quarter" idx="11"/>
          </p:nvPr>
        </p:nvSpPr>
        <p:spPr>
          <a:xfrm>
            <a:off x="4068427" y="6035675"/>
            <a:ext cx="4114800" cy="365125"/>
          </a:xfrm>
        </p:spPr>
        <p:txBody>
          <a:bodyPr/>
          <a:lstStyle/>
          <a:p>
            <a:endParaRPr lang="en-US"/>
          </a:p>
        </p:txBody>
      </p:sp>
      <p:sp>
        <p:nvSpPr>
          <p:cNvPr id="7" name="Slide Number Placeholder 6">
            <a:extLst>
              <a:ext uri="{FF2B5EF4-FFF2-40B4-BE49-F238E27FC236}">
                <a16:creationId xmlns:a16="http://schemas.microsoft.com/office/drawing/2014/main" id="{0CAD6161-3EE3-B340-A3A3-91F28432E61A}"/>
              </a:ext>
            </a:extLst>
          </p:cNvPr>
          <p:cNvSpPr>
            <a:spLocks noGrp="1"/>
          </p:cNvSpPr>
          <p:nvPr>
            <p:ph type="sldNum" sz="quarter" idx="12"/>
          </p:nvPr>
        </p:nvSpPr>
        <p:spPr>
          <a:xfrm>
            <a:off x="8609012" y="5945369"/>
            <a:ext cx="2743200" cy="365125"/>
          </a:xfrm>
          <a:prstGeom prst="rect">
            <a:avLst/>
          </a:prstGeom>
        </p:spPr>
        <p:txBody>
          <a:bodyPr/>
          <a:lstStyle>
            <a:lvl1pPr algn="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921472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2289-C2A2-6F4A-9F44-48DFCCB54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06EEB-04E6-C742-ABC7-4B5E2E584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90E882A-1B27-8444-BB75-195416BBD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63D1A-1B86-9448-B49E-9CF7DF16F280}"/>
              </a:ext>
            </a:extLst>
          </p:cNvPr>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3A57BB9E-FF39-BC49-A33A-2792CEB21767}" type="datetimeFigureOut">
              <a:rPr lang="en-US" smtClean="0"/>
              <a:t>8/29/23</a:t>
            </a:fld>
            <a:endParaRPr lang="en-US"/>
          </a:p>
        </p:txBody>
      </p:sp>
      <p:sp>
        <p:nvSpPr>
          <p:cNvPr id="6" name="Footer Placeholder 5">
            <a:extLst>
              <a:ext uri="{FF2B5EF4-FFF2-40B4-BE49-F238E27FC236}">
                <a16:creationId xmlns:a16="http://schemas.microsoft.com/office/drawing/2014/main" id="{B649A907-126D-4E49-B75B-CCE9CB55C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A5616-CD01-5B4C-9717-D32E46A7DC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354C017B-E673-2A4A-94F2-EE218FF50909}" type="slidenum">
              <a:rPr lang="en-US" smtClean="0"/>
              <a:t>‹#›</a:t>
            </a:fld>
            <a:endParaRPr lang="en-US"/>
          </a:p>
        </p:txBody>
      </p:sp>
    </p:spTree>
    <p:extLst>
      <p:ext uri="{BB962C8B-B14F-4D97-AF65-F5344CB8AC3E}">
        <p14:creationId xmlns:p14="http://schemas.microsoft.com/office/powerpoint/2010/main" val="220689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Digita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49C5-D7A1-3E47-B387-89A083A5126B}"/>
              </a:ext>
            </a:extLst>
          </p:cNvPr>
          <p:cNvSpPr>
            <a:spLocks noGrp="1"/>
          </p:cNvSpPr>
          <p:nvPr>
            <p:ph type="title" hasCustomPrompt="1"/>
          </p:nvPr>
        </p:nvSpPr>
        <p:spPr>
          <a:xfrm>
            <a:off x="838200" y="2089754"/>
            <a:ext cx="2055471" cy="665022"/>
          </a:xfrm>
        </p:spPr>
        <p:txBody>
          <a:bodyPr anchor="b" anchorCtr="0"/>
          <a:lstStyle>
            <a:lvl1pPr>
              <a:defRPr>
                <a:solidFill>
                  <a:schemeClr val="bg1"/>
                </a:solidFill>
              </a:defRPr>
            </a:lvl1pPr>
          </a:lstStyle>
          <a:p>
            <a:r>
              <a:rPr lang="en-US" dirty="0"/>
              <a:t>Contents</a:t>
            </a:r>
          </a:p>
        </p:txBody>
      </p:sp>
      <p:sp>
        <p:nvSpPr>
          <p:cNvPr id="6" name="Slide Number Placeholder 5">
            <a:extLst>
              <a:ext uri="{FF2B5EF4-FFF2-40B4-BE49-F238E27FC236}">
                <a16:creationId xmlns:a16="http://schemas.microsoft.com/office/drawing/2014/main" id="{36EA87CC-56D7-9741-AB6D-9C1AC968B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pic>
        <p:nvPicPr>
          <p:cNvPr id="4" name="Picture 3">
            <a:extLst>
              <a:ext uri="{FF2B5EF4-FFF2-40B4-BE49-F238E27FC236}">
                <a16:creationId xmlns:a16="http://schemas.microsoft.com/office/drawing/2014/main" id="{C7F1C37E-1A4E-3249-B5C4-E8538D435B9D}"/>
              </a:ext>
            </a:extLst>
          </p:cNvPr>
          <p:cNvPicPr>
            <a:picLocks noChangeAspect="1"/>
          </p:cNvPicPr>
          <p:nvPr userDrawn="1"/>
        </p:nvPicPr>
        <p:blipFill>
          <a:blip r:embed="rId2"/>
          <a:stretch>
            <a:fillRect/>
          </a:stretch>
        </p:blipFill>
        <p:spPr>
          <a:xfrm>
            <a:off x="850924" y="6301576"/>
            <a:ext cx="1081840" cy="221582"/>
          </a:xfrm>
          <a:prstGeom prst="rect">
            <a:avLst/>
          </a:prstGeom>
        </p:spPr>
      </p:pic>
      <p:sp>
        <p:nvSpPr>
          <p:cNvPr id="3" name="Rectangle 2">
            <a:extLst>
              <a:ext uri="{FF2B5EF4-FFF2-40B4-BE49-F238E27FC236}">
                <a16:creationId xmlns:a16="http://schemas.microsoft.com/office/drawing/2014/main" id="{CF83D3C2-052C-D342-A88A-CB5DADD74097}"/>
              </a:ext>
            </a:extLst>
          </p:cNvPr>
          <p:cNvSpPr/>
          <p:nvPr userDrawn="1"/>
        </p:nvSpPr>
        <p:spPr>
          <a:xfrm>
            <a:off x="937549" y="2002421"/>
            <a:ext cx="601884" cy="69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99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Pri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49C5-D7A1-3E47-B387-89A083A5126B}"/>
              </a:ext>
            </a:extLst>
          </p:cNvPr>
          <p:cNvSpPr>
            <a:spLocks noGrp="1"/>
          </p:cNvSpPr>
          <p:nvPr>
            <p:ph type="title" hasCustomPrompt="1"/>
          </p:nvPr>
        </p:nvSpPr>
        <p:spPr>
          <a:xfrm>
            <a:off x="838200" y="2089754"/>
            <a:ext cx="2055471" cy="665022"/>
          </a:xfrm>
        </p:spPr>
        <p:txBody>
          <a:bodyPr anchor="b" anchorCtr="0"/>
          <a:lstStyle>
            <a:lvl1pPr>
              <a:defRPr>
                <a:solidFill>
                  <a:schemeClr val="tx1"/>
                </a:solidFill>
              </a:defRPr>
            </a:lvl1pPr>
          </a:lstStyle>
          <a:p>
            <a:r>
              <a:rPr lang="en-US" dirty="0"/>
              <a:t>Contents</a:t>
            </a:r>
          </a:p>
        </p:txBody>
      </p:sp>
      <p:sp>
        <p:nvSpPr>
          <p:cNvPr id="6" name="Slide Number Placeholder 5">
            <a:extLst>
              <a:ext uri="{FF2B5EF4-FFF2-40B4-BE49-F238E27FC236}">
                <a16:creationId xmlns:a16="http://schemas.microsoft.com/office/drawing/2014/main" id="{36EA87CC-56D7-9741-AB6D-9C1AC968B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sp>
        <p:nvSpPr>
          <p:cNvPr id="3" name="Rectangle 2">
            <a:extLst>
              <a:ext uri="{FF2B5EF4-FFF2-40B4-BE49-F238E27FC236}">
                <a16:creationId xmlns:a16="http://schemas.microsoft.com/office/drawing/2014/main" id="{CF83D3C2-052C-D342-A88A-CB5DADD74097}"/>
              </a:ext>
            </a:extLst>
          </p:cNvPr>
          <p:cNvSpPr/>
          <p:nvPr userDrawn="1"/>
        </p:nvSpPr>
        <p:spPr>
          <a:xfrm>
            <a:off x="937549" y="2002421"/>
            <a:ext cx="601884" cy="694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23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Digi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2955-87FD-E54D-98A2-CA3801479452}"/>
              </a:ext>
            </a:extLst>
          </p:cNvPr>
          <p:cNvSpPr>
            <a:spLocks noGrp="1"/>
          </p:cNvSpPr>
          <p:nvPr>
            <p:ph type="title" hasCustomPrompt="1"/>
          </p:nvPr>
        </p:nvSpPr>
        <p:spPr>
          <a:xfrm>
            <a:off x="838200" y="646849"/>
            <a:ext cx="10515600" cy="665022"/>
          </a:xfrm>
        </p:spPr>
        <p:txBody>
          <a:bodyPr/>
          <a:lstStyle/>
          <a:p>
            <a:r>
              <a:rPr lang="en-US" dirty="0"/>
              <a:t>Default page title - digital version</a:t>
            </a:r>
          </a:p>
        </p:txBody>
      </p:sp>
      <p:sp>
        <p:nvSpPr>
          <p:cNvPr id="3" name="Content Placeholder 2">
            <a:extLst>
              <a:ext uri="{FF2B5EF4-FFF2-40B4-BE49-F238E27FC236}">
                <a16:creationId xmlns:a16="http://schemas.microsoft.com/office/drawing/2014/main" id="{76328515-F626-5542-B860-5EBCCC7D9092}"/>
              </a:ext>
            </a:extLst>
          </p:cNvPr>
          <p:cNvSpPr>
            <a:spLocks noGrp="1"/>
          </p:cNvSpPr>
          <p:nvPr>
            <p:ph idx="1"/>
          </p:nvPr>
        </p:nvSpPr>
        <p:spPr>
          <a:xfrm>
            <a:off x="838200" y="1520214"/>
            <a:ext cx="10515600" cy="477826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F68-1654-6F49-804E-707B83B3E911}"/>
              </a:ext>
            </a:extLst>
          </p:cNvPr>
          <p:cNvSpPr>
            <a:spLocks noGrp="1"/>
          </p:cNvSpPr>
          <p:nvPr>
            <p:ph type="sldNum" sz="quarter" idx="12"/>
          </p:nvPr>
        </p:nvSpPr>
        <p:spPr/>
        <p:txBody>
          <a:bodyPr/>
          <a:lstStyle>
            <a:lvl1pPr>
              <a:defRPr/>
            </a:lvl1pPr>
          </a:lstStyle>
          <a:p>
            <a:r>
              <a:rPr lang="en-US" dirty="0"/>
              <a:t>Presentation Name  |  </a:t>
            </a:r>
            <a:fld id="{5586F88E-F476-D84A-A850-F8C7846D4E79}" type="slidenum">
              <a:rPr lang="en-US" smtClean="0"/>
              <a:pPr/>
              <a:t>‹#›</a:t>
            </a:fld>
            <a:endParaRPr lang="en-US" dirty="0"/>
          </a:p>
        </p:txBody>
      </p:sp>
      <p:sp>
        <p:nvSpPr>
          <p:cNvPr id="7" name="Rectangle 6">
            <a:extLst>
              <a:ext uri="{FF2B5EF4-FFF2-40B4-BE49-F238E27FC236}">
                <a16:creationId xmlns:a16="http://schemas.microsoft.com/office/drawing/2014/main" id="{F1DF8887-C68B-4243-A9F7-567F79211202}"/>
              </a:ext>
            </a:extLst>
          </p:cNvPr>
          <p:cNvSpPr/>
          <p:nvPr userDrawn="1"/>
        </p:nvSpPr>
        <p:spPr>
          <a:xfrm>
            <a:off x="0" y="0"/>
            <a:ext cx="42976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0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r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2955-87FD-E54D-98A2-CA3801479452}"/>
              </a:ext>
            </a:extLst>
          </p:cNvPr>
          <p:cNvSpPr>
            <a:spLocks noGrp="1"/>
          </p:cNvSpPr>
          <p:nvPr>
            <p:ph type="title" hasCustomPrompt="1"/>
          </p:nvPr>
        </p:nvSpPr>
        <p:spPr>
          <a:xfrm>
            <a:off x="838200" y="646849"/>
            <a:ext cx="10515600" cy="665022"/>
          </a:xfrm>
        </p:spPr>
        <p:txBody>
          <a:bodyPr/>
          <a:lstStyle/>
          <a:p>
            <a:r>
              <a:rPr lang="en-US" dirty="0"/>
              <a:t>Default page title - print version</a:t>
            </a:r>
          </a:p>
        </p:txBody>
      </p:sp>
      <p:sp>
        <p:nvSpPr>
          <p:cNvPr id="3" name="Content Placeholder 2">
            <a:extLst>
              <a:ext uri="{FF2B5EF4-FFF2-40B4-BE49-F238E27FC236}">
                <a16:creationId xmlns:a16="http://schemas.microsoft.com/office/drawing/2014/main" id="{76328515-F626-5542-B860-5EBCCC7D9092}"/>
              </a:ext>
            </a:extLst>
          </p:cNvPr>
          <p:cNvSpPr>
            <a:spLocks noGrp="1"/>
          </p:cNvSpPr>
          <p:nvPr>
            <p:ph idx="1"/>
          </p:nvPr>
        </p:nvSpPr>
        <p:spPr>
          <a:xfrm>
            <a:off x="838200" y="1520214"/>
            <a:ext cx="10515600" cy="4778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E150F68-1654-6F49-804E-707B83B3E911}"/>
              </a:ext>
            </a:extLst>
          </p:cNvPr>
          <p:cNvSpPr>
            <a:spLocks noGrp="1"/>
          </p:cNvSpPr>
          <p:nvPr>
            <p:ph type="sldNum" sz="quarter" idx="12"/>
          </p:nvPr>
        </p:nvSpPr>
        <p:spPr/>
        <p:txBody>
          <a:bodyPr/>
          <a:lstStyle>
            <a:lvl1pPr>
              <a:defRPr/>
            </a:lvl1pPr>
          </a:lstStyle>
          <a:p>
            <a:r>
              <a:rPr lang="en-US" dirty="0"/>
              <a:t>Presentation Name  |  </a:t>
            </a:r>
            <a:fld id="{5586F88E-F476-D84A-A850-F8C7846D4E79}" type="slidenum">
              <a:rPr lang="en-US" smtClean="0"/>
              <a:pPr/>
              <a:t>‹#›</a:t>
            </a:fld>
            <a:endParaRPr lang="en-US" dirty="0"/>
          </a:p>
        </p:txBody>
      </p:sp>
    </p:spTree>
    <p:extLst>
      <p:ext uri="{BB962C8B-B14F-4D97-AF65-F5344CB8AC3E}">
        <p14:creationId xmlns:p14="http://schemas.microsoft.com/office/powerpoint/2010/main" val="202272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Quote - Digital">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27D5CE-30FF-584A-BE42-070AD54D4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pic>
        <p:nvPicPr>
          <p:cNvPr id="3" name="Picture 2">
            <a:extLst>
              <a:ext uri="{FF2B5EF4-FFF2-40B4-BE49-F238E27FC236}">
                <a16:creationId xmlns:a16="http://schemas.microsoft.com/office/drawing/2014/main" id="{B31DFBA6-7141-A443-B13D-B185C31D74E3}"/>
              </a:ext>
            </a:extLst>
          </p:cNvPr>
          <p:cNvPicPr>
            <a:picLocks noChangeAspect="1"/>
          </p:cNvPicPr>
          <p:nvPr userDrawn="1"/>
        </p:nvPicPr>
        <p:blipFill>
          <a:blip r:embed="rId2"/>
          <a:stretch>
            <a:fillRect/>
          </a:stretch>
        </p:blipFill>
        <p:spPr>
          <a:xfrm>
            <a:off x="850924" y="6301576"/>
            <a:ext cx="1081840" cy="221582"/>
          </a:xfrm>
          <a:prstGeom prst="rect">
            <a:avLst/>
          </a:prstGeom>
        </p:spPr>
      </p:pic>
      <p:pic>
        <p:nvPicPr>
          <p:cNvPr id="7" name="Picture 6">
            <a:extLst>
              <a:ext uri="{FF2B5EF4-FFF2-40B4-BE49-F238E27FC236}">
                <a16:creationId xmlns:a16="http://schemas.microsoft.com/office/drawing/2014/main" id="{92AF9B1C-7BF6-864F-80E9-40497EABF810}"/>
              </a:ext>
            </a:extLst>
          </p:cNvPr>
          <p:cNvPicPr>
            <a:picLocks noChangeAspect="1"/>
          </p:cNvPicPr>
          <p:nvPr userDrawn="1"/>
        </p:nvPicPr>
        <p:blipFill>
          <a:blip r:embed="rId3">
            <a:alphaModFix amt="40000"/>
          </a:blip>
          <a:stretch>
            <a:fillRect/>
          </a:stretch>
        </p:blipFill>
        <p:spPr>
          <a:xfrm>
            <a:off x="782544" y="710621"/>
            <a:ext cx="2251010" cy="2035945"/>
          </a:xfrm>
          <a:prstGeom prst="rect">
            <a:avLst/>
          </a:prstGeom>
        </p:spPr>
      </p:pic>
    </p:spTree>
    <p:extLst>
      <p:ext uri="{BB962C8B-B14F-4D97-AF65-F5344CB8AC3E}">
        <p14:creationId xmlns:p14="http://schemas.microsoft.com/office/powerpoint/2010/main" val="303428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Quote - Photo Overlay">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27D5CE-30FF-584A-BE42-070AD54D4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pic>
        <p:nvPicPr>
          <p:cNvPr id="3" name="Picture 2">
            <a:extLst>
              <a:ext uri="{FF2B5EF4-FFF2-40B4-BE49-F238E27FC236}">
                <a16:creationId xmlns:a16="http://schemas.microsoft.com/office/drawing/2014/main" id="{B31DFBA6-7141-A443-B13D-B185C31D74E3}"/>
              </a:ext>
            </a:extLst>
          </p:cNvPr>
          <p:cNvPicPr>
            <a:picLocks noChangeAspect="1"/>
          </p:cNvPicPr>
          <p:nvPr userDrawn="1"/>
        </p:nvPicPr>
        <p:blipFill>
          <a:blip r:embed="rId2"/>
          <a:stretch>
            <a:fillRect/>
          </a:stretch>
        </p:blipFill>
        <p:spPr>
          <a:xfrm>
            <a:off x="850924" y="6301576"/>
            <a:ext cx="1081840" cy="221582"/>
          </a:xfrm>
          <a:prstGeom prst="rect">
            <a:avLst/>
          </a:prstGeom>
        </p:spPr>
      </p:pic>
      <p:pic>
        <p:nvPicPr>
          <p:cNvPr id="9" name="Picture 8">
            <a:extLst>
              <a:ext uri="{FF2B5EF4-FFF2-40B4-BE49-F238E27FC236}">
                <a16:creationId xmlns:a16="http://schemas.microsoft.com/office/drawing/2014/main" id="{3FA8255E-19A6-7342-BA57-7B29E2B81365}"/>
              </a:ext>
            </a:extLst>
          </p:cNvPr>
          <p:cNvPicPr>
            <a:picLocks noChangeAspect="1"/>
          </p:cNvPicPr>
          <p:nvPr userDrawn="1"/>
        </p:nvPicPr>
        <p:blipFill>
          <a:blip r:embed="rId3">
            <a:alphaModFix amt="40000"/>
          </a:blip>
          <a:stretch>
            <a:fillRect/>
          </a:stretch>
        </p:blipFill>
        <p:spPr>
          <a:xfrm>
            <a:off x="782544" y="710621"/>
            <a:ext cx="2251010" cy="2035945"/>
          </a:xfrm>
          <a:prstGeom prst="rect">
            <a:avLst/>
          </a:prstGeom>
        </p:spPr>
      </p:pic>
    </p:spTree>
    <p:extLst>
      <p:ext uri="{BB962C8B-B14F-4D97-AF65-F5344CB8AC3E}">
        <p14:creationId xmlns:p14="http://schemas.microsoft.com/office/powerpoint/2010/main" val="337673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Quote - Print">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27D5CE-30FF-584A-BE42-070AD54D4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pic>
        <p:nvPicPr>
          <p:cNvPr id="2" name="Picture 1">
            <a:extLst>
              <a:ext uri="{FF2B5EF4-FFF2-40B4-BE49-F238E27FC236}">
                <a16:creationId xmlns:a16="http://schemas.microsoft.com/office/drawing/2014/main" id="{98F04805-E1C0-BB44-A35F-22940116807C}"/>
              </a:ext>
            </a:extLst>
          </p:cNvPr>
          <p:cNvPicPr>
            <a:picLocks noChangeAspect="1"/>
          </p:cNvPicPr>
          <p:nvPr userDrawn="1"/>
        </p:nvPicPr>
        <p:blipFill>
          <a:blip r:embed="rId2"/>
          <a:stretch>
            <a:fillRect/>
          </a:stretch>
        </p:blipFill>
        <p:spPr>
          <a:xfrm>
            <a:off x="1139163" y="1124753"/>
            <a:ext cx="1587201" cy="1467975"/>
          </a:xfrm>
          <a:prstGeom prst="rect">
            <a:avLst/>
          </a:prstGeom>
          <a:solidFill>
            <a:schemeClr val="bg1"/>
          </a:solidFill>
        </p:spPr>
      </p:pic>
      <p:pic>
        <p:nvPicPr>
          <p:cNvPr id="9" name="Picture 8">
            <a:extLst>
              <a:ext uri="{FF2B5EF4-FFF2-40B4-BE49-F238E27FC236}">
                <a16:creationId xmlns:a16="http://schemas.microsoft.com/office/drawing/2014/main" id="{C4416997-B032-BE45-968E-DC1E1827C18C}"/>
              </a:ext>
            </a:extLst>
          </p:cNvPr>
          <p:cNvPicPr>
            <a:picLocks noChangeAspect="1"/>
          </p:cNvPicPr>
          <p:nvPr userDrawn="1"/>
        </p:nvPicPr>
        <p:blipFill>
          <a:blip r:embed="rId3">
            <a:alphaModFix/>
          </a:blip>
          <a:stretch>
            <a:fillRect/>
          </a:stretch>
        </p:blipFill>
        <p:spPr>
          <a:xfrm>
            <a:off x="782544" y="710621"/>
            <a:ext cx="2251010" cy="2035945"/>
          </a:xfrm>
          <a:prstGeom prst="rect">
            <a:avLst/>
          </a:prstGeom>
        </p:spPr>
      </p:pic>
    </p:spTree>
    <p:extLst>
      <p:ext uri="{BB962C8B-B14F-4D97-AF65-F5344CB8AC3E}">
        <p14:creationId xmlns:p14="http://schemas.microsoft.com/office/powerpoint/2010/main" val="225539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jpeg"/><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37946-9FF0-124B-8AEA-540259039C26}"/>
              </a:ext>
            </a:extLst>
          </p:cNvPr>
          <p:cNvSpPr>
            <a:spLocks noGrp="1"/>
          </p:cNvSpPr>
          <p:nvPr>
            <p:ph type="title"/>
          </p:nvPr>
        </p:nvSpPr>
        <p:spPr>
          <a:xfrm>
            <a:off x="838200" y="365126"/>
            <a:ext cx="10515600" cy="6650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4FA77C-3BC5-A94F-8369-6831773F1DAD}"/>
              </a:ext>
            </a:extLst>
          </p:cNvPr>
          <p:cNvSpPr>
            <a:spLocks noGrp="1"/>
          </p:cNvSpPr>
          <p:nvPr>
            <p:ph type="body" idx="1"/>
          </p:nvPr>
        </p:nvSpPr>
        <p:spPr>
          <a:xfrm>
            <a:off x="838200" y="1238491"/>
            <a:ext cx="10515600" cy="47782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AA08E72C-0426-6541-BDB9-061B374A7D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Presentation Name  |  </a:t>
            </a:r>
            <a:fld id="{5586F88E-F476-D84A-A850-F8C7846D4E79}" type="slidenum">
              <a:rPr lang="en-US" smtClean="0"/>
              <a:t>‹#›</a:t>
            </a:fld>
            <a:endParaRPr lang="en-US" dirty="0"/>
          </a:p>
        </p:txBody>
      </p:sp>
      <p:pic>
        <p:nvPicPr>
          <p:cNvPr id="9" name="Picture 8">
            <a:extLst>
              <a:ext uri="{FF2B5EF4-FFF2-40B4-BE49-F238E27FC236}">
                <a16:creationId xmlns:a16="http://schemas.microsoft.com/office/drawing/2014/main" id="{AFBE063F-3022-9F41-B1CD-AE2518C04D02}"/>
              </a:ext>
            </a:extLst>
          </p:cNvPr>
          <p:cNvPicPr>
            <a:picLocks noChangeAspect="1"/>
          </p:cNvPicPr>
          <p:nvPr userDrawn="1"/>
        </p:nvPicPr>
        <p:blipFill>
          <a:blip r:embed="rId21"/>
          <a:stretch>
            <a:fillRect/>
          </a:stretch>
        </p:blipFill>
        <p:spPr>
          <a:xfrm>
            <a:off x="850925" y="6302990"/>
            <a:ext cx="1081840" cy="221582"/>
          </a:xfrm>
          <a:prstGeom prst="rect">
            <a:avLst/>
          </a:prstGeom>
        </p:spPr>
      </p:pic>
    </p:spTree>
    <p:extLst>
      <p:ext uri="{BB962C8B-B14F-4D97-AF65-F5344CB8AC3E}">
        <p14:creationId xmlns:p14="http://schemas.microsoft.com/office/powerpoint/2010/main" val="171468061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50" r:id="rId5"/>
    <p:sldLayoutId id="2147483661" r:id="rId6"/>
    <p:sldLayoutId id="2147483665" r:id="rId7"/>
    <p:sldLayoutId id="2147483669" r:id="rId8"/>
    <p:sldLayoutId id="2147483666" r:id="rId9"/>
    <p:sldLayoutId id="2147483652" r:id="rId10"/>
    <p:sldLayoutId id="2147483667" r:id="rId11"/>
    <p:sldLayoutId id="2147483657" r:id="rId12"/>
    <p:sldLayoutId id="2147483660" r:id="rId13"/>
    <p:sldLayoutId id="2147483671" r:id="rId14"/>
    <p:sldLayoutId id="2147483670" r:id="rId15"/>
    <p:sldLayoutId id="2147483654" r:id="rId16"/>
    <p:sldLayoutId id="2147483683" r:id="rId17"/>
    <p:sldLayoutId id="2147483684" r:id="rId18"/>
    <p:sldLayoutId id="2147483685" r:id="rId19"/>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SzPct val="13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SzPct val="13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SzPct val="13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D3005-3322-E348-92EE-27CC154E7A8D}"/>
              </a:ext>
            </a:extLst>
          </p:cNvPr>
          <p:cNvSpPr>
            <a:spLocks noGrp="1"/>
          </p:cNvSpPr>
          <p:nvPr>
            <p:ph type="title"/>
          </p:nvPr>
        </p:nvSpPr>
        <p:spPr>
          <a:xfrm>
            <a:off x="436228" y="365125"/>
            <a:ext cx="1091757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C728C9-3DB3-C442-98C8-D0DDD4FF351B}"/>
              </a:ext>
            </a:extLst>
          </p:cNvPr>
          <p:cNvSpPr>
            <a:spLocks noGrp="1"/>
          </p:cNvSpPr>
          <p:nvPr>
            <p:ph type="body" idx="1"/>
          </p:nvPr>
        </p:nvSpPr>
        <p:spPr>
          <a:xfrm>
            <a:off x="436228" y="1825625"/>
            <a:ext cx="109175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1FCA1F6-AF17-6548-9FCC-ADF37EB2154C}"/>
              </a:ext>
            </a:extLst>
          </p:cNvPr>
          <p:cNvSpPr>
            <a:spLocks noGrp="1"/>
          </p:cNvSpPr>
          <p:nvPr>
            <p:ph type="ftr" sz="quarter" idx="3"/>
          </p:nvPr>
        </p:nvSpPr>
        <p:spPr>
          <a:xfrm>
            <a:off x="4038600" y="5762807"/>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en-US"/>
              <a:t>For internal use only — not for use with clients</a:t>
            </a:r>
          </a:p>
        </p:txBody>
      </p:sp>
      <p:pic>
        <p:nvPicPr>
          <p:cNvPr id="8" name="Picture 7">
            <a:extLst>
              <a:ext uri="{FF2B5EF4-FFF2-40B4-BE49-F238E27FC236}">
                <a16:creationId xmlns:a16="http://schemas.microsoft.com/office/drawing/2014/main" id="{F3A008FD-ABD6-1348-A3BC-0DEA1D603C82}"/>
              </a:ext>
            </a:extLst>
          </p:cNvPr>
          <p:cNvPicPr>
            <a:picLocks noChangeAspect="1"/>
          </p:cNvPicPr>
          <p:nvPr/>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27814864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b="1" i="0" kern="1200">
          <a:solidFill>
            <a:srgbClr val="1A1B50"/>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0.sv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svg"/><Relationship Id="rId9"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image" Target="../media/image12.jp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C2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C2E773-54EF-A6F6-225C-C589C02EAA4D}"/>
              </a:ext>
            </a:extLst>
          </p:cNvPr>
          <p:cNvSpPr txBox="1">
            <a:spLocks/>
          </p:cNvSpPr>
          <p:nvPr/>
        </p:nvSpPr>
        <p:spPr>
          <a:xfrm>
            <a:off x="939414" y="1606870"/>
            <a:ext cx="8926653"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b="1" dirty="0">
                <a:solidFill>
                  <a:prstClr val="white"/>
                </a:solidFill>
                <a:latin typeface="Poppins ExtraBold" pitchFamily="2" charset="77"/>
                <a:cs typeface="Poppins ExtraBold" pitchFamily="2" charset="77"/>
              </a:rPr>
              <a:t>How to Grow Your Practice</a:t>
            </a:r>
          </a:p>
          <a:p>
            <a:pPr>
              <a:lnSpc>
                <a:spcPts val="5680"/>
              </a:lnSpc>
              <a:defRPr/>
            </a:pPr>
            <a:r>
              <a:rPr lang="en-US" b="1" dirty="0">
                <a:solidFill>
                  <a:prstClr val="white"/>
                </a:solidFill>
                <a:latin typeface="Poppins ExtraBold" pitchFamily="2" charset="77"/>
                <a:cs typeface="Poppins ExtraBold" pitchFamily="2" charset="77"/>
              </a:rPr>
              <a:t>With Tax Planning</a:t>
            </a:r>
            <a:br>
              <a:rPr lang="en-US" b="1" dirty="0">
                <a:solidFill>
                  <a:prstClr val="white"/>
                </a:solidFill>
                <a:latin typeface="Poppins ExtraBold" pitchFamily="2" charset="77"/>
                <a:cs typeface="Poppins ExtraBold" pitchFamily="2" charset="77"/>
              </a:rPr>
            </a:br>
            <a:r>
              <a:rPr lang="en-US" b="1" dirty="0">
                <a:solidFill>
                  <a:srgbClr val="ED1867"/>
                </a:solidFill>
                <a:latin typeface="Poppins ExtraBold" pitchFamily="2" charset="77"/>
                <a:cs typeface="Poppins ExtraBold" pitchFamily="2" charset="77"/>
              </a:rPr>
              <a:t>In 3 Easy Steps</a:t>
            </a:r>
            <a:br>
              <a:rPr lang="en-US" b="1" dirty="0">
                <a:solidFill>
                  <a:prstClr val="white"/>
                </a:solidFill>
                <a:latin typeface="Poppins ExtraBold" pitchFamily="2" charset="77"/>
                <a:cs typeface="Poppins ExtraBold" pitchFamily="2" charset="77"/>
              </a:rPr>
            </a:br>
            <a:endParaRPr kumimoji="0" lang="en-US" sz="3200" b="0" i="0" u="none" strike="noStrike" kern="1200" cap="none" spc="0" normalizeH="0" baseline="0" noProof="0" dirty="0">
              <a:ln>
                <a:noFill/>
              </a:ln>
              <a:solidFill>
                <a:prstClr val="white"/>
              </a:solidFill>
              <a:effectLst/>
              <a:uLnTx/>
              <a:uFillTx/>
              <a:latin typeface="Poppins Medium" pitchFamily="2" charset="77"/>
              <a:ea typeface="+mj-ea"/>
              <a:cs typeface="Poppins Medium" pitchFamily="2" charset="77"/>
            </a:endParaRPr>
          </a:p>
        </p:txBody>
      </p:sp>
      <p:sp>
        <p:nvSpPr>
          <p:cNvPr id="12" name="Right Triangle 11">
            <a:extLst>
              <a:ext uri="{FF2B5EF4-FFF2-40B4-BE49-F238E27FC236}">
                <a16:creationId xmlns:a16="http://schemas.microsoft.com/office/drawing/2014/main" id="{A8E9967D-E253-28E6-D5F3-EAF36A2C38A1}"/>
              </a:ext>
            </a:extLst>
          </p:cNvPr>
          <p:cNvSpPr/>
          <p:nvPr/>
        </p:nvSpPr>
        <p:spPr>
          <a:xfrm flipH="1">
            <a:off x="6096000" y="4656667"/>
            <a:ext cx="6096000" cy="2201333"/>
          </a:xfrm>
          <a:prstGeom prst="rtTriangle">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C271FB67-8994-20F4-EB54-C62EEF9F9B1E}"/>
              </a:ext>
            </a:extLst>
          </p:cNvPr>
          <p:cNvPicPr>
            <a:picLocks noChangeAspect="1"/>
          </p:cNvPicPr>
          <p:nvPr/>
        </p:nvPicPr>
        <p:blipFill>
          <a:blip r:embed="rId2"/>
          <a:stretch>
            <a:fillRect/>
          </a:stretch>
        </p:blipFill>
        <p:spPr>
          <a:xfrm>
            <a:off x="386839" y="324079"/>
            <a:ext cx="2042752" cy="489653"/>
          </a:xfrm>
          <a:prstGeom prst="rect">
            <a:avLst/>
          </a:prstGeom>
        </p:spPr>
      </p:pic>
      <p:sp>
        <p:nvSpPr>
          <p:cNvPr id="4" name="Rectangle 3">
            <a:extLst>
              <a:ext uri="{FF2B5EF4-FFF2-40B4-BE49-F238E27FC236}">
                <a16:creationId xmlns:a16="http://schemas.microsoft.com/office/drawing/2014/main" id="{10C32CA9-309E-4741-8542-430E8FF5588E}"/>
              </a:ext>
            </a:extLst>
          </p:cNvPr>
          <p:cNvSpPr/>
          <p:nvPr/>
        </p:nvSpPr>
        <p:spPr>
          <a:xfrm>
            <a:off x="852054" y="6083435"/>
            <a:ext cx="1434130" cy="439183"/>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8E8557-6F42-C574-E697-1103B1FE50E1}"/>
              </a:ext>
            </a:extLst>
          </p:cNvPr>
          <p:cNvPicPr>
            <a:picLocks noChangeAspect="1"/>
          </p:cNvPicPr>
          <p:nvPr/>
        </p:nvPicPr>
        <p:blipFill>
          <a:blip r:embed="rId3"/>
          <a:stretch>
            <a:fillRect/>
          </a:stretch>
        </p:blipFill>
        <p:spPr>
          <a:xfrm>
            <a:off x="5843587" y="3262312"/>
            <a:ext cx="504825" cy="333375"/>
          </a:xfrm>
          <a:prstGeom prst="rect">
            <a:avLst/>
          </a:prstGeom>
        </p:spPr>
      </p:pic>
    </p:spTree>
    <p:extLst>
      <p:ext uri="{BB962C8B-B14F-4D97-AF65-F5344CB8AC3E}">
        <p14:creationId xmlns:p14="http://schemas.microsoft.com/office/powerpoint/2010/main" val="261043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You struggle booking clients…">
            <a:extLst>
              <a:ext uri="{FF2B5EF4-FFF2-40B4-BE49-F238E27FC236}">
                <a16:creationId xmlns:a16="http://schemas.microsoft.com/office/drawing/2014/main" id="{00FF0BFF-800B-D178-36D4-594DCB752426}"/>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5" name="TextBox 4">
            <a:extLst>
              <a:ext uri="{FF2B5EF4-FFF2-40B4-BE49-F238E27FC236}">
                <a16:creationId xmlns:a16="http://schemas.microsoft.com/office/drawing/2014/main" id="{D1D82DE1-21C3-2D78-D006-C4C6FC7C2999}"/>
              </a:ext>
            </a:extLst>
          </p:cNvPr>
          <p:cNvSpPr txBox="1"/>
          <p:nvPr/>
        </p:nvSpPr>
        <p:spPr>
          <a:xfrm>
            <a:off x="3750454" y="1026611"/>
            <a:ext cx="8304526" cy="4804777"/>
          </a:xfrm>
          <a:prstGeom prst="rect">
            <a:avLst/>
          </a:prstGeom>
          <a:noFill/>
        </p:spPr>
        <p:txBody>
          <a:bodyPr wrap="square">
            <a:spAutoFit/>
          </a:bodyPr>
          <a:lstStyle/>
          <a:p>
            <a:pPr marL="285750" indent="-285750">
              <a:lnSpc>
                <a:spcPts val="3660"/>
              </a:lnSpc>
              <a:buClr>
                <a:srgbClr val="009ACC"/>
              </a:buClr>
              <a:buSzPct val="125000"/>
              <a:buFont typeface="Arial" panose="020B0604020202020204" pitchFamily="34" charset="0"/>
              <a:buChar char="•"/>
            </a:pPr>
            <a:r>
              <a:rPr lang="en-US" sz="2400" dirty="0">
                <a:solidFill>
                  <a:schemeClr val="tx1"/>
                </a:solidFill>
                <a:latin typeface="Poppins" pitchFamily="2" charset="77"/>
                <a:cs typeface="Poppins" pitchFamily="2" charset="77"/>
              </a:rPr>
              <a:t>Have you ever thought about buying a certain car?</a:t>
            </a:r>
            <a:br>
              <a:rPr lang="en-US" sz="2400" dirty="0">
                <a:solidFill>
                  <a:schemeClr val="tx1"/>
                </a:solidFill>
                <a:latin typeface="Poppins" pitchFamily="2" charset="77"/>
                <a:cs typeface="Poppins" pitchFamily="2" charset="77"/>
              </a:rPr>
            </a:br>
            <a:endParaRPr lang="en-US" sz="24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latin typeface="Poppins" pitchFamily="2" charset="77"/>
                <a:cs typeface="Poppins" pitchFamily="2" charset="77"/>
              </a:rPr>
              <a:t>O</a:t>
            </a:r>
            <a:r>
              <a:rPr lang="en-US" sz="2400" dirty="0">
                <a:solidFill>
                  <a:schemeClr val="tx1"/>
                </a:solidFill>
                <a:latin typeface="Poppins" pitchFamily="2" charset="77"/>
                <a:cs typeface="Poppins" pitchFamily="2" charset="77"/>
              </a:rPr>
              <a:t>nce you decided on that specific car you started seeing them everywhere?</a:t>
            </a:r>
            <a:br>
              <a:rPr lang="en-US" sz="2400" dirty="0">
                <a:solidFill>
                  <a:schemeClr val="tx1"/>
                </a:solidFill>
                <a:latin typeface="Poppins" pitchFamily="2" charset="77"/>
                <a:cs typeface="Poppins" pitchFamily="2" charset="77"/>
              </a:rPr>
            </a:br>
            <a:endParaRPr lang="en-US" sz="24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solidFill>
                  <a:schemeClr val="tx1"/>
                </a:solidFill>
                <a:latin typeface="Poppins" pitchFamily="2" charset="77"/>
                <a:cs typeface="Poppins" pitchFamily="2" charset="77"/>
              </a:rPr>
              <a:t>We </a:t>
            </a:r>
            <a:r>
              <a:rPr lang="en-US" sz="2400" dirty="0">
                <a:latin typeface="Poppins" pitchFamily="2" charset="77"/>
                <a:cs typeface="Poppins" pitchFamily="2" charset="77"/>
              </a:rPr>
              <a:t>first </a:t>
            </a:r>
            <a:r>
              <a:rPr lang="en-US" sz="2400" dirty="0">
                <a:solidFill>
                  <a:schemeClr val="tx1"/>
                </a:solidFill>
                <a:latin typeface="Poppins" pitchFamily="2" charset="77"/>
                <a:cs typeface="Poppins" pitchFamily="2" charset="77"/>
              </a:rPr>
              <a:t>create the space in our brains to start </a:t>
            </a:r>
            <a:r>
              <a:rPr lang="en-US" sz="2400" b="1" dirty="0">
                <a:solidFill>
                  <a:schemeClr val="tx1"/>
                </a:solidFill>
                <a:latin typeface="Poppins" pitchFamily="2" charset="77"/>
                <a:cs typeface="Poppins" pitchFamily="2" charset="77"/>
              </a:rPr>
              <a:t>identifying planning opportunities with clients</a:t>
            </a:r>
            <a:r>
              <a:rPr lang="en-US" sz="2400" dirty="0">
                <a:solidFill>
                  <a:schemeClr val="tx1"/>
                </a:solidFill>
                <a:latin typeface="Poppins" pitchFamily="2" charset="77"/>
                <a:cs typeface="Poppins" pitchFamily="2" charset="77"/>
              </a:rPr>
              <a:t>.</a:t>
            </a:r>
          </a:p>
          <a:p>
            <a:pPr marL="285750" indent="-285750">
              <a:lnSpc>
                <a:spcPts val="3660"/>
              </a:lnSpc>
              <a:buClr>
                <a:srgbClr val="009ACC"/>
              </a:buClr>
              <a:buSzPct val="125000"/>
              <a:buFont typeface="Arial" panose="020B0604020202020204" pitchFamily="34" charset="0"/>
              <a:buChar char="•"/>
            </a:pPr>
            <a:endParaRPr lang="en-US" sz="2400" dirty="0">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latin typeface="Poppins" pitchFamily="2" charset="77"/>
                <a:cs typeface="Poppins" pitchFamily="2" charset="77"/>
              </a:rPr>
              <a:t>Once you do, you’ll start seeing planning opportunities everywhere.</a:t>
            </a:r>
          </a:p>
        </p:txBody>
      </p:sp>
      <p:sp>
        <p:nvSpPr>
          <p:cNvPr id="4" name="Oval 3">
            <a:extLst>
              <a:ext uri="{FF2B5EF4-FFF2-40B4-BE49-F238E27FC236}">
                <a16:creationId xmlns:a16="http://schemas.microsoft.com/office/drawing/2014/main" id="{8621C884-649E-D9C6-AE9B-4D0DFCDE93B8}"/>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FBA295E-DB16-9E31-08D2-B8029676BF75}"/>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pic>
        <p:nvPicPr>
          <p:cNvPr id="2" name="Picture 1" descr="A white text on a black background&#10;&#10;Description automatically generated with medium confidence">
            <a:extLst>
              <a:ext uri="{FF2B5EF4-FFF2-40B4-BE49-F238E27FC236}">
                <a16:creationId xmlns:a16="http://schemas.microsoft.com/office/drawing/2014/main" id="{0FB37D52-17BA-498D-1D34-3F83E1A7F4E7}"/>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C2FCC4E6-CEF0-883A-1C9E-1BBC95DA7F69}"/>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84B34377-C837-834D-F9E2-A5B6EFE0446F}"/>
              </a:ext>
            </a:extLst>
          </p:cNvPr>
          <p:cNvPicPr>
            <a:picLocks noChangeAspect="1"/>
          </p:cNvPicPr>
          <p:nvPr/>
        </p:nvPicPr>
        <p:blipFill>
          <a:blip r:embed="rId3"/>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39433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D82DE1-21C3-2D78-D006-C4C6FC7C2999}"/>
              </a:ext>
            </a:extLst>
          </p:cNvPr>
          <p:cNvSpPr txBox="1"/>
          <p:nvPr/>
        </p:nvSpPr>
        <p:spPr>
          <a:xfrm>
            <a:off x="3700120" y="763399"/>
            <a:ext cx="8304526" cy="4804777"/>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Why is this the first step?</a:t>
            </a:r>
            <a:br>
              <a:rPr lang="en-US" sz="2400" dirty="0">
                <a:solidFill>
                  <a:schemeClr val="tx1"/>
                </a:solidFill>
                <a:latin typeface="Poppins" pitchFamily="2" charset="77"/>
                <a:cs typeface="Poppins" pitchFamily="2" charset="77"/>
              </a:rPr>
            </a:br>
            <a:endParaRPr lang="en-US" sz="24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latin typeface="Poppins" pitchFamily="2" charset="77"/>
                <a:cs typeface="Poppins" pitchFamily="2" charset="77"/>
              </a:rPr>
              <a:t>Once you see opportunities in the work you’re already doing with clients.</a:t>
            </a:r>
            <a:br>
              <a:rPr lang="en-US" sz="2400" dirty="0">
                <a:solidFill>
                  <a:schemeClr val="tx1"/>
                </a:solidFill>
                <a:latin typeface="Poppins" pitchFamily="2" charset="77"/>
                <a:cs typeface="Poppins" pitchFamily="2" charset="77"/>
              </a:rPr>
            </a:br>
            <a:endParaRPr lang="en-US" sz="24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latin typeface="Poppins" pitchFamily="2" charset="77"/>
                <a:cs typeface="Poppins" pitchFamily="2" charset="77"/>
              </a:rPr>
              <a:t>You’ll know exactly which ones you want to act on.</a:t>
            </a:r>
            <a:br>
              <a:rPr lang="en-US" sz="2400" dirty="0">
                <a:latin typeface="Poppins" pitchFamily="2" charset="77"/>
                <a:cs typeface="Poppins" pitchFamily="2" charset="77"/>
              </a:rPr>
            </a:br>
            <a:endParaRPr lang="en-US" sz="24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latin typeface="Poppins" pitchFamily="2" charset="77"/>
                <a:cs typeface="Poppins" pitchFamily="2" charset="77"/>
              </a:rPr>
              <a:t>You’ll see </a:t>
            </a:r>
            <a:r>
              <a:rPr lang="en-US" sz="2400" b="1" dirty="0">
                <a:solidFill>
                  <a:srgbClr val="ED1867"/>
                </a:solidFill>
                <a:latin typeface="Poppins" pitchFamily="2" charset="77"/>
                <a:cs typeface="Poppins" pitchFamily="2" charset="77"/>
              </a:rPr>
              <a:t>how to grow revenue faster </a:t>
            </a:r>
            <a:r>
              <a:rPr lang="en-US" sz="2400" dirty="0">
                <a:latin typeface="Poppins" pitchFamily="2" charset="77"/>
                <a:cs typeface="Poppins" pitchFamily="2" charset="77"/>
              </a:rPr>
              <a:t>by simply acting on the opportunities that naturally happen in every tax practice.</a:t>
            </a:r>
            <a:endParaRPr lang="en-US" sz="1400" dirty="0">
              <a:solidFill>
                <a:schemeClr val="tx1"/>
              </a:solidFill>
              <a:latin typeface="Poppins" pitchFamily="2" charset="77"/>
              <a:cs typeface="Poppins" pitchFamily="2" charset="77"/>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7C5BDF44-4136-65D1-3D92-858A04B33B14}"/>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8F4662D7-3861-E490-36F3-2607845CAABC}"/>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8A226C7F-847E-3AEA-56BF-7C2F55D7A8F7}"/>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7" name="You struggle booking clients…">
            <a:extLst>
              <a:ext uri="{FF2B5EF4-FFF2-40B4-BE49-F238E27FC236}">
                <a16:creationId xmlns:a16="http://schemas.microsoft.com/office/drawing/2014/main" id="{8EE65C93-196D-951E-757D-D689CA78A12F}"/>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9" name="Oval 8">
            <a:extLst>
              <a:ext uri="{FF2B5EF4-FFF2-40B4-BE49-F238E27FC236}">
                <a16:creationId xmlns:a16="http://schemas.microsoft.com/office/drawing/2014/main" id="{86DA84EF-CE7A-E578-45B7-75DE978CC223}"/>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FD390-4A4F-D43F-1B94-6C50E75B70E3}"/>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95494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D82DE1-21C3-2D78-D006-C4C6FC7C2999}"/>
              </a:ext>
            </a:extLst>
          </p:cNvPr>
          <p:cNvSpPr txBox="1"/>
          <p:nvPr/>
        </p:nvSpPr>
        <p:spPr>
          <a:xfrm>
            <a:off x="3961325" y="688637"/>
            <a:ext cx="6911953" cy="1008866"/>
          </a:xfrm>
          <a:prstGeom prst="rect">
            <a:avLst/>
          </a:prstGeom>
          <a:noFill/>
        </p:spPr>
        <p:txBody>
          <a:bodyPr wrap="square">
            <a:spAutoFit/>
          </a:bodyPr>
          <a:lstStyle/>
          <a:p>
            <a:pPr>
              <a:lnSpc>
                <a:spcPts val="3660"/>
              </a:lnSpc>
              <a:buClr>
                <a:srgbClr val="009ACC"/>
              </a:buClr>
              <a:buSzPct val="125000"/>
            </a:pPr>
            <a:r>
              <a:rPr lang="en-US" sz="2400" b="1" dirty="0">
                <a:latin typeface="Poppins" pitchFamily="2" charset="77"/>
                <a:cs typeface="Poppins" pitchFamily="2" charset="77"/>
              </a:rPr>
              <a:t>We like to think about planning opportunities in three key categories:</a:t>
            </a:r>
          </a:p>
        </p:txBody>
      </p:sp>
      <p:pic>
        <p:nvPicPr>
          <p:cNvPr id="3" name="Picture 2" descr="A white text on a black background&#10;&#10;Description automatically generated with medium confidence">
            <a:extLst>
              <a:ext uri="{FF2B5EF4-FFF2-40B4-BE49-F238E27FC236}">
                <a16:creationId xmlns:a16="http://schemas.microsoft.com/office/drawing/2014/main" id="{0CC8EDB8-1309-5E0D-681C-6A2E4013D156}"/>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2" name="TextBox 11">
            <a:extLst>
              <a:ext uri="{FF2B5EF4-FFF2-40B4-BE49-F238E27FC236}">
                <a16:creationId xmlns:a16="http://schemas.microsoft.com/office/drawing/2014/main" id="{1187DD31-9C1E-FEB1-1BA2-ADF31DA657E3}"/>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3" name="Picture 12">
            <a:extLst>
              <a:ext uri="{FF2B5EF4-FFF2-40B4-BE49-F238E27FC236}">
                <a16:creationId xmlns:a16="http://schemas.microsoft.com/office/drawing/2014/main" id="{E0623C3F-EE7A-9A65-9715-152E92EA9E28}"/>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7" name="You struggle booking clients…">
            <a:extLst>
              <a:ext uri="{FF2B5EF4-FFF2-40B4-BE49-F238E27FC236}">
                <a16:creationId xmlns:a16="http://schemas.microsoft.com/office/drawing/2014/main" id="{44006114-DA3E-BBB6-8073-1A46747EEB64}"/>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9" name="Oval 8">
            <a:extLst>
              <a:ext uri="{FF2B5EF4-FFF2-40B4-BE49-F238E27FC236}">
                <a16:creationId xmlns:a16="http://schemas.microsoft.com/office/drawing/2014/main" id="{FD20129F-B271-8E59-CDA7-BEDBD3C29A74}"/>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C903D55-1432-F1EE-59CD-F054D8D7927E}"/>
              </a:ext>
            </a:extLst>
          </p:cNvPr>
          <p:cNvSpPr/>
          <p:nvPr/>
        </p:nvSpPr>
        <p:spPr>
          <a:xfrm>
            <a:off x="4202884" y="2122415"/>
            <a:ext cx="6425967" cy="914400"/>
          </a:xfrm>
          <a:prstGeom prst="roundRect">
            <a:avLst/>
          </a:prstGeom>
          <a:no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C47773-1E68-CFEA-7D10-70BDEB49020F}"/>
              </a:ext>
            </a:extLst>
          </p:cNvPr>
          <p:cNvSpPr txBox="1"/>
          <p:nvPr/>
        </p:nvSpPr>
        <p:spPr>
          <a:xfrm>
            <a:off x="4202884" y="2256449"/>
            <a:ext cx="6425966" cy="646331"/>
          </a:xfrm>
          <a:prstGeom prst="rect">
            <a:avLst/>
          </a:prstGeom>
          <a:noFill/>
        </p:spPr>
        <p:txBody>
          <a:bodyPr wrap="square" rtlCol="0">
            <a:spAutoFit/>
          </a:bodyPr>
          <a:lstStyle/>
          <a:p>
            <a:pPr algn="ctr"/>
            <a:r>
              <a:rPr lang="en-US" sz="3600" b="1" dirty="0">
                <a:solidFill>
                  <a:srgbClr val="05A7A8"/>
                </a:solidFill>
                <a:latin typeface="Poppins" panose="00000500000000000000" pitchFamily="2" charset="0"/>
                <a:cs typeface="Poppins" panose="00000500000000000000" pitchFamily="2" charset="0"/>
              </a:rPr>
              <a:t>A. </a:t>
            </a:r>
            <a:r>
              <a:rPr lang="en-US" sz="3600" dirty="0">
                <a:latin typeface="Poppins" panose="00000500000000000000" pitchFamily="2" charset="0"/>
                <a:cs typeface="Poppins" panose="00000500000000000000" pitchFamily="2" charset="0"/>
              </a:rPr>
              <a:t>Post Tax Filing</a:t>
            </a:r>
          </a:p>
        </p:txBody>
      </p:sp>
      <p:sp>
        <p:nvSpPr>
          <p:cNvPr id="15" name="Rectangle: Rounded Corners 14">
            <a:extLst>
              <a:ext uri="{FF2B5EF4-FFF2-40B4-BE49-F238E27FC236}">
                <a16:creationId xmlns:a16="http://schemas.microsoft.com/office/drawing/2014/main" id="{C84393B2-04D0-8E7F-E9FA-4553A51EE821}"/>
              </a:ext>
            </a:extLst>
          </p:cNvPr>
          <p:cNvSpPr/>
          <p:nvPr/>
        </p:nvSpPr>
        <p:spPr>
          <a:xfrm>
            <a:off x="4216866" y="3498021"/>
            <a:ext cx="6425967" cy="914400"/>
          </a:xfrm>
          <a:prstGeom prst="roundRect">
            <a:avLst/>
          </a:prstGeom>
          <a:no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A1BD015-56D5-B0B3-7330-E8AA5A9A93A7}"/>
              </a:ext>
            </a:extLst>
          </p:cNvPr>
          <p:cNvSpPr txBox="1"/>
          <p:nvPr/>
        </p:nvSpPr>
        <p:spPr>
          <a:xfrm>
            <a:off x="4216866" y="3632055"/>
            <a:ext cx="6425966" cy="646331"/>
          </a:xfrm>
          <a:prstGeom prst="rect">
            <a:avLst/>
          </a:prstGeom>
          <a:noFill/>
        </p:spPr>
        <p:txBody>
          <a:bodyPr wrap="square" rtlCol="0">
            <a:spAutoFit/>
          </a:bodyPr>
          <a:lstStyle/>
          <a:p>
            <a:pPr algn="ctr"/>
            <a:r>
              <a:rPr lang="en-US" sz="3600" b="1" dirty="0">
                <a:solidFill>
                  <a:srgbClr val="05A7A8"/>
                </a:solidFill>
                <a:latin typeface="Poppins" panose="00000500000000000000" pitchFamily="2" charset="0"/>
                <a:cs typeface="Poppins" panose="00000500000000000000" pitchFamily="2" charset="0"/>
              </a:rPr>
              <a:t>B. </a:t>
            </a:r>
            <a:r>
              <a:rPr lang="en-US" sz="3600" dirty="0">
                <a:latin typeface="Poppins" panose="00000500000000000000" pitchFamily="2" charset="0"/>
                <a:cs typeface="Poppins" panose="00000500000000000000" pitchFamily="2" charset="0"/>
              </a:rPr>
              <a:t>Major Life Event</a:t>
            </a:r>
          </a:p>
        </p:txBody>
      </p:sp>
      <p:sp>
        <p:nvSpPr>
          <p:cNvPr id="17" name="Rectangle: Rounded Corners 16">
            <a:extLst>
              <a:ext uri="{FF2B5EF4-FFF2-40B4-BE49-F238E27FC236}">
                <a16:creationId xmlns:a16="http://schemas.microsoft.com/office/drawing/2014/main" id="{57056C43-00A3-C770-D676-A9C32C8ABAC2}"/>
              </a:ext>
            </a:extLst>
          </p:cNvPr>
          <p:cNvSpPr/>
          <p:nvPr/>
        </p:nvSpPr>
        <p:spPr>
          <a:xfrm>
            <a:off x="4216866" y="4998895"/>
            <a:ext cx="6425967" cy="914400"/>
          </a:xfrm>
          <a:prstGeom prst="roundRect">
            <a:avLst/>
          </a:prstGeom>
          <a:no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126DC18-4B22-2628-19B6-771753ABCF0F}"/>
              </a:ext>
            </a:extLst>
          </p:cNvPr>
          <p:cNvSpPr txBox="1"/>
          <p:nvPr/>
        </p:nvSpPr>
        <p:spPr>
          <a:xfrm>
            <a:off x="4216866" y="5132929"/>
            <a:ext cx="6425966" cy="646331"/>
          </a:xfrm>
          <a:prstGeom prst="rect">
            <a:avLst/>
          </a:prstGeom>
          <a:noFill/>
        </p:spPr>
        <p:txBody>
          <a:bodyPr wrap="square" rtlCol="0">
            <a:spAutoFit/>
          </a:bodyPr>
          <a:lstStyle/>
          <a:p>
            <a:pPr algn="ctr"/>
            <a:r>
              <a:rPr lang="en-US" sz="3600" b="1" dirty="0">
                <a:solidFill>
                  <a:srgbClr val="05A7A8"/>
                </a:solidFill>
                <a:latin typeface="Poppins" panose="00000500000000000000" pitchFamily="2" charset="0"/>
                <a:cs typeface="Poppins" panose="00000500000000000000" pitchFamily="2" charset="0"/>
              </a:rPr>
              <a:t>C. </a:t>
            </a:r>
            <a:r>
              <a:rPr lang="en-US" sz="3600" dirty="0">
                <a:latin typeface="Poppins" panose="00000500000000000000" pitchFamily="2" charset="0"/>
                <a:cs typeface="Poppins" panose="00000500000000000000" pitchFamily="2" charset="0"/>
              </a:rPr>
              <a:t>Faster Progress</a:t>
            </a:r>
          </a:p>
        </p:txBody>
      </p:sp>
      <p:sp>
        <p:nvSpPr>
          <p:cNvPr id="2" name="Title 1">
            <a:extLst>
              <a:ext uri="{FF2B5EF4-FFF2-40B4-BE49-F238E27FC236}">
                <a16:creationId xmlns:a16="http://schemas.microsoft.com/office/drawing/2014/main" id="{5F3970DB-BB25-7E63-9809-9CF8947F8AE5}"/>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501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16" grpId="0"/>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0CC8EDB8-1309-5E0D-681C-6A2E4013D156}"/>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2" name="TextBox 11">
            <a:extLst>
              <a:ext uri="{FF2B5EF4-FFF2-40B4-BE49-F238E27FC236}">
                <a16:creationId xmlns:a16="http://schemas.microsoft.com/office/drawing/2014/main" id="{1187DD31-9C1E-FEB1-1BA2-ADF31DA657E3}"/>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3" name="Picture 12">
            <a:extLst>
              <a:ext uri="{FF2B5EF4-FFF2-40B4-BE49-F238E27FC236}">
                <a16:creationId xmlns:a16="http://schemas.microsoft.com/office/drawing/2014/main" id="{E0623C3F-EE7A-9A65-9715-152E92EA9E28}"/>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7" name="You struggle booking clients…">
            <a:extLst>
              <a:ext uri="{FF2B5EF4-FFF2-40B4-BE49-F238E27FC236}">
                <a16:creationId xmlns:a16="http://schemas.microsoft.com/office/drawing/2014/main" id="{44006114-DA3E-BBB6-8073-1A46747EEB64}"/>
              </a:ext>
            </a:extLst>
          </p:cNvPr>
          <p:cNvSpPr txBox="1"/>
          <p:nvPr/>
        </p:nvSpPr>
        <p:spPr>
          <a:xfrm>
            <a:off x="0" y="1721009"/>
            <a:ext cx="3482279" cy="1055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9" name="Oval 8">
            <a:extLst>
              <a:ext uri="{FF2B5EF4-FFF2-40B4-BE49-F238E27FC236}">
                <a16:creationId xmlns:a16="http://schemas.microsoft.com/office/drawing/2014/main" id="{FD20129F-B271-8E59-CDA7-BEDBD3C29A74}"/>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C903D55-1432-F1EE-59CD-F054D8D7927E}"/>
              </a:ext>
            </a:extLst>
          </p:cNvPr>
          <p:cNvSpPr/>
          <p:nvPr/>
        </p:nvSpPr>
        <p:spPr>
          <a:xfrm>
            <a:off x="4569241" y="487505"/>
            <a:ext cx="6425967" cy="914400"/>
          </a:xfrm>
          <a:prstGeom prst="roundRect">
            <a:avLst/>
          </a:prstGeom>
          <a:no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C47773-1E68-CFEA-7D10-70BDEB49020F}"/>
              </a:ext>
            </a:extLst>
          </p:cNvPr>
          <p:cNvSpPr txBox="1"/>
          <p:nvPr/>
        </p:nvSpPr>
        <p:spPr>
          <a:xfrm>
            <a:off x="4569241" y="621539"/>
            <a:ext cx="6425966" cy="646331"/>
          </a:xfrm>
          <a:prstGeom prst="rect">
            <a:avLst/>
          </a:prstGeom>
          <a:noFill/>
        </p:spPr>
        <p:txBody>
          <a:bodyPr wrap="square" rtlCol="0">
            <a:spAutoFit/>
          </a:bodyPr>
          <a:lstStyle/>
          <a:p>
            <a:pPr algn="ctr"/>
            <a:r>
              <a:rPr lang="en-US" sz="3600" b="1" dirty="0">
                <a:solidFill>
                  <a:srgbClr val="05A7A8"/>
                </a:solidFill>
                <a:latin typeface="Poppins" panose="00000500000000000000" pitchFamily="2" charset="0"/>
                <a:cs typeface="Poppins" panose="00000500000000000000" pitchFamily="2" charset="0"/>
              </a:rPr>
              <a:t>A. </a:t>
            </a:r>
            <a:r>
              <a:rPr lang="en-US" sz="3600" dirty="0">
                <a:latin typeface="Poppins" panose="00000500000000000000" pitchFamily="2" charset="0"/>
                <a:cs typeface="Poppins" panose="00000500000000000000" pitchFamily="2" charset="0"/>
              </a:rPr>
              <a:t>Post Tax Filing</a:t>
            </a:r>
          </a:p>
        </p:txBody>
      </p:sp>
      <p:sp>
        <p:nvSpPr>
          <p:cNvPr id="2" name="TextBox 1">
            <a:extLst>
              <a:ext uri="{FF2B5EF4-FFF2-40B4-BE49-F238E27FC236}">
                <a16:creationId xmlns:a16="http://schemas.microsoft.com/office/drawing/2014/main" id="{41BDAB2C-A788-2BF5-6DEE-4CE35F961CB2}"/>
              </a:ext>
            </a:extLst>
          </p:cNvPr>
          <p:cNvSpPr txBox="1"/>
          <p:nvPr/>
        </p:nvSpPr>
        <p:spPr>
          <a:xfrm>
            <a:off x="3961325" y="2122421"/>
            <a:ext cx="8085266" cy="3139321"/>
          </a:xfrm>
          <a:prstGeom prst="rect">
            <a:avLst/>
          </a:prstGeom>
          <a:noFill/>
        </p:spPr>
        <p:txBody>
          <a:bodyPr wrap="square" rtlCol="0">
            <a:spAutoFit/>
          </a:bodyPr>
          <a:lstStyle/>
          <a:p>
            <a:pPr marL="571500" indent="-571500">
              <a:buFont typeface="Arial" panose="020B0604020202020204" pitchFamily="34" charset="0"/>
              <a:buChar char="•"/>
            </a:pPr>
            <a:r>
              <a:rPr lang="en-US" sz="2200" dirty="0">
                <a:latin typeface="Poppins" panose="00000500000000000000" pitchFamily="2" charset="0"/>
                <a:cs typeface="Poppins" panose="00000500000000000000" pitchFamily="2" charset="0"/>
              </a:rPr>
              <a:t>You complete the tax prep for the year.</a:t>
            </a:r>
          </a:p>
          <a:p>
            <a:pPr marL="571500" indent="-571500">
              <a:buFont typeface="Arial" panose="020B0604020202020204" pitchFamily="34" charset="0"/>
              <a:buChar char="•"/>
            </a:pPr>
            <a:endParaRPr lang="en-US" sz="2200" dirty="0">
              <a:latin typeface="Poppins" panose="00000500000000000000" pitchFamily="2" charset="0"/>
              <a:cs typeface="Poppins" panose="00000500000000000000" pitchFamily="2" charset="0"/>
            </a:endParaRPr>
          </a:p>
          <a:p>
            <a:pPr marL="571500" indent="-571500">
              <a:buFont typeface="Arial" panose="020B0604020202020204" pitchFamily="34" charset="0"/>
              <a:buChar char="•"/>
            </a:pPr>
            <a:r>
              <a:rPr lang="en-US" sz="2200" dirty="0">
                <a:latin typeface="Poppins" panose="00000500000000000000" pitchFamily="2" charset="0"/>
                <a:cs typeface="Poppins" panose="00000500000000000000" pitchFamily="2" charset="0"/>
              </a:rPr>
              <a:t>The result is either “good” or “bad.”</a:t>
            </a:r>
          </a:p>
          <a:p>
            <a:pPr marL="571500" indent="-571500">
              <a:buFont typeface="Arial" panose="020B0604020202020204" pitchFamily="34" charset="0"/>
              <a:buChar char="•"/>
            </a:pPr>
            <a:endParaRPr lang="en-US" sz="2200" dirty="0">
              <a:latin typeface="Poppins" panose="00000500000000000000" pitchFamily="2" charset="0"/>
              <a:cs typeface="Poppins" panose="00000500000000000000" pitchFamily="2" charset="0"/>
            </a:endParaRPr>
          </a:p>
          <a:p>
            <a:pPr marL="571500" indent="-571500">
              <a:buFont typeface="Arial" panose="020B0604020202020204" pitchFamily="34" charset="0"/>
              <a:buChar char="•"/>
            </a:pPr>
            <a:r>
              <a:rPr lang="en-US" sz="2200" b="1" dirty="0">
                <a:solidFill>
                  <a:srgbClr val="05A7A8"/>
                </a:solidFill>
                <a:latin typeface="Poppins" panose="00000500000000000000" pitchFamily="2" charset="0"/>
                <a:cs typeface="Poppins" panose="00000500000000000000" pitchFamily="2" charset="0"/>
              </a:rPr>
              <a:t>If it’s good </a:t>
            </a:r>
            <a:r>
              <a:rPr lang="en-US" sz="2200" dirty="0">
                <a:latin typeface="Poppins" panose="00000500000000000000" pitchFamily="2" charset="0"/>
                <a:cs typeface="Poppins" panose="00000500000000000000" pitchFamily="2" charset="0"/>
              </a:rPr>
              <a:t>= there’s an opportunity to</a:t>
            </a:r>
            <a:br>
              <a:rPr lang="en-US" sz="2200" dirty="0">
                <a:latin typeface="Poppins" panose="00000500000000000000" pitchFamily="2" charset="0"/>
                <a:cs typeface="Poppins" panose="00000500000000000000" pitchFamily="2" charset="0"/>
              </a:rPr>
            </a:br>
            <a:r>
              <a:rPr lang="en-US" sz="2200" b="1" dirty="0">
                <a:latin typeface="Poppins" panose="00000500000000000000" pitchFamily="2" charset="0"/>
                <a:cs typeface="Poppins" panose="00000500000000000000" pitchFamily="2" charset="0"/>
              </a:rPr>
              <a:t>plan how to maintain </a:t>
            </a:r>
            <a:r>
              <a:rPr lang="en-US" sz="2200" dirty="0">
                <a:latin typeface="Poppins" panose="00000500000000000000" pitchFamily="2" charset="0"/>
                <a:cs typeface="Poppins" panose="00000500000000000000" pitchFamily="2" charset="0"/>
              </a:rPr>
              <a:t>the result in the future.</a:t>
            </a:r>
          </a:p>
          <a:p>
            <a:pPr marL="571500" indent="-571500">
              <a:buFont typeface="Arial" panose="020B0604020202020204" pitchFamily="34" charset="0"/>
              <a:buChar char="•"/>
            </a:pPr>
            <a:endParaRPr lang="en-US" sz="2200" dirty="0">
              <a:latin typeface="Poppins" panose="00000500000000000000" pitchFamily="2" charset="0"/>
              <a:cs typeface="Poppins" panose="00000500000000000000" pitchFamily="2" charset="0"/>
            </a:endParaRPr>
          </a:p>
          <a:p>
            <a:pPr marL="571500" indent="-571500">
              <a:buFont typeface="Arial" panose="020B0604020202020204" pitchFamily="34" charset="0"/>
              <a:buChar char="•"/>
            </a:pPr>
            <a:r>
              <a:rPr lang="en-US" sz="2200" b="1" dirty="0">
                <a:solidFill>
                  <a:srgbClr val="ED1867"/>
                </a:solidFill>
                <a:latin typeface="Poppins" panose="00000500000000000000" pitchFamily="2" charset="0"/>
                <a:cs typeface="Poppins" panose="00000500000000000000" pitchFamily="2" charset="0"/>
              </a:rPr>
              <a:t>If it’s bad </a:t>
            </a:r>
            <a:r>
              <a:rPr lang="en-US" sz="2200" dirty="0">
                <a:latin typeface="Poppins" panose="00000500000000000000" pitchFamily="2" charset="0"/>
                <a:cs typeface="Poppins" panose="00000500000000000000" pitchFamily="2" charset="0"/>
              </a:rPr>
              <a:t>= there’s an opportunity to </a:t>
            </a:r>
            <a:br>
              <a:rPr lang="en-US" sz="2200" dirty="0">
                <a:latin typeface="Poppins" panose="00000500000000000000" pitchFamily="2" charset="0"/>
                <a:cs typeface="Poppins" panose="00000500000000000000" pitchFamily="2" charset="0"/>
              </a:rPr>
            </a:br>
            <a:r>
              <a:rPr lang="en-US" sz="2200" b="1" dirty="0">
                <a:latin typeface="Poppins" panose="00000500000000000000" pitchFamily="2" charset="0"/>
                <a:cs typeface="Poppins" panose="00000500000000000000" pitchFamily="2" charset="0"/>
              </a:rPr>
              <a:t>plan how to create</a:t>
            </a:r>
            <a:r>
              <a:rPr lang="en-US" sz="2200" dirty="0">
                <a:latin typeface="Poppins" panose="00000500000000000000" pitchFamily="2" charset="0"/>
                <a:cs typeface="Poppins" panose="00000500000000000000" pitchFamily="2" charset="0"/>
              </a:rPr>
              <a:t> a better result in the next filing.</a:t>
            </a:r>
          </a:p>
        </p:txBody>
      </p:sp>
      <p:sp>
        <p:nvSpPr>
          <p:cNvPr id="4" name="Title 1">
            <a:extLst>
              <a:ext uri="{FF2B5EF4-FFF2-40B4-BE49-F238E27FC236}">
                <a16:creationId xmlns:a16="http://schemas.microsoft.com/office/drawing/2014/main" id="{8394C01C-FEAB-F7A0-B61D-6E121E4A0F4F}"/>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1775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0CC8EDB8-1309-5E0D-681C-6A2E4013D156}"/>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2" name="TextBox 11">
            <a:extLst>
              <a:ext uri="{FF2B5EF4-FFF2-40B4-BE49-F238E27FC236}">
                <a16:creationId xmlns:a16="http://schemas.microsoft.com/office/drawing/2014/main" id="{1187DD31-9C1E-FEB1-1BA2-ADF31DA657E3}"/>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3" name="Picture 12">
            <a:extLst>
              <a:ext uri="{FF2B5EF4-FFF2-40B4-BE49-F238E27FC236}">
                <a16:creationId xmlns:a16="http://schemas.microsoft.com/office/drawing/2014/main" id="{E0623C3F-EE7A-9A65-9715-152E92EA9E28}"/>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7" name="You struggle booking clients…">
            <a:extLst>
              <a:ext uri="{FF2B5EF4-FFF2-40B4-BE49-F238E27FC236}">
                <a16:creationId xmlns:a16="http://schemas.microsoft.com/office/drawing/2014/main" id="{44006114-DA3E-BBB6-8073-1A46747EEB64}"/>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9" name="Oval 8">
            <a:extLst>
              <a:ext uri="{FF2B5EF4-FFF2-40B4-BE49-F238E27FC236}">
                <a16:creationId xmlns:a16="http://schemas.microsoft.com/office/drawing/2014/main" id="{FD20129F-B271-8E59-CDA7-BEDBD3C29A74}"/>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C903D55-1432-F1EE-59CD-F054D8D7927E}"/>
              </a:ext>
            </a:extLst>
          </p:cNvPr>
          <p:cNvSpPr/>
          <p:nvPr/>
        </p:nvSpPr>
        <p:spPr>
          <a:xfrm>
            <a:off x="4569241" y="487505"/>
            <a:ext cx="6425967" cy="914400"/>
          </a:xfrm>
          <a:prstGeom prst="roundRect">
            <a:avLst/>
          </a:prstGeom>
          <a:no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C47773-1E68-CFEA-7D10-70BDEB49020F}"/>
              </a:ext>
            </a:extLst>
          </p:cNvPr>
          <p:cNvSpPr txBox="1"/>
          <p:nvPr/>
        </p:nvSpPr>
        <p:spPr>
          <a:xfrm>
            <a:off x="4569241" y="621539"/>
            <a:ext cx="6425966" cy="646331"/>
          </a:xfrm>
          <a:prstGeom prst="rect">
            <a:avLst/>
          </a:prstGeom>
          <a:noFill/>
        </p:spPr>
        <p:txBody>
          <a:bodyPr wrap="square" rtlCol="0">
            <a:spAutoFit/>
          </a:bodyPr>
          <a:lstStyle/>
          <a:p>
            <a:pPr algn="ctr"/>
            <a:r>
              <a:rPr lang="en-US" sz="3600" b="1" dirty="0">
                <a:solidFill>
                  <a:srgbClr val="05A7A8"/>
                </a:solidFill>
                <a:latin typeface="Poppins" panose="00000500000000000000" pitchFamily="2" charset="0"/>
                <a:cs typeface="Poppins" panose="00000500000000000000" pitchFamily="2" charset="0"/>
              </a:rPr>
              <a:t>B. </a:t>
            </a:r>
            <a:r>
              <a:rPr lang="en-US" sz="3600" dirty="0">
                <a:latin typeface="Poppins" panose="00000500000000000000" pitchFamily="2" charset="0"/>
                <a:cs typeface="Poppins" panose="00000500000000000000" pitchFamily="2" charset="0"/>
              </a:rPr>
              <a:t>Major Life Event</a:t>
            </a:r>
          </a:p>
        </p:txBody>
      </p:sp>
      <p:sp>
        <p:nvSpPr>
          <p:cNvPr id="2" name="TextBox 1">
            <a:extLst>
              <a:ext uri="{FF2B5EF4-FFF2-40B4-BE49-F238E27FC236}">
                <a16:creationId xmlns:a16="http://schemas.microsoft.com/office/drawing/2014/main" id="{41BDAB2C-A788-2BF5-6DEE-4CE35F961CB2}"/>
              </a:ext>
            </a:extLst>
          </p:cNvPr>
          <p:cNvSpPr txBox="1"/>
          <p:nvPr/>
        </p:nvSpPr>
        <p:spPr>
          <a:xfrm>
            <a:off x="3961325" y="1721009"/>
            <a:ext cx="8085266" cy="430887"/>
          </a:xfrm>
          <a:prstGeom prst="rect">
            <a:avLst/>
          </a:prstGeom>
          <a:noFill/>
        </p:spPr>
        <p:txBody>
          <a:bodyPr wrap="square" rtlCol="0">
            <a:spAutoFit/>
          </a:bodyPr>
          <a:lstStyle/>
          <a:p>
            <a:r>
              <a:rPr lang="en-US" sz="2200" dirty="0">
                <a:latin typeface="Poppins" panose="00000500000000000000" pitchFamily="2" charset="0"/>
                <a:cs typeface="Poppins" panose="00000500000000000000" pitchFamily="2" charset="0"/>
              </a:rPr>
              <a:t>On avg. every year 10-25% of your clients will:</a:t>
            </a:r>
          </a:p>
        </p:txBody>
      </p:sp>
      <p:sp>
        <p:nvSpPr>
          <p:cNvPr id="6" name="TextBox 5">
            <a:extLst>
              <a:ext uri="{FF2B5EF4-FFF2-40B4-BE49-F238E27FC236}">
                <a16:creationId xmlns:a16="http://schemas.microsoft.com/office/drawing/2014/main" id="{3129F5C2-87F2-987E-E892-B282F30F407B}"/>
              </a:ext>
            </a:extLst>
          </p:cNvPr>
          <p:cNvSpPr txBox="1"/>
          <p:nvPr/>
        </p:nvSpPr>
        <p:spPr>
          <a:xfrm>
            <a:off x="4949797" y="2353778"/>
            <a:ext cx="1638612"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Get married</a:t>
            </a:r>
          </a:p>
        </p:txBody>
      </p:sp>
      <p:pic>
        <p:nvPicPr>
          <p:cNvPr id="16" name="Graphic 15" descr="Checkmark with solid fill">
            <a:extLst>
              <a:ext uri="{FF2B5EF4-FFF2-40B4-BE49-F238E27FC236}">
                <a16:creationId xmlns:a16="http://schemas.microsoft.com/office/drawing/2014/main" id="{1B3382D7-670C-68CE-D8AD-20C5CDB051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9242" y="2353778"/>
            <a:ext cx="305684" cy="305684"/>
          </a:xfrm>
          <a:prstGeom prst="rect">
            <a:avLst/>
          </a:prstGeom>
        </p:spPr>
      </p:pic>
      <p:sp>
        <p:nvSpPr>
          <p:cNvPr id="17" name="TextBox 16">
            <a:extLst>
              <a:ext uri="{FF2B5EF4-FFF2-40B4-BE49-F238E27FC236}">
                <a16:creationId xmlns:a16="http://schemas.microsoft.com/office/drawing/2014/main" id="{EE16CA3F-CFED-D39E-C944-4CB058926FAF}"/>
              </a:ext>
            </a:extLst>
          </p:cNvPr>
          <p:cNvSpPr txBox="1"/>
          <p:nvPr/>
        </p:nvSpPr>
        <p:spPr>
          <a:xfrm>
            <a:off x="4912046" y="2773277"/>
            <a:ext cx="1714113"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Get divorced</a:t>
            </a:r>
          </a:p>
        </p:txBody>
      </p:sp>
      <p:pic>
        <p:nvPicPr>
          <p:cNvPr id="18" name="Graphic 17" descr="Checkmark with solid fill">
            <a:extLst>
              <a:ext uri="{FF2B5EF4-FFF2-40B4-BE49-F238E27FC236}">
                <a16:creationId xmlns:a16="http://schemas.microsoft.com/office/drawing/2014/main" id="{E9D1B108-22D6-43B4-8607-9E6B510C3A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9241" y="2773277"/>
            <a:ext cx="305684" cy="305684"/>
          </a:xfrm>
          <a:prstGeom prst="rect">
            <a:avLst/>
          </a:prstGeom>
        </p:spPr>
      </p:pic>
      <p:sp>
        <p:nvSpPr>
          <p:cNvPr id="19" name="TextBox 18">
            <a:extLst>
              <a:ext uri="{FF2B5EF4-FFF2-40B4-BE49-F238E27FC236}">
                <a16:creationId xmlns:a16="http://schemas.microsoft.com/office/drawing/2014/main" id="{DBF3216A-ABA6-4DCA-A922-FC3FBD343A3C}"/>
              </a:ext>
            </a:extLst>
          </p:cNvPr>
          <p:cNvSpPr txBox="1"/>
          <p:nvPr/>
        </p:nvSpPr>
        <p:spPr>
          <a:xfrm>
            <a:off x="4949795" y="3193632"/>
            <a:ext cx="1714113"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Buy a home</a:t>
            </a:r>
          </a:p>
        </p:txBody>
      </p:sp>
      <p:pic>
        <p:nvPicPr>
          <p:cNvPr id="20" name="Graphic 19" descr="Checkmark with solid fill">
            <a:extLst>
              <a:ext uri="{FF2B5EF4-FFF2-40B4-BE49-F238E27FC236}">
                <a16:creationId xmlns:a16="http://schemas.microsoft.com/office/drawing/2014/main" id="{76749923-0775-B5A7-C9DF-9CEF86DA6D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9241" y="3210700"/>
            <a:ext cx="305684" cy="305684"/>
          </a:xfrm>
          <a:prstGeom prst="rect">
            <a:avLst/>
          </a:prstGeom>
        </p:spPr>
      </p:pic>
      <p:sp>
        <p:nvSpPr>
          <p:cNvPr id="21" name="TextBox 20">
            <a:extLst>
              <a:ext uri="{FF2B5EF4-FFF2-40B4-BE49-F238E27FC236}">
                <a16:creationId xmlns:a16="http://schemas.microsoft.com/office/drawing/2014/main" id="{460BDC71-D15F-B6DB-798B-1D2BCA3BB947}"/>
              </a:ext>
            </a:extLst>
          </p:cNvPr>
          <p:cNvSpPr txBox="1"/>
          <p:nvPr/>
        </p:nvSpPr>
        <p:spPr>
          <a:xfrm>
            <a:off x="4949795" y="3606154"/>
            <a:ext cx="1940617"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Sell a property</a:t>
            </a:r>
          </a:p>
        </p:txBody>
      </p:sp>
      <p:pic>
        <p:nvPicPr>
          <p:cNvPr id="22" name="Graphic 21" descr="Checkmark with solid fill">
            <a:extLst>
              <a:ext uri="{FF2B5EF4-FFF2-40B4-BE49-F238E27FC236}">
                <a16:creationId xmlns:a16="http://schemas.microsoft.com/office/drawing/2014/main" id="{77F2E8BF-D6B3-5006-5F37-236C8F9C08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9241" y="3623222"/>
            <a:ext cx="305684" cy="305684"/>
          </a:xfrm>
          <a:prstGeom prst="rect">
            <a:avLst/>
          </a:prstGeom>
        </p:spPr>
      </p:pic>
      <p:sp>
        <p:nvSpPr>
          <p:cNvPr id="23" name="TextBox 22">
            <a:extLst>
              <a:ext uri="{FF2B5EF4-FFF2-40B4-BE49-F238E27FC236}">
                <a16:creationId xmlns:a16="http://schemas.microsoft.com/office/drawing/2014/main" id="{63EB08A6-C79F-FBC2-8519-51BD48F9374D}"/>
              </a:ext>
            </a:extLst>
          </p:cNvPr>
          <p:cNvSpPr txBox="1"/>
          <p:nvPr/>
        </p:nvSpPr>
        <p:spPr>
          <a:xfrm>
            <a:off x="4949795" y="4054298"/>
            <a:ext cx="1940617"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Change jobs</a:t>
            </a:r>
          </a:p>
        </p:txBody>
      </p:sp>
      <p:pic>
        <p:nvPicPr>
          <p:cNvPr id="24" name="Graphic 23" descr="Checkmark with solid fill">
            <a:extLst>
              <a:ext uri="{FF2B5EF4-FFF2-40B4-BE49-F238E27FC236}">
                <a16:creationId xmlns:a16="http://schemas.microsoft.com/office/drawing/2014/main" id="{33233AF5-C334-2A86-8D2E-60F80F3E77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9241" y="4071366"/>
            <a:ext cx="305684" cy="305684"/>
          </a:xfrm>
          <a:prstGeom prst="rect">
            <a:avLst/>
          </a:prstGeom>
        </p:spPr>
      </p:pic>
      <p:sp>
        <p:nvSpPr>
          <p:cNvPr id="25" name="TextBox 24">
            <a:extLst>
              <a:ext uri="{FF2B5EF4-FFF2-40B4-BE49-F238E27FC236}">
                <a16:creationId xmlns:a16="http://schemas.microsoft.com/office/drawing/2014/main" id="{F295AC32-BCC7-429E-450C-867451B45FBD}"/>
              </a:ext>
            </a:extLst>
          </p:cNvPr>
          <p:cNvSpPr txBox="1"/>
          <p:nvPr/>
        </p:nvSpPr>
        <p:spPr>
          <a:xfrm>
            <a:off x="4949795" y="4519510"/>
            <a:ext cx="2125175"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Start a business</a:t>
            </a:r>
          </a:p>
        </p:txBody>
      </p:sp>
      <p:pic>
        <p:nvPicPr>
          <p:cNvPr id="26" name="Graphic 25" descr="Checkmark with solid fill">
            <a:extLst>
              <a:ext uri="{FF2B5EF4-FFF2-40B4-BE49-F238E27FC236}">
                <a16:creationId xmlns:a16="http://schemas.microsoft.com/office/drawing/2014/main" id="{FF2BA348-6E7B-776D-8B25-F32F5ED72C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9241" y="4536578"/>
            <a:ext cx="305684" cy="305684"/>
          </a:xfrm>
          <a:prstGeom prst="rect">
            <a:avLst/>
          </a:prstGeom>
        </p:spPr>
      </p:pic>
      <p:sp>
        <p:nvSpPr>
          <p:cNvPr id="27" name="TextBox 26">
            <a:extLst>
              <a:ext uri="{FF2B5EF4-FFF2-40B4-BE49-F238E27FC236}">
                <a16:creationId xmlns:a16="http://schemas.microsoft.com/office/drawing/2014/main" id="{21E45C7A-7960-FDA7-C4B0-5089CB1CF67E}"/>
              </a:ext>
            </a:extLst>
          </p:cNvPr>
          <p:cNvSpPr txBox="1"/>
          <p:nvPr/>
        </p:nvSpPr>
        <p:spPr>
          <a:xfrm>
            <a:off x="7925425" y="2348287"/>
            <a:ext cx="2125175"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Inherit money</a:t>
            </a:r>
          </a:p>
        </p:txBody>
      </p:sp>
      <p:pic>
        <p:nvPicPr>
          <p:cNvPr id="28" name="Graphic 27" descr="Checkmark with solid fill">
            <a:extLst>
              <a:ext uri="{FF2B5EF4-FFF2-40B4-BE49-F238E27FC236}">
                <a16:creationId xmlns:a16="http://schemas.microsoft.com/office/drawing/2014/main" id="{186A00B6-8532-2EB7-ECF8-AF36DDABB5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4871" y="2365355"/>
            <a:ext cx="305684" cy="305684"/>
          </a:xfrm>
          <a:prstGeom prst="rect">
            <a:avLst/>
          </a:prstGeom>
        </p:spPr>
      </p:pic>
      <p:sp>
        <p:nvSpPr>
          <p:cNvPr id="29" name="TextBox 28">
            <a:extLst>
              <a:ext uri="{FF2B5EF4-FFF2-40B4-BE49-F238E27FC236}">
                <a16:creationId xmlns:a16="http://schemas.microsoft.com/office/drawing/2014/main" id="{A4815D8F-CB0C-01E4-CB32-8887C37C71BD}"/>
              </a:ext>
            </a:extLst>
          </p:cNvPr>
          <p:cNvSpPr txBox="1"/>
          <p:nvPr/>
        </p:nvSpPr>
        <p:spPr>
          <a:xfrm>
            <a:off x="7904119" y="2803107"/>
            <a:ext cx="2908183"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Have or adopt a child</a:t>
            </a:r>
          </a:p>
        </p:txBody>
      </p:sp>
      <p:pic>
        <p:nvPicPr>
          <p:cNvPr id="30" name="Graphic 29" descr="Checkmark with solid fill">
            <a:extLst>
              <a:ext uri="{FF2B5EF4-FFF2-40B4-BE49-F238E27FC236}">
                <a16:creationId xmlns:a16="http://schemas.microsoft.com/office/drawing/2014/main" id="{C91A143C-0CBD-E814-50ED-0CF2F0766D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3565" y="2803107"/>
            <a:ext cx="305684" cy="305684"/>
          </a:xfrm>
          <a:prstGeom prst="rect">
            <a:avLst/>
          </a:prstGeom>
        </p:spPr>
      </p:pic>
      <p:sp>
        <p:nvSpPr>
          <p:cNvPr id="31" name="TextBox 30">
            <a:extLst>
              <a:ext uri="{FF2B5EF4-FFF2-40B4-BE49-F238E27FC236}">
                <a16:creationId xmlns:a16="http://schemas.microsoft.com/office/drawing/2014/main" id="{0D7361C8-CBEE-5735-97BA-74D433D7DF5D}"/>
              </a:ext>
            </a:extLst>
          </p:cNvPr>
          <p:cNvSpPr txBox="1"/>
          <p:nvPr/>
        </p:nvSpPr>
        <p:spPr>
          <a:xfrm>
            <a:off x="7866369" y="3222606"/>
            <a:ext cx="1714113"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Retire</a:t>
            </a:r>
          </a:p>
        </p:txBody>
      </p:sp>
      <p:pic>
        <p:nvPicPr>
          <p:cNvPr id="32" name="Graphic 31" descr="Checkmark with solid fill">
            <a:extLst>
              <a:ext uri="{FF2B5EF4-FFF2-40B4-BE49-F238E27FC236}">
                <a16:creationId xmlns:a16="http://schemas.microsoft.com/office/drawing/2014/main" id="{2D452614-953D-67B2-75C9-F122B7B5D7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3564" y="3222606"/>
            <a:ext cx="305684" cy="305684"/>
          </a:xfrm>
          <a:prstGeom prst="rect">
            <a:avLst/>
          </a:prstGeom>
        </p:spPr>
      </p:pic>
      <p:sp>
        <p:nvSpPr>
          <p:cNvPr id="33" name="TextBox 32">
            <a:extLst>
              <a:ext uri="{FF2B5EF4-FFF2-40B4-BE49-F238E27FC236}">
                <a16:creationId xmlns:a16="http://schemas.microsoft.com/office/drawing/2014/main" id="{1053182E-0A45-D7D2-B747-FC70ADF517E6}"/>
              </a:ext>
            </a:extLst>
          </p:cNvPr>
          <p:cNvSpPr txBox="1"/>
          <p:nvPr/>
        </p:nvSpPr>
        <p:spPr>
          <a:xfrm>
            <a:off x="7904118" y="3642961"/>
            <a:ext cx="2657912"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Lose or gain income</a:t>
            </a:r>
          </a:p>
        </p:txBody>
      </p:sp>
      <p:pic>
        <p:nvPicPr>
          <p:cNvPr id="34" name="Graphic 33" descr="Checkmark with solid fill">
            <a:extLst>
              <a:ext uri="{FF2B5EF4-FFF2-40B4-BE49-F238E27FC236}">
                <a16:creationId xmlns:a16="http://schemas.microsoft.com/office/drawing/2014/main" id="{36375B5B-EB94-8680-DF6C-1D73CD682E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3564" y="3660029"/>
            <a:ext cx="305684" cy="305684"/>
          </a:xfrm>
          <a:prstGeom prst="rect">
            <a:avLst/>
          </a:prstGeom>
        </p:spPr>
      </p:pic>
      <p:sp>
        <p:nvSpPr>
          <p:cNvPr id="35" name="TextBox 34">
            <a:extLst>
              <a:ext uri="{FF2B5EF4-FFF2-40B4-BE49-F238E27FC236}">
                <a16:creationId xmlns:a16="http://schemas.microsoft.com/office/drawing/2014/main" id="{8AF7FB10-EC30-80A2-C582-BAE019A9E4B4}"/>
              </a:ext>
            </a:extLst>
          </p:cNvPr>
          <p:cNvSpPr txBox="1"/>
          <p:nvPr/>
        </p:nvSpPr>
        <p:spPr>
          <a:xfrm>
            <a:off x="7904118" y="4055483"/>
            <a:ext cx="3407292"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Need to pay for education</a:t>
            </a:r>
          </a:p>
        </p:txBody>
      </p:sp>
      <p:pic>
        <p:nvPicPr>
          <p:cNvPr id="36" name="Graphic 35" descr="Checkmark with solid fill">
            <a:extLst>
              <a:ext uri="{FF2B5EF4-FFF2-40B4-BE49-F238E27FC236}">
                <a16:creationId xmlns:a16="http://schemas.microsoft.com/office/drawing/2014/main" id="{96EA741C-E77D-C1B9-8A8D-6ECC173EF8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3564" y="4072551"/>
            <a:ext cx="305684" cy="305684"/>
          </a:xfrm>
          <a:prstGeom prst="rect">
            <a:avLst/>
          </a:prstGeom>
        </p:spPr>
      </p:pic>
      <p:sp>
        <p:nvSpPr>
          <p:cNvPr id="37" name="TextBox 36">
            <a:extLst>
              <a:ext uri="{FF2B5EF4-FFF2-40B4-BE49-F238E27FC236}">
                <a16:creationId xmlns:a16="http://schemas.microsoft.com/office/drawing/2014/main" id="{CF0EFA41-5C5A-3163-3BA2-FA62D2EB241D}"/>
              </a:ext>
            </a:extLst>
          </p:cNvPr>
          <p:cNvSpPr txBox="1"/>
          <p:nvPr/>
        </p:nvSpPr>
        <p:spPr>
          <a:xfrm>
            <a:off x="7904118" y="4503627"/>
            <a:ext cx="3617017"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Need to pay for healthcare </a:t>
            </a:r>
          </a:p>
        </p:txBody>
      </p:sp>
      <p:pic>
        <p:nvPicPr>
          <p:cNvPr id="38" name="Graphic 37" descr="Checkmark with solid fill">
            <a:extLst>
              <a:ext uri="{FF2B5EF4-FFF2-40B4-BE49-F238E27FC236}">
                <a16:creationId xmlns:a16="http://schemas.microsoft.com/office/drawing/2014/main" id="{A134CE3F-E9B3-3F9E-6632-55E9EA0A71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3564" y="4520695"/>
            <a:ext cx="305684" cy="305684"/>
          </a:xfrm>
          <a:prstGeom prst="rect">
            <a:avLst/>
          </a:prstGeom>
        </p:spPr>
      </p:pic>
      <p:sp>
        <p:nvSpPr>
          <p:cNvPr id="43" name="TextBox 42">
            <a:extLst>
              <a:ext uri="{FF2B5EF4-FFF2-40B4-BE49-F238E27FC236}">
                <a16:creationId xmlns:a16="http://schemas.microsoft.com/office/drawing/2014/main" id="{DCA91289-4C3C-4BAC-7C81-2A7AF940B4FD}"/>
              </a:ext>
            </a:extLst>
          </p:cNvPr>
          <p:cNvSpPr txBox="1"/>
          <p:nvPr/>
        </p:nvSpPr>
        <p:spPr>
          <a:xfrm>
            <a:off x="4029835" y="5146091"/>
            <a:ext cx="8085266" cy="430887"/>
          </a:xfrm>
          <a:prstGeom prst="rect">
            <a:avLst/>
          </a:prstGeom>
          <a:noFill/>
        </p:spPr>
        <p:txBody>
          <a:bodyPr wrap="square" rtlCol="0">
            <a:spAutoFit/>
          </a:bodyPr>
          <a:lstStyle/>
          <a:p>
            <a:r>
              <a:rPr lang="en-US" sz="2200" b="1" u="sng" dirty="0">
                <a:solidFill>
                  <a:srgbClr val="05A7A8"/>
                </a:solidFill>
                <a:latin typeface="Poppins" panose="00000500000000000000" pitchFamily="2" charset="0"/>
                <a:cs typeface="Poppins" panose="00000500000000000000" pitchFamily="2" charset="0"/>
              </a:rPr>
              <a:t>ALL</a:t>
            </a:r>
            <a:r>
              <a:rPr lang="en-US" sz="2200" dirty="0">
                <a:latin typeface="Poppins" panose="00000500000000000000" pitchFamily="2" charset="0"/>
                <a:cs typeface="Poppins" panose="00000500000000000000" pitchFamily="2" charset="0"/>
              </a:rPr>
              <a:t> of these are potential tax planning opportunities.</a:t>
            </a:r>
          </a:p>
        </p:txBody>
      </p:sp>
      <p:sp>
        <p:nvSpPr>
          <p:cNvPr id="4" name="Title 1">
            <a:extLst>
              <a:ext uri="{FF2B5EF4-FFF2-40B4-BE49-F238E27FC236}">
                <a16:creationId xmlns:a16="http://schemas.microsoft.com/office/drawing/2014/main" id="{247FB678-20BE-3764-BA63-762E13AABAF8}"/>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5775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1" grpId="0"/>
      <p:bldP spid="23" grpId="0"/>
      <p:bldP spid="25" grpId="0"/>
      <p:bldP spid="27" grpId="0"/>
      <p:bldP spid="29" grpId="0"/>
      <p:bldP spid="31" grpId="0"/>
      <p:bldP spid="33" grpId="0"/>
      <p:bldP spid="35" grpId="0"/>
      <p:bldP spid="37"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0CC8EDB8-1309-5E0D-681C-6A2E4013D156}"/>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2" name="TextBox 11">
            <a:extLst>
              <a:ext uri="{FF2B5EF4-FFF2-40B4-BE49-F238E27FC236}">
                <a16:creationId xmlns:a16="http://schemas.microsoft.com/office/drawing/2014/main" id="{1187DD31-9C1E-FEB1-1BA2-ADF31DA657E3}"/>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3" name="Picture 12">
            <a:extLst>
              <a:ext uri="{FF2B5EF4-FFF2-40B4-BE49-F238E27FC236}">
                <a16:creationId xmlns:a16="http://schemas.microsoft.com/office/drawing/2014/main" id="{E0623C3F-EE7A-9A65-9715-152E92EA9E28}"/>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7" name="You struggle booking clients…">
            <a:extLst>
              <a:ext uri="{FF2B5EF4-FFF2-40B4-BE49-F238E27FC236}">
                <a16:creationId xmlns:a16="http://schemas.microsoft.com/office/drawing/2014/main" id="{44006114-DA3E-BBB6-8073-1A46747EEB64}"/>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9" name="Oval 8">
            <a:extLst>
              <a:ext uri="{FF2B5EF4-FFF2-40B4-BE49-F238E27FC236}">
                <a16:creationId xmlns:a16="http://schemas.microsoft.com/office/drawing/2014/main" id="{FD20129F-B271-8E59-CDA7-BEDBD3C29A74}"/>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C903D55-1432-F1EE-59CD-F054D8D7927E}"/>
              </a:ext>
            </a:extLst>
          </p:cNvPr>
          <p:cNvSpPr/>
          <p:nvPr/>
        </p:nvSpPr>
        <p:spPr>
          <a:xfrm>
            <a:off x="4662918" y="159109"/>
            <a:ext cx="6425967" cy="914400"/>
          </a:xfrm>
          <a:prstGeom prst="roundRect">
            <a:avLst/>
          </a:prstGeom>
          <a:no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C47773-1E68-CFEA-7D10-70BDEB49020F}"/>
              </a:ext>
            </a:extLst>
          </p:cNvPr>
          <p:cNvSpPr txBox="1"/>
          <p:nvPr/>
        </p:nvSpPr>
        <p:spPr>
          <a:xfrm>
            <a:off x="4690844" y="293143"/>
            <a:ext cx="6398040" cy="646331"/>
          </a:xfrm>
          <a:prstGeom prst="rect">
            <a:avLst/>
          </a:prstGeom>
          <a:noFill/>
        </p:spPr>
        <p:txBody>
          <a:bodyPr wrap="square" rtlCol="0">
            <a:spAutoFit/>
          </a:bodyPr>
          <a:lstStyle/>
          <a:p>
            <a:pPr algn="ctr"/>
            <a:r>
              <a:rPr lang="en-US" sz="3600" b="1" dirty="0">
                <a:solidFill>
                  <a:srgbClr val="05A7A8"/>
                </a:solidFill>
                <a:latin typeface="Poppins" panose="00000500000000000000" pitchFamily="2" charset="0"/>
                <a:cs typeface="Poppins" panose="00000500000000000000" pitchFamily="2" charset="0"/>
              </a:rPr>
              <a:t>C. </a:t>
            </a:r>
            <a:r>
              <a:rPr lang="en-US" sz="3600" dirty="0">
                <a:latin typeface="Poppins" panose="00000500000000000000" pitchFamily="2" charset="0"/>
                <a:cs typeface="Poppins" panose="00000500000000000000" pitchFamily="2" charset="0"/>
              </a:rPr>
              <a:t>Faster Progress</a:t>
            </a:r>
          </a:p>
        </p:txBody>
      </p:sp>
      <p:sp>
        <p:nvSpPr>
          <p:cNvPr id="4" name="TextBox 3">
            <a:extLst>
              <a:ext uri="{FF2B5EF4-FFF2-40B4-BE49-F238E27FC236}">
                <a16:creationId xmlns:a16="http://schemas.microsoft.com/office/drawing/2014/main" id="{33A9EDEF-2BF3-9EED-2DD0-DB4792559775}"/>
              </a:ext>
            </a:extLst>
          </p:cNvPr>
          <p:cNvSpPr txBox="1"/>
          <p:nvPr/>
        </p:nvSpPr>
        <p:spPr>
          <a:xfrm>
            <a:off x="3629421" y="2112815"/>
            <a:ext cx="3739392" cy="1758430"/>
          </a:xfrm>
          <a:prstGeom prst="rect">
            <a:avLst/>
          </a:prstGeom>
          <a:noFill/>
        </p:spPr>
        <p:txBody>
          <a:bodyPr wrap="square">
            <a:spAutoFit/>
          </a:bodyPr>
          <a:lstStyle/>
          <a:p>
            <a:pPr marL="342900" indent="-342900">
              <a:lnSpc>
                <a:spcPct val="200000"/>
              </a:lnSpc>
              <a:buClr>
                <a:srgbClr val="009ACC"/>
              </a:buClr>
              <a:buSzPct val="125000"/>
              <a:buFont typeface="Arial" panose="020B0604020202020204" pitchFamily="34" charset="0"/>
              <a:buChar char="•"/>
            </a:pPr>
            <a:r>
              <a:rPr lang="en-US" sz="1400" dirty="0">
                <a:latin typeface="Poppins" pitchFamily="2" charset="77"/>
                <a:cs typeface="Poppins" pitchFamily="2" charset="77"/>
              </a:rPr>
              <a:t>1 or 2 W2’s</a:t>
            </a:r>
          </a:p>
          <a:p>
            <a:pPr marL="342900" indent="-342900">
              <a:lnSpc>
                <a:spcPct val="200000"/>
              </a:lnSpc>
              <a:buClr>
                <a:srgbClr val="009ACC"/>
              </a:buClr>
              <a:buSzPct val="125000"/>
              <a:buFont typeface="Arial" panose="020B0604020202020204" pitchFamily="34" charset="0"/>
              <a:buChar char="•"/>
            </a:pPr>
            <a:r>
              <a:rPr lang="en-US" sz="1400" dirty="0">
                <a:latin typeface="Poppins" pitchFamily="2" charset="77"/>
                <a:cs typeface="Poppins" pitchFamily="2" charset="77"/>
              </a:rPr>
              <a:t>1 Mortgage Interest</a:t>
            </a:r>
          </a:p>
          <a:p>
            <a:pPr marL="342900" indent="-342900">
              <a:lnSpc>
                <a:spcPct val="200000"/>
              </a:lnSpc>
              <a:buClr>
                <a:srgbClr val="009ACC"/>
              </a:buClr>
              <a:buSzPct val="125000"/>
              <a:buFont typeface="Arial" panose="020B0604020202020204" pitchFamily="34" charset="0"/>
              <a:buChar char="•"/>
            </a:pPr>
            <a:r>
              <a:rPr lang="en-US" sz="1400" dirty="0">
                <a:latin typeface="Poppins" pitchFamily="2" charset="77"/>
                <a:cs typeface="Poppins" pitchFamily="2" charset="77"/>
              </a:rPr>
              <a:t>1 brokerage statement (Investment income from the company 401k) </a:t>
            </a:r>
          </a:p>
        </p:txBody>
      </p:sp>
      <p:sp>
        <p:nvSpPr>
          <p:cNvPr id="5" name="Rectangle: Rounded Corners 4">
            <a:extLst>
              <a:ext uri="{FF2B5EF4-FFF2-40B4-BE49-F238E27FC236}">
                <a16:creationId xmlns:a16="http://schemas.microsoft.com/office/drawing/2014/main" id="{96C8085E-98CC-0439-D962-1AC3D705168B}"/>
              </a:ext>
            </a:extLst>
          </p:cNvPr>
          <p:cNvSpPr/>
          <p:nvPr/>
        </p:nvSpPr>
        <p:spPr>
          <a:xfrm>
            <a:off x="3629420" y="1725357"/>
            <a:ext cx="3739392" cy="397960"/>
          </a:xfrm>
          <a:prstGeom prst="roundRect">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EA3757-EE26-CEAF-4554-72F61D3378C3}"/>
              </a:ext>
            </a:extLst>
          </p:cNvPr>
          <p:cNvSpPr txBox="1"/>
          <p:nvPr/>
        </p:nvSpPr>
        <p:spPr>
          <a:xfrm>
            <a:off x="3595101" y="1592267"/>
            <a:ext cx="3739392" cy="498470"/>
          </a:xfrm>
          <a:prstGeom prst="rect">
            <a:avLst/>
          </a:prstGeom>
          <a:noFill/>
        </p:spPr>
        <p:txBody>
          <a:bodyPr wrap="square">
            <a:spAutoFit/>
          </a:bodyPr>
          <a:lstStyle/>
          <a:p>
            <a:pPr algn="ctr">
              <a:lnSpc>
                <a:spcPts val="3660"/>
              </a:lnSpc>
              <a:buClr>
                <a:srgbClr val="009ACC"/>
              </a:buClr>
              <a:buSzPct val="125000"/>
            </a:pPr>
            <a:r>
              <a:rPr lang="en-US" sz="1400" b="1" dirty="0">
                <a:solidFill>
                  <a:schemeClr val="bg1"/>
                </a:solidFill>
                <a:latin typeface="Poppins" pitchFamily="2" charset="77"/>
                <a:cs typeface="Poppins" pitchFamily="2" charset="77"/>
              </a:rPr>
              <a:t>“1040” client 20 years ago</a:t>
            </a:r>
          </a:p>
        </p:txBody>
      </p:sp>
      <p:sp>
        <p:nvSpPr>
          <p:cNvPr id="15" name="Rectangle: Rounded Corners 14">
            <a:extLst>
              <a:ext uri="{FF2B5EF4-FFF2-40B4-BE49-F238E27FC236}">
                <a16:creationId xmlns:a16="http://schemas.microsoft.com/office/drawing/2014/main" id="{F6EDDB13-7D11-736E-250F-879A86FC7CEF}"/>
              </a:ext>
            </a:extLst>
          </p:cNvPr>
          <p:cNvSpPr/>
          <p:nvPr/>
        </p:nvSpPr>
        <p:spPr>
          <a:xfrm>
            <a:off x="7948877" y="1725358"/>
            <a:ext cx="3739392" cy="387458"/>
          </a:xfrm>
          <a:prstGeom prst="roundRect">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2186FB-69D3-57CA-79FE-3ADB59386960}"/>
              </a:ext>
            </a:extLst>
          </p:cNvPr>
          <p:cNvSpPr txBox="1"/>
          <p:nvPr/>
        </p:nvSpPr>
        <p:spPr>
          <a:xfrm>
            <a:off x="7939099" y="1590250"/>
            <a:ext cx="3739392" cy="498470"/>
          </a:xfrm>
          <a:prstGeom prst="rect">
            <a:avLst/>
          </a:prstGeom>
          <a:noFill/>
        </p:spPr>
        <p:txBody>
          <a:bodyPr wrap="square">
            <a:spAutoFit/>
          </a:bodyPr>
          <a:lstStyle/>
          <a:p>
            <a:pPr algn="ctr">
              <a:lnSpc>
                <a:spcPts val="3660"/>
              </a:lnSpc>
              <a:buClr>
                <a:srgbClr val="009ACC"/>
              </a:buClr>
              <a:buSzPct val="125000"/>
            </a:pPr>
            <a:r>
              <a:rPr lang="en-US" sz="1400" b="1" dirty="0">
                <a:solidFill>
                  <a:schemeClr val="bg1"/>
                </a:solidFill>
                <a:latin typeface="Poppins" pitchFamily="2" charset="77"/>
                <a:cs typeface="Poppins" pitchFamily="2" charset="77"/>
              </a:rPr>
              <a:t>“1040” Today</a:t>
            </a:r>
          </a:p>
        </p:txBody>
      </p:sp>
      <p:sp>
        <p:nvSpPr>
          <p:cNvPr id="17" name="TextBox 16">
            <a:extLst>
              <a:ext uri="{FF2B5EF4-FFF2-40B4-BE49-F238E27FC236}">
                <a16:creationId xmlns:a16="http://schemas.microsoft.com/office/drawing/2014/main" id="{E7B7042C-2DC3-59D6-7662-A508BB8D8ED4}"/>
              </a:ext>
            </a:extLst>
          </p:cNvPr>
          <p:cNvSpPr txBox="1"/>
          <p:nvPr/>
        </p:nvSpPr>
        <p:spPr>
          <a:xfrm>
            <a:off x="7948877" y="2223828"/>
            <a:ext cx="4140141" cy="3323987"/>
          </a:xfrm>
          <a:prstGeom prst="rect">
            <a:avLst/>
          </a:prstGeom>
          <a:noFill/>
        </p:spPr>
        <p:txBody>
          <a:bodyPr wrap="square">
            <a:spAutoFit/>
          </a:bodyPr>
          <a:lstStyle/>
          <a:p>
            <a:pPr marL="342900" indent="-342900">
              <a:buClr>
                <a:srgbClr val="009ACC"/>
              </a:buClr>
              <a:buSzPct val="125000"/>
              <a:buFont typeface="Arial" panose="020B0604020202020204" pitchFamily="34" charset="0"/>
              <a:buChar char="•"/>
            </a:pPr>
            <a:r>
              <a:rPr lang="en-US" sz="1400" dirty="0">
                <a:latin typeface="Poppins" pitchFamily="2" charset="77"/>
                <a:cs typeface="Poppins" pitchFamily="2" charset="77"/>
              </a:rPr>
              <a:t>1 or 2 W2’s</a:t>
            </a:r>
          </a:p>
          <a:p>
            <a:pPr>
              <a:buClr>
                <a:srgbClr val="009ACC"/>
              </a:buClr>
              <a:buSzPct val="125000"/>
            </a:pPr>
            <a:endParaRPr lang="en-US" sz="1400"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sz="1400" dirty="0">
                <a:latin typeface="Poppins" pitchFamily="2" charset="77"/>
                <a:cs typeface="Poppins" pitchFamily="2" charset="77"/>
              </a:rPr>
              <a:t>Mortgage Interest from primary</a:t>
            </a:r>
          </a:p>
          <a:p>
            <a:pPr>
              <a:buClr>
                <a:srgbClr val="009ACC"/>
              </a:buClr>
              <a:buSzPct val="125000"/>
            </a:pPr>
            <a:endParaRPr lang="en-US" sz="1400"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sz="1400" dirty="0">
                <a:latin typeface="Poppins" pitchFamily="2" charset="77"/>
                <a:cs typeface="Poppins" pitchFamily="2" charset="77"/>
              </a:rPr>
              <a:t>Mortgage Interest from rental</a:t>
            </a:r>
          </a:p>
          <a:p>
            <a:pPr>
              <a:buClr>
                <a:srgbClr val="009ACC"/>
              </a:buClr>
              <a:buSzPct val="125000"/>
            </a:pPr>
            <a:endParaRPr lang="en-US" sz="1400"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sz="1400" dirty="0">
                <a:latin typeface="Poppins" pitchFamily="2" charset="77"/>
                <a:cs typeface="Poppins" pitchFamily="2" charset="77"/>
              </a:rPr>
              <a:t>Schedule C with income and deductions from </a:t>
            </a:r>
            <a:r>
              <a:rPr lang="en-US" sz="1400" dirty="0" err="1">
                <a:latin typeface="Poppins" pitchFamily="2" charset="77"/>
                <a:cs typeface="Poppins" pitchFamily="2" charset="77"/>
              </a:rPr>
              <a:t>AirBnB</a:t>
            </a:r>
            <a:br>
              <a:rPr lang="en-US" sz="1400" dirty="0">
                <a:latin typeface="Poppins" pitchFamily="2" charset="77"/>
                <a:cs typeface="Poppins" pitchFamily="2" charset="77"/>
              </a:rPr>
            </a:br>
            <a:endParaRPr lang="en-US" sz="1400"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sz="1400" dirty="0">
                <a:latin typeface="Poppins" pitchFamily="2" charset="77"/>
                <a:cs typeface="Poppins" pitchFamily="2" charset="77"/>
              </a:rPr>
              <a:t>Multiple Investment Statements</a:t>
            </a:r>
            <a:br>
              <a:rPr lang="en-US" sz="1400" dirty="0">
                <a:latin typeface="Poppins" pitchFamily="2" charset="77"/>
                <a:cs typeface="Poppins" pitchFamily="2" charset="77"/>
              </a:rPr>
            </a:br>
            <a:r>
              <a:rPr lang="en-US" sz="1400" dirty="0">
                <a:latin typeface="Poppins" pitchFamily="2" charset="77"/>
                <a:cs typeface="Poppins" pitchFamily="2" charset="77"/>
              </a:rPr>
              <a:t>(Robinhood, Traditional Brokerage, Crypto)</a:t>
            </a:r>
          </a:p>
          <a:p>
            <a:pPr marL="342900" indent="-342900">
              <a:buClr>
                <a:srgbClr val="009ACC"/>
              </a:buClr>
              <a:buSzPct val="125000"/>
              <a:buFont typeface="Arial" panose="020B0604020202020204" pitchFamily="34" charset="0"/>
              <a:buChar char="•"/>
            </a:pPr>
            <a:endParaRPr lang="en-US" sz="1400"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sz="1400" dirty="0">
                <a:latin typeface="Poppins" pitchFamily="2" charset="77"/>
                <a:cs typeface="Poppins" pitchFamily="2" charset="77"/>
              </a:rPr>
              <a:t>Side Income from a “Gig”</a:t>
            </a:r>
            <a:br>
              <a:rPr lang="en-US" sz="1400" dirty="0">
                <a:latin typeface="Poppins" pitchFamily="2" charset="77"/>
                <a:cs typeface="Poppins" pitchFamily="2" charset="77"/>
              </a:rPr>
            </a:br>
            <a:r>
              <a:rPr lang="en-US" sz="1400" dirty="0">
                <a:latin typeface="Poppins" pitchFamily="2" charset="77"/>
                <a:cs typeface="Poppins" pitchFamily="2" charset="77"/>
              </a:rPr>
              <a:t>(Uber or </a:t>
            </a:r>
            <a:r>
              <a:rPr lang="en-US" sz="1400" dirty="0" err="1">
                <a:latin typeface="Poppins" pitchFamily="2" charset="77"/>
                <a:cs typeface="Poppins" pitchFamily="2" charset="77"/>
              </a:rPr>
              <a:t>DoorDash</a:t>
            </a:r>
            <a:r>
              <a:rPr lang="en-US" sz="1400" dirty="0">
                <a:latin typeface="Poppins" pitchFamily="2" charset="77"/>
                <a:cs typeface="Poppins" pitchFamily="2" charset="77"/>
              </a:rPr>
              <a:t>)</a:t>
            </a:r>
          </a:p>
        </p:txBody>
      </p:sp>
      <p:sp>
        <p:nvSpPr>
          <p:cNvPr id="19" name="TextBox 18">
            <a:extLst>
              <a:ext uri="{FF2B5EF4-FFF2-40B4-BE49-F238E27FC236}">
                <a16:creationId xmlns:a16="http://schemas.microsoft.com/office/drawing/2014/main" id="{2043FCCF-3DF8-506B-A720-DE8B20D148E3}"/>
              </a:ext>
            </a:extLst>
          </p:cNvPr>
          <p:cNvSpPr txBox="1"/>
          <p:nvPr/>
        </p:nvSpPr>
        <p:spPr>
          <a:xfrm>
            <a:off x="3699722" y="1079434"/>
            <a:ext cx="8165003" cy="512833"/>
          </a:xfrm>
          <a:prstGeom prst="rect">
            <a:avLst/>
          </a:prstGeom>
          <a:noFill/>
        </p:spPr>
        <p:txBody>
          <a:bodyPr wrap="square">
            <a:spAutoFit/>
          </a:bodyPr>
          <a:lstStyle/>
          <a:p>
            <a:pPr>
              <a:lnSpc>
                <a:spcPts val="3660"/>
              </a:lnSpc>
              <a:buClr>
                <a:srgbClr val="009ACC"/>
              </a:buClr>
              <a:buSzPct val="125000"/>
            </a:pPr>
            <a:r>
              <a:rPr lang="en-US" dirty="0">
                <a:solidFill>
                  <a:schemeClr val="tx1"/>
                </a:solidFill>
                <a:latin typeface="Poppins" pitchFamily="2" charset="77"/>
                <a:cs typeface="Poppins" pitchFamily="2" charset="77"/>
              </a:rPr>
              <a:t>The complexity in client’s business and financial lives has </a:t>
            </a:r>
            <a:r>
              <a:rPr lang="en-US" b="1" dirty="0">
                <a:solidFill>
                  <a:srgbClr val="ED1867"/>
                </a:solidFill>
                <a:latin typeface="Poppins" pitchFamily="2" charset="77"/>
                <a:cs typeface="Poppins" pitchFamily="2" charset="77"/>
              </a:rPr>
              <a:t>ballooned</a:t>
            </a:r>
            <a:r>
              <a:rPr lang="en-US" dirty="0">
                <a:latin typeface="Poppins" pitchFamily="2" charset="77"/>
                <a:cs typeface="Poppins" pitchFamily="2" charset="77"/>
              </a:rPr>
              <a:t>.</a:t>
            </a:r>
          </a:p>
        </p:txBody>
      </p:sp>
      <p:sp>
        <p:nvSpPr>
          <p:cNvPr id="20" name="TextBox 19">
            <a:extLst>
              <a:ext uri="{FF2B5EF4-FFF2-40B4-BE49-F238E27FC236}">
                <a16:creationId xmlns:a16="http://schemas.microsoft.com/office/drawing/2014/main" id="{DE7F453B-7CB5-B5CF-0519-7DD1A3BF8C49}"/>
              </a:ext>
            </a:extLst>
          </p:cNvPr>
          <p:cNvSpPr txBox="1"/>
          <p:nvPr/>
        </p:nvSpPr>
        <p:spPr>
          <a:xfrm>
            <a:off x="7973563" y="5402410"/>
            <a:ext cx="4218437" cy="512833"/>
          </a:xfrm>
          <a:prstGeom prst="rect">
            <a:avLst/>
          </a:prstGeom>
          <a:noFill/>
        </p:spPr>
        <p:txBody>
          <a:bodyPr wrap="square">
            <a:spAutoFit/>
          </a:bodyPr>
          <a:lstStyle/>
          <a:p>
            <a:pPr algn="ctr">
              <a:lnSpc>
                <a:spcPts val="3660"/>
              </a:lnSpc>
              <a:buClr>
                <a:srgbClr val="009ACC"/>
              </a:buClr>
              <a:buSzPct val="125000"/>
            </a:pPr>
            <a:r>
              <a:rPr lang="en-US" sz="1800" b="1" dirty="0">
                <a:solidFill>
                  <a:schemeClr val="tx1"/>
                </a:solidFill>
                <a:latin typeface="Poppins" pitchFamily="2" charset="77"/>
                <a:cs typeface="Poppins" pitchFamily="2" charset="77"/>
              </a:rPr>
              <a:t>10x this list </a:t>
            </a:r>
            <a:r>
              <a:rPr lang="en-US" b="1" dirty="0">
                <a:latin typeface="Poppins" pitchFamily="2" charset="77"/>
                <a:cs typeface="Poppins" pitchFamily="2" charset="77"/>
              </a:rPr>
              <a:t>for </a:t>
            </a:r>
            <a:r>
              <a:rPr lang="en-US" sz="1800" b="1" dirty="0">
                <a:solidFill>
                  <a:schemeClr val="tx1"/>
                </a:solidFill>
                <a:latin typeface="Poppins" pitchFamily="2" charset="77"/>
                <a:cs typeface="Poppins" pitchFamily="2" charset="77"/>
              </a:rPr>
              <a:t>a </a:t>
            </a:r>
            <a:r>
              <a:rPr lang="en-US" sz="1800" b="1" u="sng" dirty="0">
                <a:solidFill>
                  <a:schemeClr val="tx1"/>
                </a:solidFill>
                <a:latin typeface="Poppins" pitchFamily="2" charset="77"/>
                <a:cs typeface="Poppins" pitchFamily="2" charset="77"/>
              </a:rPr>
              <a:t>business</a:t>
            </a:r>
            <a:r>
              <a:rPr lang="en-US" sz="1800" b="1" dirty="0">
                <a:solidFill>
                  <a:schemeClr val="tx1"/>
                </a:solidFill>
                <a:latin typeface="Poppins" pitchFamily="2" charset="77"/>
                <a:cs typeface="Poppins" pitchFamily="2" charset="77"/>
              </a:rPr>
              <a:t> client</a:t>
            </a:r>
          </a:p>
        </p:txBody>
      </p:sp>
      <p:sp>
        <p:nvSpPr>
          <p:cNvPr id="21" name="TextBox 20">
            <a:extLst>
              <a:ext uri="{FF2B5EF4-FFF2-40B4-BE49-F238E27FC236}">
                <a16:creationId xmlns:a16="http://schemas.microsoft.com/office/drawing/2014/main" id="{7BB9BAA6-CBBF-E37A-CEFF-A5E21F4F9CF5}"/>
              </a:ext>
            </a:extLst>
          </p:cNvPr>
          <p:cNvSpPr txBox="1"/>
          <p:nvPr/>
        </p:nvSpPr>
        <p:spPr>
          <a:xfrm>
            <a:off x="3699722" y="4416146"/>
            <a:ext cx="4218437" cy="1785104"/>
          </a:xfrm>
          <a:prstGeom prst="rect">
            <a:avLst/>
          </a:prstGeom>
          <a:noFill/>
        </p:spPr>
        <p:txBody>
          <a:bodyPr wrap="square" rtlCol="0">
            <a:spAutoFit/>
          </a:bodyPr>
          <a:lstStyle/>
          <a:p>
            <a:r>
              <a:rPr lang="en-US" sz="2200" dirty="0">
                <a:latin typeface="Poppins" panose="00000500000000000000" pitchFamily="2" charset="0"/>
                <a:cs typeface="Poppins" panose="00000500000000000000" pitchFamily="2" charset="0"/>
              </a:rPr>
              <a:t>Helping a client make </a:t>
            </a:r>
            <a:br>
              <a:rPr lang="en-US" sz="2200" dirty="0">
                <a:latin typeface="Poppins" panose="00000500000000000000" pitchFamily="2" charset="0"/>
                <a:cs typeface="Poppins" panose="00000500000000000000" pitchFamily="2" charset="0"/>
              </a:rPr>
            </a:br>
            <a:r>
              <a:rPr lang="en-US" sz="2200" b="1" dirty="0">
                <a:solidFill>
                  <a:srgbClr val="05A7A8"/>
                </a:solidFill>
                <a:latin typeface="Poppins" panose="00000500000000000000" pitchFamily="2" charset="0"/>
                <a:cs typeface="Poppins" panose="00000500000000000000" pitchFamily="2" charset="0"/>
              </a:rPr>
              <a:t>faster progress on any of the complexities</a:t>
            </a:r>
            <a:r>
              <a:rPr lang="en-US" sz="2200" dirty="0">
                <a:solidFill>
                  <a:srgbClr val="05A7A8"/>
                </a:solidFill>
                <a:latin typeface="Poppins" panose="00000500000000000000" pitchFamily="2" charset="0"/>
                <a:cs typeface="Poppins" panose="00000500000000000000" pitchFamily="2" charset="0"/>
              </a:rPr>
              <a:t> </a:t>
            </a:r>
            <a:r>
              <a:rPr lang="en-US" sz="2200" dirty="0">
                <a:latin typeface="Poppins" panose="00000500000000000000" pitchFamily="2" charset="0"/>
                <a:cs typeface="Poppins" panose="00000500000000000000" pitchFamily="2" charset="0"/>
              </a:rPr>
              <a:t>in their life creates tax planning opportunities.</a:t>
            </a:r>
          </a:p>
        </p:txBody>
      </p:sp>
      <p:sp>
        <p:nvSpPr>
          <p:cNvPr id="2" name="Title 1">
            <a:extLst>
              <a:ext uri="{FF2B5EF4-FFF2-40B4-BE49-F238E27FC236}">
                <a16:creationId xmlns:a16="http://schemas.microsoft.com/office/drawing/2014/main" id="{AA1A9A7D-5CBA-9B0B-204F-1839CDAB515A}"/>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383197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894588" y="191426"/>
            <a:ext cx="7589939" cy="6206699"/>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What happens if you don’t </a:t>
            </a:r>
            <a:br>
              <a:rPr lang="en-US" sz="2400" b="1" dirty="0">
                <a:solidFill>
                  <a:schemeClr val="tx1"/>
                </a:solidFill>
                <a:latin typeface="Poppins" pitchFamily="2" charset="77"/>
                <a:cs typeface="Poppins" pitchFamily="2" charset="77"/>
              </a:rPr>
            </a:br>
            <a:r>
              <a:rPr lang="en-US" sz="2400" b="1" dirty="0">
                <a:solidFill>
                  <a:srgbClr val="ED1867"/>
                </a:solidFill>
                <a:latin typeface="Poppins" pitchFamily="2" charset="77"/>
                <a:cs typeface="Poppins" pitchFamily="2" charset="77"/>
              </a:rPr>
              <a:t>identify planning opportunities </a:t>
            </a:r>
            <a:r>
              <a:rPr lang="en-US" sz="2400" b="1" dirty="0">
                <a:solidFill>
                  <a:schemeClr val="tx1"/>
                </a:solidFill>
                <a:latin typeface="Poppins" pitchFamily="2" charset="77"/>
                <a:cs typeface="Poppins" pitchFamily="2" charset="77"/>
              </a:rPr>
              <a:t>for clients?</a:t>
            </a:r>
          </a:p>
          <a:p>
            <a:pPr>
              <a:lnSpc>
                <a:spcPts val="3660"/>
              </a:lnSpc>
              <a:buClr>
                <a:srgbClr val="009ACC"/>
              </a:buClr>
              <a:buSzPct val="125000"/>
            </a:pPr>
            <a:endParaRPr lang="en-US" sz="1800" b="1"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You end up giving away countless hours of free work answering “quick questions” instead of defining a proactive planning process.</a:t>
            </a:r>
            <a:br>
              <a:rPr lang="en-US" sz="1800" dirty="0">
                <a:solidFill>
                  <a:schemeClr val="tx1"/>
                </a:solidFill>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dirty="0">
                <a:latin typeface="Poppins" pitchFamily="2" charset="77"/>
                <a:cs typeface="Poppins" pitchFamily="2" charset="77"/>
              </a:rPr>
              <a:t>You could put off charging for your planning services because you think you need to “hard-sell” clients and don’t want to have awkward conversations.</a:t>
            </a:r>
            <a:br>
              <a:rPr lang="en-US" dirty="0">
                <a:latin typeface="Poppins" pitchFamily="2" charset="77"/>
                <a:cs typeface="Poppins" pitchFamily="2" charset="77"/>
              </a:rPr>
            </a:br>
            <a:endParaRPr lang="en-US" dirty="0">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You could lose planning clients to other firms who act </a:t>
            </a:r>
            <a:br>
              <a:rPr lang="en-US" sz="1800" dirty="0">
                <a:solidFill>
                  <a:schemeClr val="tx1"/>
                </a:solidFill>
                <a:latin typeface="Poppins" pitchFamily="2" charset="77"/>
                <a:cs typeface="Poppins" pitchFamily="2" charset="77"/>
              </a:rPr>
            </a:br>
            <a:r>
              <a:rPr lang="en-US" sz="1800" dirty="0">
                <a:solidFill>
                  <a:schemeClr val="tx1"/>
                </a:solidFill>
                <a:latin typeface="Poppins" pitchFamily="2" charset="77"/>
                <a:cs typeface="Poppins" pitchFamily="2" charset="77"/>
              </a:rPr>
              <a:t>on the planning opportunities in the client’s life.</a:t>
            </a:r>
          </a:p>
        </p:txBody>
      </p:sp>
      <p:pic>
        <p:nvPicPr>
          <p:cNvPr id="9" name="Picture 8" descr="A white text on a black background&#10;&#10;Description automatically generated with medium confidence">
            <a:extLst>
              <a:ext uri="{FF2B5EF4-FFF2-40B4-BE49-F238E27FC236}">
                <a16:creationId xmlns:a16="http://schemas.microsoft.com/office/drawing/2014/main" id="{C07DBD70-4D13-061B-6C33-D34D57DECCE9}"/>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C5998DA8-18DB-1D33-2EB3-83E3A50F92D9}"/>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9824373A-061B-0AA5-058C-1787111C518B}"/>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C8EFE3E7-3FF1-95E9-E111-9FB82A833CA9}"/>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7" name="Oval 6">
            <a:extLst>
              <a:ext uri="{FF2B5EF4-FFF2-40B4-BE49-F238E27FC236}">
                <a16:creationId xmlns:a16="http://schemas.microsoft.com/office/drawing/2014/main" id="{81B441CB-6FA7-DA0E-6CC0-C9ABD43E9E63}"/>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3FE14-37FE-0BA3-083C-A19BEF2CE01B}"/>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354599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4062368" y="332454"/>
            <a:ext cx="7589939" cy="534377"/>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When you do this the right way</a:t>
            </a:r>
          </a:p>
        </p:txBody>
      </p:sp>
      <p:sp>
        <p:nvSpPr>
          <p:cNvPr id="4" name="TextBox 3">
            <a:extLst>
              <a:ext uri="{FF2B5EF4-FFF2-40B4-BE49-F238E27FC236}">
                <a16:creationId xmlns:a16="http://schemas.microsoft.com/office/drawing/2014/main" id="{838DA928-8B70-42DF-9755-6409408EA590}"/>
              </a:ext>
            </a:extLst>
          </p:cNvPr>
          <p:cNvSpPr txBox="1"/>
          <p:nvPr/>
        </p:nvSpPr>
        <p:spPr>
          <a:xfrm>
            <a:off x="3819088" y="1276980"/>
            <a:ext cx="7833219" cy="4308744"/>
          </a:xfrm>
          <a:prstGeom prst="rect">
            <a:avLst/>
          </a:prstGeom>
          <a:noFill/>
        </p:spPr>
        <p:txBody>
          <a:bodyPr wrap="square">
            <a:spAutoFit/>
          </a:bodyPr>
          <a:lstStyle/>
          <a:p>
            <a:pPr marL="285750" indent="-285750">
              <a:lnSpc>
                <a:spcPts val="3660"/>
              </a:lnSpc>
              <a:buClr>
                <a:srgbClr val="009ACC"/>
              </a:buClr>
              <a:buSzPct val="125000"/>
              <a:buFont typeface="Arial" panose="020B0604020202020204" pitchFamily="34" charset="0"/>
              <a:buChar char="•"/>
            </a:pPr>
            <a:r>
              <a:rPr lang="en-US" sz="1800" dirty="0">
                <a:latin typeface="Poppins Light" panose="00000400000000000000" pitchFamily="2" charset="0"/>
                <a:cs typeface="Poppins Light" panose="00000400000000000000" pitchFamily="2" charset="0"/>
              </a:rPr>
              <a:t>Easily find planning opportunities you can bill for, and clients will be happy to pay your fee.</a:t>
            </a:r>
            <a:br>
              <a:rPr lang="en-US" sz="1800" dirty="0">
                <a:latin typeface="Poppins Light" panose="00000400000000000000" pitchFamily="2" charset="0"/>
                <a:cs typeface="Poppins Light" panose="00000400000000000000" pitchFamily="2" charset="0"/>
              </a:rPr>
            </a:br>
            <a:endParaRPr lang="en-US" dirty="0">
              <a:solidFill>
                <a:srgbClr val="0070C0"/>
              </a:solidFill>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r>
              <a:rPr lang="en-US" dirty="0">
                <a:latin typeface="Poppins Light" panose="00000400000000000000" pitchFamily="2" charset="0"/>
                <a:cs typeface="Poppins Light" panose="00000400000000000000" pitchFamily="2" charset="0"/>
              </a:rPr>
              <a:t>You will </a:t>
            </a:r>
            <a:r>
              <a:rPr lang="en-US" b="1" dirty="0">
                <a:latin typeface="Poppins" panose="00000500000000000000" pitchFamily="2" charset="0"/>
                <a:cs typeface="Poppins" panose="00000500000000000000" pitchFamily="2" charset="0"/>
              </a:rPr>
              <a:t>never have to “hard sell” </a:t>
            </a:r>
            <a:r>
              <a:rPr lang="en-US" dirty="0">
                <a:latin typeface="Poppins Light" panose="00000400000000000000" pitchFamily="2" charset="0"/>
                <a:cs typeface="Poppins Light" panose="00000400000000000000" pitchFamily="2" charset="0"/>
              </a:rPr>
              <a:t>any client on complicated tax plans, you can just act on the natural opportunities that arise.</a:t>
            </a:r>
            <a:endParaRPr lang="en-US" dirty="0">
              <a:solidFill>
                <a:srgbClr val="0070C0"/>
              </a:solidFill>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endParaRPr lang="en-US" sz="1800" dirty="0">
              <a:solidFill>
                <a:srgbClr val="0070C0"/>
              </a:solidFill>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r>
              <a:rPr lang="en-US" dirty="0">
                <a:latin typeface="Poppins Light" panose="00000400000000000000" pitchFamily="2" charset="0"/>
                <a:cs typeface="Poppins Light" panose="00000400000000000000" pitchFamily="2" charset="0"/>
              </a:rPr>
              <a:t>You can significantly increase your revenue in a short time by simply going deeper and addressing opportunities with more clients.</a:t>
            </a:r>
            <a:endParaRPr lang="en-US" sz="1800" dirty="0">
              <a:latin typeface="Poppins Light" panose="00000400000000000000" pitchFamily="2" charset="0"/>
              <a:cs typeface="Poppins Light" panose="00000400000000000000" pitchFamily="2" charset="0"/>
            </a:endParaRPr>
          </a:p>
        </p:txBody>
      </p:sp>
      <p:sp>
        <p:nvSpPr>
          <p:cNvPr id="2" name="You struggle booking clients…">
            <a:extLst>
              <a:ext uri="{FF2B5EF4-FFF2-40B4-BE49-F238E27FC236}">
                <a16:creationId xmlns:a16="http://schemas.microsoft.com/office/drawing/2014/main" id="{D294968D-EFA7-B58B-AA28-F4DDB4FCC318}"/>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Define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Progress + Impact </a:t>
            </a:r>
          </a:p>
        </p:txBody>
      </p:sp>
      <p:sp>
        <p:nvSpPr>
          <p:cNvPr id="6" name="Oval 5">
            <a:extLst>
              <a:ext uri="{FF2B5EF4-FFF2-40B4-BE49-F238E27FC236}">
                <a16:creationId xmlns:a16="http://schemas.microsoft.com/office/drawing/2014/main" id="{448F4C2F-B43C-E2B7-42E9-7A21E5A0DC3A}"/>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text on a black background&#10;&#10;Description automatically generated with medium confidence">
            <a:extLst>
              <a:ext uri="{FF2B5EF4-FFF2-40B4-BE49-F238E27FC236}">
                <a16:creationId xmlns:a16="http://schemas.microsoft.com/office/drawing/2014/main" id="{8C2E0D88-2854-DB53-CB73-4653E8E1EBD2}"/>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1" name="TextBox 10">
            <a:extLst>
              <a:ext uri="{FF2B5EF4-FFF2-40B4-BE49-F238E27FC236}">
                <a16:creationId xmlns:a16="http://schemas.microsoft.com/office/drawing/2014/main" id="{2DDDCD90-2B7E-9772-BFF4-1C568794D805}"/>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2" name="Picture 11">
            <a:extLst>
              <a:ext uri="{FF2B5EF4-FFF2-40B4-BE49-F238E27FC236}">
                <a16:creationId xmlns:a16="http://schemas.microsoft.com/office/drawing/2014/main" id="{243E5D60-2D5E-8428-4431-39EF44962B30}"/>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Title 1">
            <a:extLst>
              <a:ext uri="{FF2B5EF4-FFF2-40B4-BE49-F238E27FC236}">
                <a16:creationId xmlns:a16="http://schemas.microsoft.com/office/drawing/2014/main" id="{F19F4070-1B60-98C5-C6C6-57530F42174C}"/>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70893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814184" y="325650"/>
            <a:ext cx="7737455" cy="987322"/>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How to do it</a:t>
            </a:r>
            <a:br>
              <a:rPr lang="en-US" sz="1800" dirty="0">
                <a:solidFill>
                  <a:schemeClr val="tx1"/>
                </a:solidFill>
                <a:latin typeface="Poppins" pitchFamily="2" charset="77"/>
                <a:cs typeface="Poppins" pitchFamily="2" charset="77"/>
              </a:rPr>
            </a:br>
            <a:r>
              <a:rPr lang="en-US" b="1" dirty="0">
                <a:solidFill>
                  <a:srgbClr val="05A7A8"/>
                </a:solidFill>
                <a:latin typeface="Poppins" pitchFamily="2" charset="77"/>
                <a:cs typeface="Poppins" pitchFamily="2" charset="77"/>
              </a:rPr>
              <a:t>A. Post Tax Filing</a:t>
            </a:r>
            <a:r>
              <a:rPr lang="en-US" dirty="0">
                <a:latin typeface="Poppins" pitchFamily="2" charset="77"/>
                <a:cs typeface="Poppins" pitchFamily="2" charset="77"/>
              </a:rPr>
              <a:t>&gt; </a:t>
            </a:r>
            <a:endParaRPr lang="en-US" sz="1800" dirty="0">
              <a:solidFill>
                <a:srgbClr val="2A2C2E"/>
              </a:solidFill>
              <a:latin typeface="Poppins" pitchFamily="2" charset="77"/>
              <a:cs typeface="Poppins" pitchFamily="2" charset="77"/>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9A107C34-1835-5E0A-71F0-26AB1461F6F5}"/>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5703F1CA-3810-81FF-B3F3-D4F711F6E762}"/>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1661B892-3FBC-A7B4-BAD7-41B833AC42AC}"/>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AFE0BF39-9539-41F6-6BA0-0EF8548448E7}"/>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7" name="Oval 6">
            <a:extLst>
              <a:ext uri="{FF2B5EF4-FFF2-40B4-BE49-F238E27FC236}">
                <a16:creationId xmlns:a16="http://schemas.microsoft.com/office/drawing/2014/main" id="{ED00EE51-C319-7B0D-02EF-2E4FDD2E0441}"/>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835972-3E0C-7A27-E8B1-1F5F0A174703}"/>
              </a:ext>
            </a:extLst>
          </p:cNvPr>
          <p:cNvSpPr txBox="1"/>
          <p:nvPr/>
        </p:nvSpPr>
        <p:spPr>
          <a:xfrm>
            <a:off x="3814185" y="1592267"/>
            <a:ext cx="8045910" cy="338554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Start sending a post-filing email to clients you enjoy working with.</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solidFill>
                  <a:srgbClr val="ED1867"/>
                </a:solidFill>
                <a:latin typeface="Poppins" panose="00000500000000000000" pitchFamily="2" charset="0"/>
                <a:cs typeface="Poppins" panose="00000500000000000000" pitchFamily="2" charset="0"/>
              </a:rPr>
              <a:t>“Bad” result = </a:t>
            </a:r>
            <a:br>
              <a:rPr lang="en-US" dirty="0">
                <a:latin typeface="Poppins" panose="00000500000000000000" pitchFamily="2" charset="0"/>
                <a:cs typeface="Poppins" panose="00000500000000000000" pitchFamily="2" charset="0"/>
              </a:rPr>
            </a:br>
            <a:r>
              <a:rPr lang="en-US" sz="1600" i="1" dirty="0">
                <a:latin typeface="Poppins" panose="00000500000000000000" pitchFamily="2" charset="0"/>
                <a:cs typeface="Poppins" panose="00000500000000000000" pitchFamily="2" charset="0"/>
              </a:rPr>
              <a:t>“Hey, I hate that this happened. I want to make sure it doesn’t happen again. The only way for us to do that is to take time throughout the year to execute some planning…let’s schedule a call to discuss next steps.”</a:t>
            </a:r>
          </a:p>
          <a:p>
            <a:pPr marL="285750" indent="-285750">
              <a:buFont typeface="Arial" panose="020B0604020202020204" pitchFamily="34" charset="0"/>
              <a:buChar char="•"/>
            </a:pPr>
            <a:endParaRPr lang="en-US" sz="16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600" b="1" dirty="0">
                <a:solidFill>
                  <a:srgbClr val="05A7A8"/>
                </a:solidFill>
                <a:latin typeface="Poppins" panose="00000500000000000000" pitchFamily="2" charset="0"/>
                <a:cs typeface="Poppins" panose="00000500000000000000" pitchFamily="2" charset="0"/>
              </a:rPr>
              <a:t>“Good” result = </a:t>
            </a:r>
            <a:br>
              <a:rPr lang="en-US" sz="1600" dirty="0">
                <a:latin typeface="Poppins" panose="00000500000000000000" pitchFamily="2" charset="0"/>
                <a:cs typeface="Poppins" panose="00000500000000000000" pitchFamily="2" charset="0"/>
              </a:rPr>
            </a:br>
            <a:r>
              <a:rPr lang="en-US" sz="1600" i="1" dirty="0">
                <a:latin typeface="Poppins" panose="00000500000000000000" pitchFamily="2" charset="0"/>
                <a:cs typeface="Poppins" panose="00000500000000000000" pitchFamily="2" charset="0"/>
              </a:rPr>
              <a:t>“Hey, your tax picture looked great this. Every year tax law can change and the only way for us to ensure you keep paying the least amount of tax possible is to take time this year to execute some planning…let’s schedule a call to discuss next steps.”</a:t>
            </a:r>
          </a:p>
        </p:txBody>
      </p:sp>
      <p:sp>
        <p:nvSpPr>
          <p:cNvPr id="15" name="TextBox 14">
            <a:extLst>
              <a:ext uri="{FF2B5EF4-FFF2-40B4-BE49-F238E27FC236}">
                <a16:creationId xmlns:a16="http://schemas.microsoft.com/office/drawing/2014/main" id="{34B4D379-4F89-927A-EE5B-FD5D5132BEB3}"/>
              </a:ext>
            </a:extLst>
          </p:cNvPr>
          <p:cNvSpPr txBox="1"/>
          <p:nvPr/>
        </p:nvSpPr>
        <p:spPr>
          <a:xfrm>
            <a:off x="3814184" y="5257104"/>
            <a:ext cx="7972348" cy="1138773"/>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The goal of the call should be to discuss your options for adding </a:t>
            </a:r>
            <a:r>
              <a:rPr lang="en-US" b="1" dirty="0">
                <a:latin typeface="Poppins" panose="00000500000000000000" pitchFamily="2" charset="0"/>
                <a:cs typeface="Poppins" panose="00000500000000000000" pitchFamily="2" charset="0"/>
              </a:rPr>
              <a:t>paid tax planning services </a:t>
            </a:r>
            <a:r>
              <a:rPr lang="en-US" dirty="0">
                <a:latin typeface="Poppins" panose="00000500000000000000" pitchFamily="2" charset="0"/>
                <a:cs typeface="Poppins" panose="00000500000000000000" pitchFamily="2" charset="0"/>
              </a:rPr>
              <a:t>to their engagement.</a:t>
            </a:r>
            <a:br>
              <a:rPr lang="en-US" dirty="0">
                <a:latin typeface="Poppins" panose="00000500000000000000" pitchFamily="2" charset="0"/>
                <a:cs typeface="Poppins" panose="00000500000000000000" pitchFamily="2" charset="0"/>
              </a:rPr>
            </a:br>
            <a:br>
              <a:rPr lang="en-US"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(we’ll cover how to do that the next step of the framework)</a:t>
            </a:r>
          </a:p>
        </p:txBody>
      </p:sp>
      <p:sp>
        <p:nvSpPr>
          <p:cNvPr id="2" name="Title 1">
            <a:extLst>
              <a:ext uri="{FF2B5EF4-FFF2-40B4-BE49-F238E27FC236}">
                <a16:creationId xmlns:a16="http://schemas.microsoft.com/office/drawing/2014/main" id="{0E64B056-C226-CCF7-F870-A71E1242B5C7}"/>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0380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814184" y="325650"/>
            <a:ext cx="7737455" cy="987322"/>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How to do it</a:t>
            </a:r>
            <a:br>
              <a:rPr lang="en-US" sz="1800" dirty="0">
                <a:solidFill>
                  <a:schemeClr val="tx1"/>
                </a:solidFill>
                <a:latin typeface="Poppins" pitchFamily="2" charset="77"/>
                <a:cs typeface="Poppins" pitchFamily="2" charset="77"/>
              </a:rPr>
            </a:br>
            <a:r>
              <a:rPr lang="en-US" sz="1800" b="1" dirty="0">
                <a:solidFill>
                  <a:srgbClr val="05A7A8"/>
                </a:solidFill>
                <a:latin typeface="Poppins" pitchFamily="2" charset="77"/>
                <a:cs typeface="Poppins" pitchFamily="2" charset="77"/>
              </a:rPr>
              <a:t>B</a:t>
            </a:r>
            <a:r>
              <a:rPr lang="en-US" b="1" dirty="0">
                <a:solidFill>
                  <a:srgbClr val="05A7A8"/>
                </a:solidFill>
                <a:latin typeface="Poppins" pitchFamily="2" charset="77"/>
                <a:cs typeface="Poppins" pitchFamily="2" charset="77"/>
              </a:rPr>
              <a:t>. Major Life Event</a:t>
            </a:r>
            <a:r>
              <a:rPr lang="en-US" dirty="0">
                <a:latin typeface="Poppins" pitchFamily="2" charset="77"/>
                <a:cs typeface="Poppins" pitchFamily="2" charset="77"/>
              </a:rPr>
              <a:t>&gt; </a:t>
            </a:r>
            <a:endParaRPr lang="en-US" sz="1800" dirty="0">
              <a:solidFill>
                <a:srgbClr val="2A2C2E"/>
              </a:solidFill>
              <a:latin typeface="Poppins" pitchFamily="2" charset="77"/>
              <a:cs typeface="Poppins" pitchFamily="2" charset="77"/>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9A107C34-1835-5E0A-71F0-26AB1461F6F5}"/>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5703F1CA-3810-81FF-B3F3-D4F711F6E762}"/>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1661B892-3FBC-A7B4-BAD7-41B833AC42AC}"/>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AFE0BF39-9539-41F6-6BA0-0EF8548448E7}"/>
              </a:ext>
            </a:extLst>
          </p:cNvPr>
          <p:cNvSpPr txBox="1"/>
          <p:nvPr/>
        </p:nvSpPr>
        <p:spPr>
          <a:xfrm>
            <a:off x="0" y="1721009"/>
            <a:ext cx="3482279" cy="1055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7" name="Oval 6">
            <a:extLst>
              <a:ext uri="{FF2B5EF4-FFF2-40B4-BE49-F238E27FC236}">
                <a16:creationId xmlns:a16="http://schemas.microsoft.com/office/drawing/2014/main" id="{ED00EE51-C319-7B0D-02EF-2E4FDD2E0441}"/>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835972-3E0C-7A27-E8B1-1F5F0A174703}"/>
              </a:ext>
            </a:extLst>
          </p:cNvPr>
          <p:cNvSpPr txBox="1"/>
          <p:nvPr/>
        </p:nvSpPr>
        <p:spPr>
          <a:xfrm>
            <a:off x="3814185" y="1592267"/>
            <a:ext cx="8045910" cy="19082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Send an email to book a Discovery Call.</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solidFill>
                  <a:srgbClr val="ED1867"/>
                </a:solidFill>
                <a:latin typeface="Poppins" panose="00000500000000000000" pitchFamily="2" charset="0"/>
                <a:cs typeface="Poppins" panose="00000500000000000000" pitchFamily="2" charset="0"/>
              </a:rPr>
              <a:t>Let’s see how this impacts your taxes…</a:t>
            </a:r>
            <a:br>
              <a:rPr lang="en-US" dirty="0">
                <a:latin typeface="Poppins" panose="00000500000000000000" pitchFamily="2" charset="0"/>
                <a:cs typeface="Poppins" panose="00000500000000000000" pitchFamily="2" charset="0"/>
              </a:rPr>
            </a:br>
            <a:r>
              <a:rPr lang="en-US" sz="1600" i="1" dirty="0">
                <a:latin typeface="Poppins" panose="00000500000000000000" pitchFamily="2" charset="0"/>
                <a:cs typeface="Poppins" panose="00000500000000000000" pitchFamily="2" charset="0"/>
              </a:rPr>
              <a:t>“Hey, since you shared [define life event], I put aside some time so we can discuss how this might impact your future tax filings. I’d like to spend a few minutes and map this out together…let’s schedule a call to discuss the next steps.</a:t>
            </a:r>
          </a:p>
        </p:txBody>
      </p:sp>
      <p:sp>
        <p:nvSpPr>
          <p:cNvPr id="15" name="TextBox 14">
            <a:extLst>
              <a:ext uri="{FF2B5EF4-FFF2-40B4-BE49-F238E27FC236}">
                <a16:creationId xmlns:a16="http://schemas.microsoft.com/office/drawing/2014/main" id="{34B4D379-4F89-927A-EE5B-FD5D5132BEB3}"/>
              </a:ext>
            </a:extLst>
          </p:cNvPr>
          <p:cNvSpPr txBox="1"/>
          <p:nvPr/>
        </p:nvSpPr>
        <p:spPr>
          <a:xfrm>
            <a:off x="3887747" y="3932745"/>
            <a:ext cx="7972348" cy="1138773"/>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The goal of the call should be to discuss your options for adding </a:t>
            </a:r>
            <a:r>
              <a:rPr lang="en-US" b="1" dirty="0">
                <a:latin typeface="Poppins" panose="00000500000000000000" pitchFamily="2" charset="0"/>
                <a:cs typeface="Poppins" panose="00000500000000000000" pitchFamily="2" charset="0"/>
              </a:rPr>
              <a:t>paid tax planning services </a:t>
            </a:r>
            <a:r>
              <a:rPr lang="en-US" dirty="0">
                <a:latin typeface="Poppins" panose="00000500000000000000" pitchFamily="2" charset="0"/>
                <a:cs typeface="Poppins" panose="00000500000000000000" pitchFamily="2" charset="0"/>
              </a:rPr>
              <a:t>to their engagement.</a:t>
            </a:r>
            <a:br>
              <a:rPr lang="en-US" dirty="0">
                <a:latin typeface="Poppins" panose="00000500000000000000" pitchFamily="2" charset="0"/>
                <a:cs typeface="Poppins" panose="00000500000000000000" pitchFamily="2" charset="0"/>
              </a:rPr>
            </a:br>
            <a:br>
              <a:rPr lang="en-US"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(we’ll cover how to do that the next step of the framework)</a:t>
            </a:r>
          </a:p>
        </p:txBody>
      </p:sp>
      <p:sp>
        <p:nvSpPr>
          <p:cNvPr id="2" name="Title 1">
            <a:extLst>
              <a:ext uri="{FF2B5EF4-FFF2-40B4-BE49-F238E27FC236}">
                <a16:creationId xmlns:a16="http://schemas.microsoft.com/office/drawing/2014/main" id="{E82E7142-A95F-B729-6C49-806546A00F60}"/>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32989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BE5E7-C3C3-8560-0700-AE5CBFD2E7D1}"/>
              </a:ext>
            </a:extLst>
          </p:cNvPr>
          <p:cNvSpPr/>
          <p:nvPr/>
        </p:nvSpPr>
        <p:spPr>
          <a:xfrm>
            <a:off x="729842" y="6075851"/>
            <a:ext cx="1434130" cy="4391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C68C5B-4807-EF46-92A5-00E778A2042F}"/>
              </a:ext>
            </a:extLst>
          </p:cNvPr>
          <p:cNvSpPr/>
          <p:nvPr/>
        </p:nvSpPr>
        <p:spPr>
          <a:xfrm>
            <a:off x="0" y="-1"/>
            <a:ext cx="12192000" cy="1549667"/>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96B0A27-2C09-164D-B796-3F98D5FCD03B}"/>
              </a:ext>
            </a:extLst>
          </p:cNvPr>
          <p:cNvSpPr>
            <a:spLocks noGrp="1"/>
          </p:cNvSpPr>
          <p:nvPr>
            <p:ph type="body" sz="quarter" idx="13"/>
          </p:nvPr>
        </p:nvSpPr>
        <p:spPr/>
        <p:txBody>
          <a:bodyPr/>
          <a:lstStyle/>
          <a:p>
            <a:r>
              <a:rPr lang="en-US" spc="0" dirty="0">
                <a:latin typeface="Poppins ExtraBold" pitchFamily="2" charset="77"/>
                <a:cs typeface="Poppins ExtraBold" pitchFamily="2" charset="77"/>
              </a:rPr>
              <a:t>Do any of these feelings </a:t>
            </a:r>
            <a:r>
              <a:rPr lang="en-US" spc="0" dirty="0">
                <a:solidFill>
                  <a:srgbClr val="ED1867"/>
                </a:solidFill>
                <a:latin typeface="Poppins ExtraBold" pitchFamily="2" charset="77"/>
                <a:cs typeface="Poppins ExtraBold" pitchFamily="2" charset="77"/>
              </a:rPr>
              <a:t>resonate</a:t>
            </a:r>
            <a:r>
              <a:rPr lang="en-US" spc="0" dirty="0">
                <a:latin typeface="Poppins ExtraBold" pitchFamily="2" charset="77"/>
                <a:cs typeface="Poppins ExtraBold" pitchFamily="2" charset="77"/>
              </a:rPr>
              <a:t> with you?</a:t>
            </a:r>
          </a:p>
        </p:txBody>
      </p:sp>
      <p:sp>
        <p:nvSpPr>
          <p:cNvPr id="6" name="TextBox 5">
            <a:extLst>
              <a:ext uri="{FF2B5EF4-FFF2-40B4-BE49-F238E27FC236}">
                <a16:creationId xmlns:a16="http://schemas.microsoft.com/office/drawing/2014/main" id="{99F601CE-E142-7DC6-9030-80CEC2A36AB3}"/>
              </a:ext>
            </a:extLst>
          </p:cNvPr>
          <p:cNvSpPr txBox="1"/>
          <p:nvPr/>
        </p:nvSpPr>
        <p:spPr>
          <a:xfrm>
            <a:off x="2667698" y="1911139"/>
            <a:ext cx="9236279" cy="4600490"/>
          </a:xfrm>
          <a:prstGeom prst="rect">
            <a:avLst/>
          </a:prstGeom>
          <a:noFill/>
        </p:spPr>
        <p:txBody>
          <a:bodyPr wrap="square">
            <a:spAutoFit/>
          </a:bodyPr>
          <a:lstStyle/>
          <a:p>
            <a:pPr marL="285750" indent="-285750">
              <a:lnSpc>
                <a:spcPts val="2200"/>
              </a:lnSpc>
              <a:buClr>
                <a:srgbClr val="009ACC"/>
              </a:buClr>
              <a:buSzPct val="125000"/>
              <a:buFont typeface="Arial" panose="020B0604020202020204" pitchFamily="34" charset="0"/>
              <a:buChar char="•"/>
            </a:pPr>
            <a:r>
              <a:rPr lang="en-US" sz="2600" b="1" dirty="0">
                <a:solidFill>
                  <a:schemeClr val="tx1"/>
                </a:solidFill>
                <a:latin typeface="Poppins"/>
                <a:cs typeface="Poppins"/>
              </a:rPr>
              <a:t>Fed Up</a:t>
            </a:r>
            <a:r>
              <a:rPr lang="en-US" sz="2600" dirty="0">
                <a:solidFill>
                  <a:schemeClr val="tx1"/>
                </a:solidFill>
                <a:latin typeface="Poppins"/>
                <a:cs typeface="Poppins"/>
              </a:rPr>
              <a:t>  </a:t>
            </a:r>
            <a:br>
              <a:rPr lang="en-US" sz="1800" dirty="0">
                <a:solidFill>
                  <a:schemeClr val="tx1"/>
                </a:solidFill>
                <a:latin typeface="Poppins"/>
                <a:cs typeface="Poppins"/>
              </a:rPr>
            </a:br>
            <a:r>
              <a:rPr lang="en-US" sz="1600" dirty="0">
                <a:solidFill>
                  <a:schemeClr val="tx1"/>
                </a:solidFill>
                <a:latin typeface="Poppins"/>
                <a:cs typeface="Poppins"/>
              </a:rPr>
              <a:t>You're tired of not being compensated for all the help you’re giving clients year-round.</a:t>
            </a:r>
            <a:br>
              <a:rPr lang="en-US" sz="1800" dirty="0">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marL="285750" indent="-285750">
              <a:lnSpc>
                <a:spcPts val="2200"/>
              </a:lnSpc>
              <a:buClr>
                <a:srgbClr val="009ACC"/>
              </a:buClr>
              <a:buSzPct val="125000"/>
              <a:buFont typeface="Arial" panose="020B0604020202020204" pitchFamily="34" charset="0"/>
              <a:buChar char="•"/>
            </a:pPr>
            <a:r>
              <a:rPr lang="en-US" sz="2600" b="1" dirty="0">
                <a:solidFill>
                  <a:schemeClr val="tx1"/>
                </a:solidFill>
                <a:latin typeface="Poppins"/>
                <a:cs typeface="Poppins"/>
              </a:rPr>
              <a:t>Cautious</a:t>
            </a:r>
            <a:br>
              <a:rPr lang="en-US" sz="1800" b="1" dirty="0">
                <a:solidFill>
                  <a:schemeClr val="tx1"/>
                </a:solidFill>
                <a:latin typeface="Poppins"/>
                <a:cs typeface="Poppins"/>
              </a:rPr>
            </a:br>
            <a:r>
              <a:rPr lang="en-US" sz="1600" dirty="0">
                <a:solidFill>
                  <a:schemeClr val="tx1"/>
                </a:solidFill>
                <a:latin typeface="Poppins"/>
                <a:cs typeface="Poppins"/>
              </a:rPr>
              <a:t>You want to increase fees but don’t want to jeopardize any of your client relationships.</a:t>
            </a:r>
          </a:p>
          <a:p>
            <a:pPr marL="285750" indent="-285750">
              <a:lnSpc>
                <a:spcPts val="2200"/>
              </a:lnSpc>
              <a:buClr>
                <a:srgbClr val="009ACC"/>
              </a:buClr>
              <a:buSzPct val="125000"/>
              <a:buFont typeface="Arial" panose="020B0604020202020204" pitchFamily="34" charset="0"/>
              <a:buChar char="•"/>
            </a:pPr>
            <a:endParaRPr lang="en-US" dirty="0">
              <a:latin typeface="Poppins"/>
              <a:cs typeface="Poppins"/>
            </a:endParaRPr>
          </a:p>
          <a:p>
            <a:pPr marL="285750" indent="-285750">
              <a:lnSpc>
                <a:spcPts val="2200"/>
              </a:lnSpc>
              <a:buClr>
                <a:srgbClr val="009ACC"/>
              </a:buClr>
              <a:buSzPct val="125000"/>
              <a:buFont typeface="Arial" panose="020B0604020202020204" pitchFamily="34" charset="0"/>
              <a:buChar char="•"/>
            </a:pPr>
            <a:r>
              <a:rPr lang="en-US" sz="2600" b="1" dirty="0">
                <a:latin typeface="Poppins"/>
                <a:cs typeface="Poppins"/>
              </a:rPr>
              <a:t>Want Better</a:t>
            </a:r>
            <a:br>
              <a:rPr lang="en-US" sz="1800" dirty="0">
                <a:latin typeface="Poppins"/>
                <a:cs typeface="Poppins"/>
              </a:rPr>
            </a:br>
            <a:r>
              <a:rPr lang="en-US" sz="1600" dirty="0">
                <a:latin typeface="Poppins"/>
                <a:cs typeface="Poppins"/>
              </a:rPr>
              <a:t>You want all your client relationships to be like your “best” clients </a:t>
            </a:r>
            <a:br>
              <a:rPr lang="en-US" sz="1600" dirty="0">
                <a:latin typeface="Poppins"/>
                <a:cs typeface="Poppins"/>
              </a:rPr>
            </a:br>
            <a:r>
              <a:rPr lang="en-US" sz="1600" dirty="0">
                <a:latin typeface="Poppins"/>
                <a:cs typeface="Poppins"/>
              </a:rPr>
              <a:t>(enjoyable, productive, profitable).</a:t>
            </a:r>
            <a:br>
              <a:rPr lang="en-US" sz="1800" dirty="0">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marL="285750" indent="-285750">
              <a:lnSpc>
                <a:spcPts val="2200"/>
              </a:lnSpc>
              <a:buClr>
                <a:srgbClr val="009ACC"/>
              </a:buClr>
              <a:buSzPct val="125000"/>
              <a:buFont typeface="Arial" panose="020B0604020202020204" pitchFamily="34" charset="0"/>
              <a:buChar char="•"/>
            </a:pPr>
            <a:r>
              <a:rPr lang="en-US" sz="2600" b="1" dirty="0">
                <a:solidFill>
                  <a:schemeClr val="tx1"/>
                </a:solidFill>
                <a:latin typeface="Poppins"/>
                <a:cs typeface="Poppins"/>
              </a:rPr>
              <a:t>Don’t have the right message</a:t>
            </a:r>
            <a:r>
              <a:rPr lang="en-US" sz="2600" dirty="0">
                <a:solidFill>
                  <a:schemeClr val="tx1"/>
                </a:solidFill>
                <a:latin typeface="Poppins"/>
                <a:cs typeface="Poppins"/>
              </a:rPr>
              <a:t> </a:t>
            </a:r>
            <a:br>
              <a:rPr lang="en-US" dirty="0">
                <a:latin typeface="Poppins"/>
                <a:cs typeface="Poppins"/>
              </a:rPr>
            </a:br>
            <a:r>
              <a:rPr lang="en-US" sz="1800" dirty="0">
                <a:solidFill>
                  <a:schemeClr val="tx1"/>
                </a:solidFill>
                <a:latin typeface="Poppins"/>
                <a:cs typeface="Poppins"/>
              </a:rPr>
              <a:t>You're not sure what to say to clients so they understand </a:t>
            </a:r>
            <a:br>
              <a:rPr lang="en-US" sz="1800" dirty="0">
                <a:solidFill>
                  <a:schemeClr val="tx1"/>
                </a:solidFill>
                <a:latin typeface="Poppins"/>
                <a:cs typeface="Poppins"/>
              </a:rPr>
            </a:br>
            <a:r>
              <a:rPr lang="en-US" sz="1800" b="1" dirty="0">
                <a:solidFill>
                  <a:srgbClr val="05A7A8"/>
                </a:solidFill>
                <a:latin typeface="Poppins"/>
                <a:cs typeface="Poppins"/>
              </a:rPr>
              <a:t>why they should pay more </a:t>
            </a:r>
            <a:r>
              <a:rPr lang="en-US" sz="1800" dirty="0">
                <a:solidFill>
                  <a:schemeClr val="tx1"/>
                </a:solidFill>
                <a:latin typeface="Poppins"/>
                <a:cs typeface="Poppins"/>
              </a:rPr>
              <a:t>than they’re already paying…</a:t>
            </a:r>
            <a:br>
              <a:rPr lang="en-US" sz="1800" dirty="0">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marL="285750" indent="-285750">
              <a:lnSpc>
                <a:spcPts val="2200"/>
              </a:lnSpc>
              <a:buClr>
                <a:srgbClr val="009ACC"/>
              </a:buClr>
              <a:buSzPct val="125000"/>
              <a:buFont typeface="Arial" panose="020B0604020202020204" pitchFamily="34" charset="0"/>
              <a:buChar char="•"/>
            </a:pPr>
            <a:r>
              <a:rPr lang="en-US" sz="2600" b="1" dirty="0">
                <a:latin typeface="Poppins"/>
                <a:cs typeface="Poppins"/>
              </a:rPr>
              <a:t>Need </a:t>
            </a:r>
            <a:r>
              <a:rPr lang="en-US" sz="2600" b="1" dirty="0">
                <a:solidFill>
                  <a:schemeClr val="tx1"/>
                </a:solidFill>
                <a:latin typeface="Poppins"/>
                <a:cs typeface="Poppins"/>
              </a:rPr>
              <a:t>a Plan</a:t>
            </a:r>
            <a:br>
              <a:rPr lang="en-US" b="1" dirty="0">
                <a:latin typeface="Poppins"/>
                <a:cs typeface="Poppins"/>
              </a:rPr>
            </a:br>
            <a:r>
              <a:rPr lang="en-US" sz="1800" dirty="0">
                <a:solidFill>
                  <a:schemeClr val="tx1"/>
                </a:solidFill>
                <a:latin typeface="Poppins"/>
                <a:cs typeface="Poppins"/>
              </a:rPr>
              <a:t>You want a plan for how to increase your margins and cash flow this year.</a:t>
            </a:r>
          </a:p>
        </p:txBody>
      </p:sp>
      <p:pic>
        <p:nvPicPr>
          <p:cNvPr id="9" name="Picture 8" descr="Logo&#10;&#10;Description automatically generated">
            <a:extLst>
              <a:ext uri="{FF2B5EF4-FFF2-40B4-BE49-F238E27FC236}">
                <a16:creationId xmlns:a16="http://schemas.microsoft.com/office/drawing/2014/main" id="{5C429F90-3A73-11C9-DF58-A6892DB2041F}"/>
              </a:ext>
            </a:extLst>
          </p:cNvPr>
          <p:cNvPicPr>
            <a:picLocks noChangeAspect="1"/>
          </p:cNvPicPr>
          <p:nvPr/>
        </p:nvPicPr>
        <p:blipFill>
          <a:blip r:embed="rId2"/>
          <a:stretch>
            <a:fillRect/>
          </a:stretch>
        </p:blipFill>
        <p:spPr>
          <a:xfrm>
            <a:off x="140236" y="6370299"/>
            <a:ext cx="1179213" cy="282660"/>
          </a:xfrm>
          <a:prstGeom prst="rect">
            <a:avLst/>
          </a:prstGeom>
        </p:spPr>
      </p:pic>
      <p:sp>
        <p:nvSpPr>
          <p:cNvPr id="10" name="TextBox 9">
            <a:extLst>
              <a:ext uri="{FF2B5EF4-FFF2-40B4-BE49-F238E27FC236}">
                <a16:creationId xmlns:a16="http://schemas.microsoft.com/office/drawing/2014/main" id="{03F58A25-25B5-B4EA-AD50-BB8121F6C07A}"/>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8" name="Picture 7">
            <a:extLst>
              <a:ext uri="{FF2B5EF4-FFF2-40B4-BE49-F238E27FC236}">
                <a16:creationId xmlns:a16="http://schemas.microsoft.com/office/drawing/2014/main" id="{809ED4B6-FD95-3438-EACE-C9CF3946BD9D}"/>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11" name="TextBox 10">
            <a:extLst>
              <a:ext uri="{FF2B5EF4-FFF2-40B4-BE49-F238E27FC236}">
                <a16:creationId xmlns:a16="http://schemas.microsoft.com/office/drawing/2014/main" id="{794615E3-4662-E676-8B6E-D4FF41E3CD72}"/>
              </a:ext>
            </a:extLst>
          </p:cNvPr>
          <p:cNvSpPr txBox="1"/>
          <p:nvPr/>
        </p:nvSpPr>
        <p:spPr>
          <a:xfrm>
            <a:off x="140236" y="1902967"/>
            <a:ext cx="2351294" cy="369332"/>
          </a:xfrm>
          <a:prstGeom prst="rect">
            <a:avLst/>
          </a:prstGeom>
          <a:noFill/>
        </p:spPr>
        <p:txBody>
          <a:bodyPr wrap="square" rtlCol="0">
            <a:spAutoFit/>
          </a:bodyPr>
          <a:lstStyle/>
          <a:p>
            <a:r>
              <a:rPr lang="en-US" b="1" dirty="0">
                <a:solidFill>
                  <a:srgbClr val="ED1867"/>
                </a:solidFill>
                <a:latin typeface="Poppins" panose="00000500000000000000" pitchFamily="2" charset="0"/>
                <a:cs typeface="Poppins" panose="00000500000000000000" pitchFamily="2" charset="0"/>
              </a:rPr>
              <a:t>Growing Pains…</a:t>
            </a:r>
          </a:p>
        </p:txBody>
      </p:sp>
    </p:spTree>
    <p:extLst>
      <p:ext uri="{BB962C8B-B14F-4D97-AF65-F5344CB8AC3E}">
        <p14:creationId xmlns:p14="http://schemas.microsoft.com/office/powerpoint/2010/main" val="28658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814184" y="325650"/>
            <a:ext cx="7737455" cy="987322"/>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How to do it</a:t>
            </a:r>
            <a:br>
              <a:rPr lang="en-US" sz="1800" dirty="0">
                <a:solidFill>
                  <a:schemeClr val="tx1"/>
                </a:solidFill>
                <a:latin typeface="Poppins" pitchFamily="2" charset="77"/>
                <a:cs typeface="Poppins" pitchFamily="2" charset="77"/>
              </a:rPr>
            </a:br>
            <a:r>
              <a:rPr lang="en-US" b="1" dirty="0">
                <a:solidFill>
                  <a:srgbClr val="05A7A8"/>
                </a:solidFill>
                <a:latin typeface="Poppins" pitchFamily="2" charset="77"/>
                <a:cs typeface="Poppins" pitchFamily="2" charset="77"/>
              </a:rPr>
              <a:t>C. Faster Progress</a:t>
            </a:r>
            <a:r>
              <a:rPr lang="en-US" dirty="0">
                <a:latin typeface="Poppins" pitchFamily="2" charset="77"/>
                <a:cs typeface="Poppins" pitchFamily="2" charset="77"/>
              </a:rPr>
              <a:t>&gt; </a:t>
            </a:r>
            <a:endParaRPr lang="en-US" sz="1800" dirty="0">
              <a:solidFill>
                <a:srgbClr val="2A2C2E"/>
              </a:solidFill>
              <a:latin typeface="Poppins" pitchFamily="2" charset="77"/>
              <a:cs typeface="Poppins" pitchFamily="2" charset="77"/>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9A107C34-1835-5E0A-71F0-26AB1461F6F5}"/>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5703F1CA-3810-81FF-B3F3-D4F711F6E762}"/>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1661B892-3FBC-A7B4-BAD7-41B833AC42AC}"/>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AFE0BF39-9539-41F6-6BA0-0EF8548448E7}"/>
              </a:ext>
            </a:extLst>
          </p:cNvPr>
          <p:cNvSpPr txBox="1"/>
          <p:nvPr/>
        </p:nvSpPr>
        <p:spPr>
          <a:xfrm>
            <a:off x="0" y="1721009"/>
            <a:ext cx="3482279" cy="1055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  &gt; Identify</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Opportunities</a:t>
            </a:r>
          </a:p>
        </p:txBody>
      </p:sp>
      <p:sp>
        <p:nvSpPr>
          <p:cNvPr id="7" name="Oval 6">
            <a:extLst>
              <a:ext uri="{FF2B5EF4-FFF2-40B4-BE49-F238E27FC236}">
                <a16:creationId xmlns:a16="http://schemas.microsoft.com/office/drawing/2014/main" id="{ED00EE51-C319-7B0D-02EF-2E4FDD2E0441}"/>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835972-3E0C-7A27-E8B1-1F5F0A174703}"/>
              </a:ext>
            </a:extLst>
          </p:cNvPr>
          <p:cNvSpPr txBox="1"/>
          <p:nvPr/>
        </p:nvSpPr>
        <p:spPr>
          <a:xfrm>
            <a:off x="3814185" y="1592267"/>
            <a:ext cx="8045910" cy="19082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Send an email to book a Discovery Call.</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solidFill>
                  <a:srgbClr val="ED1867"/>
                </a:solidFill>
                <a:latin typeface="Poppins" panose="00000500000000000000" pitchFamily="2" charset="0"/>
                <a:cs typeface="Poppins" panose="00000500000000000000" pitchFamily="2" charset="0"/>
              </a:rPr>
              <a:t>Let’s map out the next 12 months…</a:t>
            </a:r>
            <a:br>
              <a:rPr lang="en-US" dirty="0">
                <a:latin typeface="Poppins" panose="00000500000000000000" pitchFamily="2" charset="0"/>
                <a:cs typeface="Poppins" panose="00000500000000000000" pitchFamily="2" charset="0"/>
              </a:rPr>
            </a:br>
            <a:r>
              <a:rPr lang="en-US" sz="1600" i="1" dirty="0">
                <a:latin typeface="Poppins" panose="00000500000000000000" pitchFamily="2" charset="0"/>
                <a:cs typeface="Poppins" panose="00000500000000000000" pitchFamily="2" charset="0"/>
              </a:rPr>
              <a:t>“Hey, the economy is wacky right now and tax law is continuing to morph rapidly. I know you have a bunch happening this year, I want to make sure we set aside some time to see how we can help…let’s jump on a call to discuss next steps. </a:t>
            </a:r>
          </a:p>
        </p:txBody>
      </p:sp>
      <p:sp>
        <p:nvSpPr>
          <p:cNvPr id="15" name="TextBox 14">
            <a:extLst>
              <a:ext uri="{FF2B5EF4-FFF2-40B4-BE49-F238E27FC236}">
                <a16:creationId xmlns:a16="http://schemas.microsoft.com/office/drawing/2014/main" id="{34B4D379-4F89-927A-EE5B-FD5D5132BEB3}"/>
              </a:ext>
            </a:extLst>
          </p:cNvPr>
          <p:cNvSpPr txBox="1"/>
          <p:nvPr/>
        </p:nvSpPr>
        <p:spPr>
          <a:xfrm>
            <a:off x="3887747" y="3932745"/>
            <a:ext cx="7972348" cy="1138773"/>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The goal of the call should be to discuss your options for adding </a:t>
            </a:r>
            <a:r>
              <a:rPr lang="en-US" b="1" dirty="0">
                <a:latin typeface="Poppins" panose="00000500000000000000" pitchFamily="2" charset="0"/>
                <a:cs typeface="Poppins" panose="00000500000000000000" pitchFamily="2" charset="0"/>
              </a:rPr>
              <a:t>paid tax planning services </a:t>
            </a:r>
            <a:r>
              <a:rPr lang="en-US" dirty="0">
                <a:latin typeface="Poppins" panose="00000500000000000000" pitchFamily="2" charset="0"/>
                <a:cs typeface="Poppins" panose="00000500000000000000" pitchFamily="2" charset="0"/>
              </a:rPr>
              <a:t>to their engagement.</a:t>
            </a:r>
            <a:br>
              <a:rPr lang="en-US" dirty="0">
                <a:latin typeface="Poppins" panose="00000500000000000000" pitchFamily="2" charset="0"/>
                <a:cs typeface="Poppins" panose="00000500000000000000" pitchFamily="2" charset="0"/>
              </a:rPr>
            </a:br>
            <a:br>
              <a:rPr lang="en-US"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(we’ll cover how to do that the next step of the framework)</a:t>
            </a:r>
          </a:p>
        </p:txBody>
      </p:sp>
      <p:sp>
        <p:nvSpPr>
          <p:cNvPr id="2" name="Title 1">
            <a:extLst>
              <a:ext uri="{FF2B5EF4-FFF2-40B4-BE49-F238E27FC236}">
                <a16:creationId xmlns:a16="http://schemas.microsoft.com/office/drawing/2014/main" id="{9DC40F5E-644A-89CF-3A2C-A2DA67875F12}"/>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6482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8C7B5-7A06-1D4B-7D67-CD4416ED535C}"/>
              </a:ext>
            </a:extLst>
          </p:cNvPr>
          <p:cNvSpPr/>
          <p:nvPr/>
        </p:nvSpPr>
        <p:spPr>
          <a:xfrm>
            <a:off x="0" y="0"/>
            <a:ext cx="3507698"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84B21F0A-E16B-7744-B317-44ABB5BF670A}"/>
              </a:ext>
            </a:extLst>
          </p:cNvPr>
          <p:cNvSpPr>
            <a:spLocks noGrp="1"/>
          </p:cNvSpPr>
          <p:nvPr>
            <p:ph type="body" sz="quarter" idx="10"/>
          </p:nvPr>
        </p:nvSpPr>
        <p:spPr>
          <a:xfrm>
            <a:off x="243280" y="0"/>
            <a:ext cx="3028425" cy="3640822"/>
          </a:xfrm>
        </p:spPr>
        <p:txBody>
          <a:bodyPr anchor="ctr">
            <a:normAutofit/>
          </a:bodyPr>
          <a:lstStyle/>
          <a:p>
            <a:r>
              <a:rPr lang="en-US" sz="4000" spc="0" dirty="0">
                <a:latin typeface="Poppins" pitchFamily="2" charset="77"/>
                <a:cs typeface="Poppins" pitchFamily="2" charset="77"/>
              </a:rPr>
              <a:t>Free Download</a:t>
            </a:r>
          </a:p>
        </p:txBody>
      </p:sp>
      <p:sp>
        <p:nvSpPr>
          <p:cNvPr id="15" name="TextBox 14">
            <a:extLst>
              <a:ext uri="{FF2B5EF4-FFF2-40B4-BE49-F238E27FC236}">
                <a16:creationId xmlns:a16="http://schemas.microsoft.com/office/drawing/2014/main" id="{476FBFB3-A0E6-79DD-2B96-D7391C306A86}"/>
              </a:ext>
            </a:extLst>
          </p:cNvPr>
          <p:cNvSpPr txBox="1"/>
          <p:nvPr/>
        </p:nvSpPr>
        <p:spPr>
          <a:xfrm>
            <a:off x="3955102" y="295432"/>
            <a:ext cx="6271078" cy="492443"/>
          </a:xfrm>
          <a:prstGeom prst="rect">
            <a:avLst/>
          </a:prstGeom>
          <a:noFill/>
        </p:spPr>
        <p:txBody>
          <a:bodyPr wrap="square" rtlCol="0">
            <a:spAutoFit/>
          </a:bodyPr>
          <a:lstStyle/>
          <a:p>
            <a:r>
              <a:rPr lang="en-US" sz="2600" dirty="0">
                <a:solidFill>
                  <a:srgbClr val="2A2C2E"/>
                </a:solidFill>
                <a:latin typeface="Poppins SemiBold" panose="00000700000000000000" pitchFamily="2" charset="0"/>
                <a:cs typeface="Poppins SemiBold" panose="00000700000000000000" pitchFamily="2" charset="0"/>
              </a:rPr>
              <a:t>The Smart Tax Planning Worksheet</a:t>
            </a:r>
          </a:p>
        </p:txBody>
      </p:sp>
      <p:sp>
        <p:nvSpPr>
          <p:cNvPr id="16" name="TextBox 15">
            <a:extLst>
              <a:ext uri="{FF2B5EF4-FFF2-40B4-BE49-F238E27FC236}">
                <a16:creationId xmlns:a16="http://schemas.microsoft.com/office/drawing/2014/main" id="{5C8F994F-DB56-663A-F4DB-437826367747}"/>
              </a:ext>
            </a:extLst>
          </p:cNvPr>
          <p:cNvSpPr txBox="1"/>
          <p:nvPr/>
        </p:nvSpPr>
        <p:spPr>
          <a:xfrm>
            <a:off x="9815120" y="295432"/>
            <a:ext cx="411060" cy="215444"/>
          </a:xfrm>
          <a:prstGeom prst="rect">
            <a:avLst/>
          </a:prstGeom>
          <a:noFill/>
        </p:spPr>
        <p:txBody>
          <a:bodyPr wrap="square" rtlCol="0">
            <a:spAutoFit/>
          </a:bodyPr>
          <a:lstStyle/>
          <a:p>
            <a:r>
              <a:rPr lang="en-US" sz="800" dirty="0">
                <a:solidFill>
                  <a:srgbClr val="2A2C2E"/>
                </a:solidFill>
                <a:latin typeface="Poppins Light" panose="00000400000000000000" pitchFamily="2" charset="0"/>
                <a:cs typeface="Poppins Light" panose="00000400000000000000" pitchFamily="2" charset="0"/>
              </a:rPr>
              <a:t>TM</a:t>
            </a:r>
          </a:p>
        </p:txBody>
      </p:sp>
      <p:pic>
        <p:nvPicPr>
          <p:cNvPr id="6" name="Picture 5" descr="A white text on a black background&#10;&#10;Description automatically generated with medium confidence">
            <a:extLst>
              <a:ext uri="{FF2B5EF4-FFF2-40B4-BE49-F238E27FC236}">
                <a16:creationId xmlns:a16="http://schemas.microsoft.com/office/drawing/2014/main" id="{015EEC47-C6E8-2EFD-0E59-7790DD7FD0DC}"/>
              </a:ext>
            </a:extLst>
          </p:cNvPr>
          <p:cNvPicPr>
            <a:picLocks noChangeAspect="1"/>
          </p:cNvPicPr>
          <p:nvPr/>
        </p:nvPicPr>
        <p:blipFill>
          <a:blip r:embed="rId2"/>
          <a:stretch>
            <a:fillRect/>
          </a:stretch>
        </p:blipFill>
        <p:spPr>
          <a:xfrm>
            <a:off x="243280" y="6389320"/>
            <a:ext cx="957829" cy="229594"/>
          </a:xfrm>
          <a:prstGeom prst="rect">
            <a:avLst/>
          </a:prstGeom>
        </p:spPr>
      </p:pic>
      <p:pic>
        <p:nvPicPr>
          <p:cNvPr id="13" name="Graphic 12" descr="Download from cloud with solid fill">
            <a:extLst>
              <a:ext uri="{FF2B5EF4-FFF2-40B4-BE49-F238E27FC236}">
                <a16:creationId xmlns:a16="http://schemas.microsoft.com/office/drawing/2014/main" id="{C16CC7D8-1DBB-1F92-01F4-5A66B2DBD3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5582" y="2412043"/>
            <a:ext cx="914400" cy="914400"/>
          </a:xfrm>
          <a:prstGeom prst="rect">
            <a:avLst/>
          </a:prstGeom>
        </p:spPr>
      </p:pic>
      <p:sp>
        <p:nvSpPr>
          <p:cNvPr id="19" name="TextBox 18">
            <a:extLst>
              <a:ext uri="{FF2B5EF4-FFF2-40B4-BE49-F238E27FC236}">
                <a16:creationId xmlns:a16="http://schemas.microsoft.com/office/drawing/2014/main" id="{3863B1C4-39B5-9234-BC23-03542DAF05FE}"/>
              </a:ext>
            </a:extLst>
          </p:cNvPr>
          <p:cNvSpPr txBox="1"/>
          <p:nvPr/>
        </p:nvSpPr>
        <p:spPr>
          <a:xfrm>
            <a:off x="3750978" y="1072136"/>
            <a:ext cx="8102666" cy="1008866"/>
          </a:xfrm>
          <a:prstGeom prst="rect">
            <a:avLst/>
          </a:prstGeom>
          <a:noFill/>
        </p:spPr>
        <p:txBody>
          <a:bodyPr wrap="square">
            <a:spAutoFit/>
          </a:bodyPr>
          <a:lstStyle/>
          <a:p>
            <a:pPr marL="342900" indent="-342900">
              <a:lnSpc>
                <a:spcPts val="3660"/>
              </a:lnSpc>
              <a:buClr>
                <a:srgbClr val="009ACC"/>
              </a:buClr>
              <a:buSzPct val="125000"/>
              <a:buFont typeface="Arial" panose="020B0604020202020204" pitchFamily="34" charset="0"/>
              <a:buChar char="•"/>
            </a:pPr>
            <a:r>
              <a:rPr lang="en-US" sz="2400" dirty="0">
                <a:solidFill>
                  <a:schemeClr val="tx1"/>
                </a:solidFill>
                <a:latin typeface="Poppins" pitchFamily="2" charset="77"/>
                <a:cs typeface="Poppins" pitchFamily="2" charset="77"/>
              </a:rPr>
              <a:t>Use this worksheet to help you define progress manually with a client.</a:t>
            </a:r>
            <a:endParaRPr lang="en-US" sz="1400" dirty="0">
              <a:solidFill>
                <a:schemeClr val="tx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B6CD1EE-321A-28F4-5B5F-8B06B3C809DF}"/>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8" name="Picture 7">
            <a:extLst>
              <a:ext uri="{FF2B5EF4-FFF2-40B4-BE49-F238E27FC236}">
                <a16:creationId xmlns:a16="http://schemas.microsoft.com/office/drawing/2014/main" id="{26CE69CB-2397-9A68-CA91-7053ECA56058}"/>
              </a:ext>
            </a:extLst>
          </p:cNvPr>
          <p:cNvPicPr>
            <a:picLocks noChangeAspect="1"/>
          </p:cNvPicPr>
          <p:nvPr/>
        </p:nvPicPr>
        <p:blipFill>
          <a:blip r:embed="rId5"/>
          <a:stretch>
            <a:fillRect/>
          </a:stretch>
        </p:blipFill>
        <p:spPr>
          <a:xfrm>
            <a:off x="10995208" y="6642556"/>
            <a:ext cx="152400" cy="152400"/>
          </a:xfrm>
          <a:prstGeom prst="rect">
            <a:avLst/>
          </a:prstGeom>
        </p:spPr>
      </p:pic>
      <p:pic>
        <p:nvPicPr>
          <p:cNvPr id="17" name="Picture 16" descr="A picture containing text, screenshot, font&#10;&#10;Description automatically generated">
            <a:extLst>
              <a:ext uri="{FF2B5EF4-FFF2-40B4-BE49-F238E27FC236}">
                <a16:creationId xmlns:a16="http://schemas.microsoft.com/office/drawing/2014/main" id="{B9B42A86-5CCC-C1D2-724A-3DF820EB6A8D}"/>
              </a:ext>
            </a:extLst>
          </p:cNvPr>
          <p:cNvPicPr>
            <a:picLocks noChangeAspect="1"/>
          </p:cNvPicPr>
          <p:nvPr/>
        </p:nvPicPr>
        <p:blipFill>
          <a:blip r:embed="rId6"/>
          <a:stretch>
            <a:fillRect/>
          </a:stretch>
        </p:blipFill>
        <p:spPr>
          <a:xfrm>
            <a:off x="3922168" y="2468018"/>
            <a:ext cx="5892952" cy="3317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picture containing text, screenshot, font, number&#10;&#10;Description automatically generated">
            <a:extLst>
              <a:ext uri="{FF2B5EF4-FFF2-40B4-BE49-F238E27FC236}">
                <a16:creationId xmlns:a16="http://schemas.microsoft.com/office/drawing/2014/main" id="{704FF590-BDE2-2244-841E-2FD7B609F4EB}"/>
              </a:ext>
            </a:extLst>
          </p:cNvPr>
          <p:cNvPicPr>
            <a:picLocks noChangeAspect="1"/>
          </p:cNvPicPr>
          <p:nvPr/>
        </p:nvPicPr>
        <p:blipFill>
          <a:blip r:embed="rId7"/>
          <a:stretch>
            <a:fillRect/>
          </a:stretch>
        </p:blipFill>
        <p:spPr>
          <a:xfrm>
            <a:off x="7149445" y="3642388"/>
            <a:ext cx="4655362" cy="2746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156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616703" y="167622"/>
            <a:ext cx="7883555" cy="987322"/>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If you want to </a:t>
            </a:r>
            <a:r>
              <a:rPr lang="en-US" sz="2400" b="1" dirty="0">
                <a:latin typeface="Poppins" pitchFamily="2" charset="77"/>
                <a:cs typeface="Poppins" pitchFamily="2" charset="77"/>
              </a:rPr>
              <a:t>automate</a:t>
            </a:r>
            <a:r>
              <a:rPr lang="en-US" sz="2400" b="1" dirty="0">
                <a:solidFill>
                  <a:schemeClr val="tx1"/>
                </a:solidFill>
                <a:latin typeface="Poppins" pitchFamily="2" charset="77"/>
                <a:cs typeface="Poppins" pitchFamily="2" charset="77"/>
              </a:rPr>
              <a:t> this step</a:t>
            </a: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Use the </a:t>
            </a:r>
            <a:r>
              <a:rPr lang="en-US" sz="1800" b="1" dirty="0">
                <a:solidFill>
                  <a:schemeClr val="tx1"/>
                </a:solidFill>
                <a:latin typeface="Poppins" pitchFamily="2" charset="77"/>
                <a:cs typeface="Poppins" pitchFamily="2" charset="77"/>
              </a:rPr>
              <a:t>Magic Pricing Link    Engage Software    </a:t>
            </a:r>
            <a:r>
              <a:rPr lang="en-US" sz="1800" dirty="0">
                <a:solidFill>
                  <a:schemeClr val="tx1"/>
                </a:solidFill>
                <a:latin typeface="Poppins" pitchFamily="2" charset="77"/>
                <a:cs typeface="Poppins" pitchFamily="2" charset="77"/>
              </a:rPr>
              <a:t> </a:t>
            </a:r>
          </a:p>
        </p:txBody>
      </p:sp>
      <p:sp>
        <p:nvSpPr>
          <p:cNvPr id="2" name="TextBox 1">
            <a:extLst>
              <a:ext uri="{FF2B5EF4-FFF2-40B4-BE49-F238E27FC236}">
                <a16:creationId xmlns:a16="http://schemas.microsoft.com/office/drawing/2014/main" id="{2A27988C-DCAB-E5B6-62BA-5713456AEB82}"/>
              </a:ext>
            </a:extLst>
          </p:cNvPr>
          <p:cNvSpPr txBox="1"/>
          <p:nvPr/>
        </p:nvSpPr>
        <p:spPr>
          <a:xfrm>
            <a:off x="6910573" y="723681"/>
            <a:ext cx="335560" cy="215444"/>
          </a:xfrm>
          <a:prstGeom prst="rect">
            <a:avLst/>
          </a:prstGeom>
          <a:noFill/>
        </p:spPr>
        <p:txBody>
          <a:bodyPr wrap="square" rtlCol="0">
            <a:spAutoFit/>
          </a:bodyPr>
          <a:lstStyle/>
          <a:p>
            <a:r>
              <a:rPr lang="en-US" sz="800" dirty="0">
                <a:latin typeface="Poppins Light" panose="00000400000000000000" pitchFamily="2" charset="0"/>
                <a:cs typeface="Poppins Light" panose="00000400000000000000" pitchFamily="2" charset="0"/>
              </a:rPr>
              <a:t>TM</a:t>
            </a:r>
          </a:p>
        </p:txBody>
      </p:sp>
      <p:pic>
        <p:nvPicPr>
          <p:cNvPr id="15" name="Picture 14" descr="A screenshot of a web page&#10;&#10;Description automatically generated with low confidence">
            <a:extLst>
              <a:ext uri="{FF2B5EF4-FFF2-40B4-BE49-F238E27FC236}">
                <a16:creationId xmlns:a16="http://schemas.microsoft.com/office/drawing/2014/main" id="{A8B121E7-C702-B476-9D0D-273FD36BC8B5}"/>
              </a:ext>
            </a:extLst>
          </p:cNvPr>
          <p:cNvPicPr>
            <a:picLocks noChangeAspect="1"/>
          </p:cNvPicPr>
          <p:nvPr/>
        </p:nvPicPr>
        <p:blipFill>
          <a:blip r:embed="rId2"/>
          <a:stretch>
            <a:fillRect/>
          </a:stretch>
        </p:blipFill>
        <p:spPr>
          <a:xfrm>
            <a:off x="3741490" y="1541269"/>
            <a:ext cx="6458976" cy="4470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screenshot of a computer&#10;&#10;Description automatically generated with medium confidence">
            <a:extLst>
              <a:ext uri="{FF2B5EF4-FFF2-40B4-BE49-F238E27FC236}">
                <a16:creationId xmlns:a16="http://schemas.microsoft.com/office/drawing/2014/main" id="{4E7A07E9-FC52-F013-F4A1-4B22E458A6FA}"/>
              </a:ext>
            </a:extLst>
          </p:cNvPr>
          <p:cNvPicPr>
            <a:picLocks noChangeAspect="1"/>
          </p:cNvPicPr>
          <p:nvPr/>
        </p:nvPicPr>
        <p:blipFill>
          <a:blip r:embed="rId3"/>
          <a:stretch>
            <a:fillRect/>
          </a:stretch>
        </p:blipFill>
        <p:spPr>
          <a:xfrm>
            <a:off x="4102493" y="1541269"/>
            <a:ext cx="6287281" cy="4470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A screenshot of a computer&#10;&#10;Description automatically generated with medium confidence">
            <a:extLst>
              <a:ext uri="{FF2B5EF4-FFF2-40B4-BE49-F238E27FC236}">
                <a16:creationId xmlns:a16="http://schemas.microsoft.com/office/drawing/2014/main" id="{014962DF-2BDF-A94B-FF85-656F97DB0214}"/>
              </a:ext>
            </a:extLst>
          </p:cNvPr>
          <p:cNvPicPr>
            <a:picLocks noChangeAspect="1"/>
          </p:cNvPicPr>
          <p:nvPr/>
        </p:nvPicPr>
        <p:blipFill>
          <a:blip r:embed="rId4"/>
          <a:stretch>
            <a:fillRect/>
          </a:stretch>
        </p:blipFill>
        <p:spPr>
          <a:xfrm>
            <a:off x="4582620" y="1541269"/>
            <a:ext cx="6287281" cy="4470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screenshot of a computer&#10;&#10;Description automatically generated with medium confidence">
            <a:extLst>
              <a:ext uri="{FF2B5EF4-FFF2-40B4-BE49-F238E27FC236}">
                <a16:creationId xmlns:a16="http://schemas.microsoft.com/office/drawing/2014/main" id="{2BEE456F-5929-2BA8-160E-A48715C2775E}"/>
              </a:ext>
            </a:extLst>
          </p:cNvPr>
          <p:cNvPicPr>
            <a:picLocks noChangeAspect="1"/>
          </p:cNvPicPr>
          <p:nvPr/>
        </p:nvPicPr>
        <p:blipFill>
          <a:blip r:embed="rId5"/>
          <a:stretch>
            <a:fillRect/>
          </a:stretch>
        </p:blipFill>
        <p:spPr>
          <a:xfrm>
            <a:off x="4970782" y="1541269"/>
            <a:ext cx="6458977" cy="459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A screenshot of a computer&#10;&#10;Description automatically generated with medium confidence">
            <a:extLst>
              <a:ext uri="{FF2B5EF4-FFF2-40B4-BE49-F238E27FC236}">
                <a16:creationId xmlns:a16="http://schemas.microsoft.com/office/drawing/2014/main" id="{75C52457-FB74-8D87-0CE5-9B9155616AE6}"/>
              </a:ext>
            </a:extLst>
          </p:cNvPr>
          <p:cNvPicPr>
            <a:picLocks noChangeAspect="1"/>
          </p:cNvPicPr>
          <p:nvPr/>
        </p:nvPicPr>
        <p:blipFill>
          <a:blip r:embed="rId6"/>
          <a:stretch>
            <a:fillRect/>
          </a:stretch>
        </p:blipFill>
        <p:spPr>
          <a:xfrm>
            <a:off x="5229992" y="1523223"/>
            <a:ext cx="6458977" cy="459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white text on a black background&#10;&#10;Description automatically generated with medium confidence">
            <a:extLst>
              <a:ext uri="{FF2B5EF4-FFF2-40B4-BE49-F238E27FC236}">
                <a16:creationId xmlns:a16="http://schemas.microsoft.com/office/drawing/2014/main" id="{37AF2713-8365-82DD-F51A-C9EED9C850A2}"/>
              </a:ext>
            </a:extLst>
          </p:cNvPr>
          <p:cNvPicPr>
            <a:picLocks noChangeAspect="1"/>
          </p:cNvPicPr>
          <p:nvPr/>
        </p:nvPicPr>
        <p:blipFill>
          <a:blip r:embed="rId7"/>
          <a:stretch>
            <a:fillRect/>
          </a:stretch>
        </p:blipFill>
        <p:spPr>
          <a:xfrm>
            <a:off x="126779" y="6465025"/>
            <a:ext cx="1023143" cy="245250"/>
          </a:xfrm>
          <a:prstGeom prst="rect">
            <a:avLst/>
          </a:prstGeom>
        </p:spPr>
      </p:pic>
      <p:sp>
        <p:nvSpPr>
          <p:cNvPr id="12" name="TextBox 11">
            <a:extLst>
              <a:ext uri="{FF2B5EF4-FFF2-40B4-BE49-F238E27FC236}">
                <a16:creationId xmlns:a16="http://schemas.microsoft.com/office/drawing/2014/main" id="{77A95057-38EE-64EB-C52B-849E0985A2DE}"/>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4" name="Picture 13">
            <a:extLst>
              <a:ext uri="{FF2B5EF4-FFF2-40B4-BE49-F238E27FC236}">
                <a16:creationId xmlns:a16="http://schemas.microsoft.com/office/drawing/2014/main" id="{2C762F6C-BF24-6EE3-6838-7102F0076C07}"/>
              </a:ext>
            </a:extLst>
          </p:cNvPr>
          <p:cNvPicPr>
            <a:picLocks noChangeAspect="1"/>
          </p:cNvPicPr>
          <p:nvPr/>
        </p:nvPicPr>
        <p:blipFill>
          <a:blip r:embed="rId8"/>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32287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8C7B5-7A06-1D4B-7D67-CD4416ED535C}"/>
              </a:ext>
            </a:extLst>
          </p:cNvPr>
          <p:cNvSpPr/>
          <p:nvPr/>
        </p:nvSpPr>
        <p:spPr>
          <a:xfrm>
            <a:off x="0" y="0"/>
            <a:ext cx="3507698"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84B21F0A-E16B-7744-B317-44ABB5BF670A}"/>
              </a:ext>
            </a:extLst>
          </p:cNvPr>
          <p:cNvSpPr>
            <a:spLocks noGrp="1"/>
          </p:cNvSpPr>
          <p:nvPr>
            <p:ph type="body" sz="quarter" idx="10"/>
          </p:nvPr>
        </p:nvSpPr>
        <p:spPr>
          <a:xfrm>
            <a:off x="357779" y="393540"/>
            <a:ext cx="2792412" cy="6210462"/>
          </a:xfrm>
        </p:spPr>
        <p:txBody>
          <a:bodyPr anchor="ctr">
            <a:normAutofit/>
          </a:bodyPr>
          <a:lstStyle/>
          <a:p>
            <a:r>
              <a:rPr lang="en-US" spc="0" dirty="0">
                <a:latin typeface="Poppins" pitchFamily="2" charset="77"/>
                <a:cs typeface="Poppins" pitchFamily="2" charset="77"/>
              </a:rPr>
              <a:t>Case Study</a:t>
            </a:r>
            <a:endParaRPr lang="en-US" spc="0" dirty="0">
              <a:solidFill>
                <a:srgbClr val="F15D5F"/>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BE0A334-424F-A985-522B-2A88A09AAF8A}"/>
              </a:ext>
            </a:extLst>
          </p:cNvPr>
          <p:cNvSpPr txBox="1"/>
          <p:nvPr/>
        </p:nvSpPr>
        <p:spPr>
          <a:xfrm>
            <a:off x="3708808" y="1788915"/>
            <a:ext cx="8326523" cy="4524315"/>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Poppins" pitchFamily="2" charset="77"/>
                <a:cs typeface="Poppins" pitchFamily="2" charset="77"/>
              </a:rPr>
              <a:t>Multi-generational firm with 1,000+ clients.</a:t>
            </a:r>
            <a:br>
              <a:rPr lang="en-US" sz="2400" dirty="0">
                <a:latin typeface="Poppins" pitchFamily="2" charset="77"/>
                <a:cs typeface="Poppins" pitchFamily="2" charset="77"/>
              </a:rPr>
            </a:br>
            <a:endParaRPr lang="en-US" sz="2400" dirty="0">
              <a:solidFill>
                <a:schemeClr val="tx1"/>
              </a:solidFill>
              <a:latin typeface="Poppins" pitchFamily="2" charset="77"/>
              <a:cs typeface="Poppins" pitchFamily="2" charset="77"/>
            </a:endParaRPr>
          </a:p>
          <a:p>
            <a:pPr marL="285750" indent="-285750">
              <a:buFont typeface="Arial" panose="020B0604020202020204" pitchFamily="34" charset="0"/>
              <a:buChar char="•"/>
            </a:pPr>
            <a:r>
              <a:rPr lang="en-US" sz="2400" dirty="0">
                <a:solidFill>
                  <a:schemeClr val="tx1"/>
                </a:solidFill>
                <a:latin typeface="Poppins" pitchFamily="2" charset="77"/>
                <a:cs typeface="Poppins" pitchFamily="2" charset="77"/>
              </a:rPr>
              <a:t>Once he stopped charging by the form and started </a:t>
            </a:r>
            <a:r>
              <a:rPr lang="en-US" sz="2400" dirty="0">
                <a:solidFill>
                  <a:srgbClr val="05A7A8"/>
                </a:solidFill>
                <a:latin typeface="Poppins" pitchFamily="2" charset="77"/>
                <a:cs typeface="Poppins" pitchFamily="2" charset="77"/>
              </a:rPr>
              <a:t>Client Progress Analysis</a:t>
            </a:r>
            <a:r>
              <a:rPr lang="en-US" sz="2400" dirty="0">
                <a:solidFill>
                  <a:schemeClr val="tx1"/>
                </a:solidFill>
                <a:latin typeface="Poppins" pitchFamily="2" charset="77"/>
                <a:cs typeface="Poppins" pitchFamily="2" charset="77"/>
              </a:rPr>
              <a:t>:</a:t>
            </a:r>
            <a:br>
              <a:rPr lang="en-US" sz="2400" dirty="0">
                <a:solidFill>
                  <a:schemeClr val="tx1"/>
                </a:solidFill>
                <a:latin typeface="Poppins" pitchFamily="2" charset="77"/>
                <a:cs typeface="Poppins" pitchFamily="2" charset="77"/>
              </a:rPr>
            </a:br>
            <a:r>
              <a:rPr lang="en-US" sz="2400" b="1" dirty="0">
                <a:solidFill>
                  <a:schemeClr val="tx1"/>
                </a:solidFill>
                <a:latin typeface="Poppins" pitchFamily="2" charset="77"/>
                <a:cs typeface="Poppins" pitchFamily="2" charset="77"/>
              </a:rPr>
              <a:t>Average fee went up by over 5x.</a:t>
            </a:r>
            <a:br>
              <a:rPr lang="en-US" sz="2400" dirty="0">
                <a:latin typeface="Poppins" pitchFamily="2" charset="77"/>
                <a:cs typeface="Poppins" pitchFamily="2" charset="77"/>
              </a:rPr>
            </a:br>
            <a:endParaRPr lang="en-US" sz="2400" dirty="0">
              <a:latin typeface="Poppins" pitchFamily="2" charset="77"/>
              <a:cs typeface="Poppins" pitchFamily="2" charset="77"/>
            </a:endParaRPr>
          </a:p>
          <a:p>
            <a:pPr marL="285750" indent="-285750">
              <a:buFont typeface="Arial" panose="020B0604020202020204" pitchFamily="34" charset="0"/>
              <a:buChar char="•"/>
            </a:pPr>
            <a:r>
              <a:rPr lang="en-US" sz="2400" dirty="0">
                <a:solidFill>
                  <a:schemeClr val="tx1"/>
                </a:solidFill>
                <a:latin typeface="Poppins" pitchFamily="2" charset="77"/>
                <a:cs typeface="Poppins" pitchFamily="2" charset="77"/>
              </a:rPr>
              <a:t>70% clients are individuals, </a:t>
            </a:r>
            <a:r>
              <a:rPr lang="en-US" sz="2400" dirty="0">
                <a:latin typeface="Poppins" pitchFamily="2" charset="77"/>
                <a:cs typeface="Poppins" pitchFamily="2" charset="77"/>
              </a:rPr>
              <a:t>30% are businesses</a:t>
            </a:r>
            <a:r>
              <a:rPr lang="en-US" sz="2400" dirty="0">
                <a:solidFill>
                  <a:schemeClr val="tx1"/>
                </a:solidFill>
                <a:latin typeface="Poppins" pitchFamily="2" charset="77"/>
                <a:cs typeface="Poppins" pitchFamily="2" charset="77"/>
              </a:rPr>
              <a:t>.</a:t>
            </a:r>
            <a:br>
              <a:rPr lang="en-US" sz="2400" dirty="0">
                <a:latin typeface="Poppins" pitchFamily="2" charset="77"/>
                <a:cs typeface="Poppins" pitchFamily="2" charset="77"/>
              </a:rPr>
            </a:br>
            <a:endParaRPr lang="en-US" sz="2400" dirty="0">
              <a:latin typeface="Poppins" pitchFamily="2" charset="77"/>
              <a:cs typeface="Poppins" pitchFamily="2" charset="77"/>
            </a:endParaRPr>
          </a:p>
          <a:p>
            <a:pPr marL="285750" indent="-285750">
              <a:lnSpc>
                <a:spcPct val="150000"/>
              </a:lnSpc>
              <a:buFont typeface="Arial" panose="020B0604020202020204" pitchFamily="34" charset="0"/>
              <a:buChar char="•"/>
            </a:pPr>
            <a:r>
              <a:rPr lang="en-US" sz="2400" dirty="0">
                <a:latin typeface="Poppins" pitchFamily="2" charset="77"/>
                <a:cs typeface="Poppins" pitchFamily="2" charset="77"/>
              </a:rPr>
              <a:t>Minimum </a:t>
            </a:r>
            <a:r>
              <a:rPr lang="en-US" sz="2400" b="1" dirty="0">
                <a:latin typeface="Poppins" pitchFamily="2" charset="77"/>
                <a:cs typeface="Poppins" pitchFamily="2" charset="77"/>
              </a:rPr>
              <a:t>individual fee </a:t>
            </a:r>
            <a:r>
              <a:rPr lang="en-US" sz="2400" dirty="0">
                <a:latin typeface="Poppins" pitchFamily="2" charset="77"/>
                <a:cs typeface="Poppins" pitchFamily="2" charset="77"/>
              </a:rPr>
              <a:t>is: </a:t>
            </a:r>
            <a:br>
              <a:rPr lang="en-US" sz="2400" dirty="0">
                <a:latin typeface="Poppins" pitchFamily="2" charset="77"/>
                <a:cs typeface="Poppins" pitchFamily="2" charset="77"/>
              </a:rPr>
            </a:br>
            <a:r>
              <a:rPr lang="en-US" sz="2400" b="1" dirty="0">
                <a:solidFill>
                  <a:srgbClr val="05A7A8"/>
                </a:solidFill>
                <a:latin typeface="Poppins" pitchFamily="2" charset="77"/>
                <a:cs typeface="Poppins" pitchFamily="2" charset="77"/>
              </a:rPr>
              <a:t>$199/month - </a:t>
            </a:r>
            <a:r>
              <a:rPr lang="en-US" sz="2400" dirty="0">
                <a:solidFill>
                  <a:srgbClr val="05A7A8"/>
                </a:solidFill>
                <a:latin typeface="Poppins" pitchFamily="2" charset="77"/>
                <a:cs typeface="Poppins" pitchFamily="2" charset="77"/>
              </a:rPr>
              <a:t>($2,388/year)</a:t>
            </a:r>
          </a:p>
          <a:p>
            <a:pPr marL="285750" indent="-285750">
              <a:buFont typeface="Arial" panose="020B0604020202020204" pitchFamily="34" charset="0"/>
              <a:buChar char="•"/>
            </a:pPr>
            <a:endParaRPr lang="en-US" sz="2400" dirty="0">
              <a:latin typeface="Poppins" pitchFamily="2" charset="77"/>
              <a:cs typeface="Poppins" pitchFamily="2" charset="77"/>
            </a:endParaRPr>
          </a:p>
        </p:txBody>
      </p:sp>
      <p:pic>
        <p:nvPicPr>
          <p:cNvPr id="7" name="Picture 6">
            <a:extLst>
              <a:ext uri="{FF2B5EF4-FFF2-40B4-BE49-F238E27FC236}">
                <a16:creationId xmlns:a16="http://schemas.microsoft.com/office/drawing/2014/main" id="{89E9E9E5-D19C-E318-83CC-9BA2D95006E1}"/>
              </a:ext>
            </a:extLst>
          </p:cNvPr>
          <p:cNvPicPr>
            <a:picLocks noChangeAspect="1"/>
          </p:cNvPicPr>
          <p:nvPr/>
        </p:nvPicPr>
        <p:blipFill rotWithShape="1">
          <a:blip r:embed="rId2">
            <a:extLst>
              <a:ext uri="{28A0092B-C50C-407E-A947-70E740481C1C}">
                <a14:useLocalDpi xmlns:a14="http://schemas.microsoft.com/office/drawing/2010/main" val="0"/>
              </a:ext>
            </a:extLst>
          </a:blip>
          <a:srcRect t="14257" b="5745"/>
          <a:stretch/>
        </p:blipFill>
        <p:spPr>
          <a:xfrm>
            <a:off x="4357412" y="226329"/>
            <a:ext cx="1157522" cy="1193849"/>
          </a:xfrm>
          <a:prstGeom prst="rect">
            <a:avLst/>
          </a:prstGeom>
        </p:spPr>
      </p:pic>
      <p:sp>
        <p:nvSpPr>
          <p:cNvPr id="9" name="You struggle booking clients…">
            <a:extLst>
              <a:ext uri="{FF2B5EF4-FFF2-40B4-BE49-F238E27FC236}">
                <a16:creationId xmlns:a16="http://schemas.microsoft.com/office/drawing/2014/main" id="{28DFD60B-1608-AD28-0D40-BFEACEF496E0}"/>
              </a:ext>
            </a:extLst>
          </p:cNvPr>
          <p:cNvSpPr txBox="1"/>
          <p:nvPr/>
        </p:nvSpPr>
        <p:spPr>
          <a:xfrm>
            <a:off x="5809269" y="425067"/>
            <a:ext cx="5301502" cy="745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0">
              <a:lnSpc>
                <a:spcPct val="150000"/>
              </a:lnSpc>
              <a:buSzPct val="100000"/>
              <a:defRPr sz="1800">
                <a:latin typeface="Metropolis Extra Light"/>
                <a:ea typeface="Metropolis Extra Light"/>
                <a:cs typeface="Metropolis Extra Light"/>
                <a:sym typeface="Metropolis Extra Light"/>
              </a:defRPr>
            </a:pPr>
            <a:r>
              <a:rPr lang="en-US" sz="1600" b="1" dirty="0">
                <a:solidFill>
                  <a:srgbClr val="2A2C2E"/>
                </a:solidFill>
                <a:latin typeface="Poppins" pitchFamily="2" charset="77"/>
                <a:cs typeface="Poppins" pitchFamily="2" charset="77"/>
                <a:sym typeface="Metropolis Extra Light"/>
              </a:rPr>
              <a:t>Michael McGovern, EA | </a:t>
            </a:r>
            <a:r>
              <a:rPr lang="en-US" sz="1600" dirty="0">
                <a:solidFill>
                  <a:srgbClr val="2A2C2E"/>
                </a:solidFill>
                <a:latin typeface="Poppins" pitchFamily="2" charset="77"/>
                <a:cs typeface="Poppins" pitchFamily="2" charset="77"/>
                <a:sym typeface="Metropolis Extra Light"/>
              </a:rPr>
              <a:t>Garnerville NY</a:t>
            </a:r>
          </a:p>
          <a:p>
            <a:pPr lvl="0">
              <a:lnSpc>
                <a:spcPct val="150000"/>
              </a:lnSpc>
              <a:buSzPct val="100000"/>
              <a:defRPr sz="1800">
                <a:latin typeface="Metropolis Extra Light"/>
                <a:ea typeface="Metropolis Extra Light"/>
                <a:cs typeface="Metropolis Extra Light"/>
                <a:sym typeface="Metropolis Extra Light"/>
              </a:defRPr>
            </a:pPr>
            <a:r>
              <a:rPr lang="en-US" b="1" dirty="0">
                <a:solidFill>
                  <a:srgbClr val="ED1867"/>
                </a:solidFill>
                <a:latin typeface="Poppins" pitchFamily="2" charset="77"/>
                <a:cs typeface="Poppins" pitchFamily="2" charset="77"/>
                <a:sym typeface="Metropolis Extra Light"/>
              </a:rPr>
              <a:t>513% average client fee increase</a:t>
            </a:r>
            <a:endParaRPr kumimoji="0" lang="en-US" b="1" u="none" strike="noStrike" kern="1200" cap="none" spc="0" normalizeH="0" baseline="0" noProof="0" dirty="0">
              <a:ln>
                <a:noFill/>
              </a:ln>
              <a:solidFill>
                <a:srgbClr val="ED1867"/>
              </a:solidFill>
              <a:effectLst/>
              <a:uLnTx/>
              <a:uFillTx/>
              <a:latin typeface="Poppins" pitchFamily="2" charset="77"/>
              <a:cs typeface="Poppins" pitchFamily="2" charset="77"/>
              <a:sym typeface="Metropolis Extra Light"/>
            </a:endParaRPr>
          </a:p>
        </p:txBody>
      </p:sp>
      <p:pic>
        <p:nvPicPr>
          <p:cNvPr id="10" name="Picture 9" descr="A white text on a black background&#10;&#10;Description automatically generated with medium confidence">
            <a:extLst>
              <a:ext uri="{FF2B5EF4-FFF2-40B4-BE49-F238E27FC236}">
                <a16:creationId xmlns:a16="http://schemas.microsoft.com/office/drawing/2014/main" id="{8BB4E56D-29B7-2741-8887-755FF955E47D}"/>
              </a:ext>
            </a:extLst>
          </p:cNvPr>
          <p:cNvPicPr>
            <a:picLocks noChangeAspect="1"/>
          </p:cNvPicPr>
          <p:nvPr/>
        </p:nvPicPr>
        <p:blipFill>
          <a:blip r:embed="rId3"/>
          <a:stretch>
            <a:fillRect/>
          </a:stretch>
        </p:blipFill>
        <p:spPr>
          <a:xfrm>
            <a:off x="126779" y="6465025"/>
            <a:ext cx="1023143" cy="245250"/>
          </a:xfrm>
          <a:prstGeom prst="rect">
            <a:avLst/>
          </a:prstGeom>
        </p:spPr>
      </p:pic>
      <p:sp>
        <p:nvSpPr>
          <p:cNvPr id="11" name="TextBox 10">
            <a:extLst>
              <a:ext uri="{FF2B5EF4-FFF2-40B4-BE49-F238E27FC236}">
                <a16:creationId xmlns:a16="http://schemas.microsoft.com/office/drawing/2014/main" id="{3258CA37-C8E7-23BF-6BD3-36C25880A34D}"/>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2" name="Picture 11">
            <a:extLst>
              <a:ext uri="{FF2B5EF4-FFF2-40B4-BE49-F238E27FC236}">
                <a16:creationId xmlns:a16="http://schemas.microsoft.com/office/drawing/2014/main" id="{BA43D7B7-66EE-7B93-DAC9-A2C44C052974}"/>
              </a:ext>
            </a:extLst>
          </p:cNvPr>
          <p:cNvPicPr>
            <a:picLocks noChangeAspect="1"/>
          </p:cNvPicPr>
          <p:nvPr/>
        </p:nvPicPr>
        <p:blipFill>
          <a:blip r:embed="rId4"/>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324445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A2C2E"/>
        </a:solidFill>
        <a:effectLst/>
      </p:bgPr>
    </p:bg>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id="{F03E3481-DA49-73E9-EB1E-C437E598284D}"/>
              </a:ext>
            </a:extLst>
          </p:cNvPr>
          <p:cNvSpPr/>
          <p:nvPr/>
        </p:nvSpPr>
        <p:spPr>
          <a:xfrm>
            <a:off x="3531765" y="2306972"/>
            <a:ext cx="5471948" cy="2894202"/>
          </a:xfrm>
          <a:prstGeom prst="trapezoid">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4BB7AA-70DC-4D57-5EE5-61BBEFBBF1E3}"/>
              </a:ext>
            </a:extLst>
          </p:cNvPr>
          <p:cNvSpPr txBox="1"/>
          <p:nvPr/>
        </p:nvSpPr>
        <p:spPr>
          <a:xfrm>
            <a:off x="4180040" y="3605118"/>
            <a:ext cx="4060271" cy="1015663"/>
          </a:xfrm>
          <a:prstGeom prst="rect">
            <a:avLst/>
          </a:prstGeom>
          <a:noFill/>
        </p:spPr>
        <p:txBody>
          <a:bodyPr wrap="square">
            <a:spAutoFit/>
          </a:bodyPr>
          <a:lstStyle/>
          <a:p>
            <a:pPr algn="ctr">
              <a:buClr>
                <a:srgbClr val="009ACC"/>
              </a:buClr>
              <a:buSzPct val="150000"/>
            </a:pPr>
            <a:r>
              <a:rPr lang="en-US" sz="4200" b="1" dirty="0">
                <a:solidFill>
                  <a:srgbClr val="FFFFFF"/>
                </a:solidFill>
                <a:latin typeface="Poppins" pitchFamily="2" charset="77"/>
                <a:cs typeface="Poppins" pitchFamily="2" charset="77"/>
              </a:rPr>
              <a:t>Engage </a:t>
            </a:r>
            <a:br>
              <a:rPr lang="en-US" sz="1800" dirty="0">
                <a:solidFill>
                  <a:srgbClr val="FFFFFF"/>
                </a:solidFill>
                <a:latin typeface="Poppins" pitchFamily="2" charset="77"/>
                <a:cs typeface="Poppins" pitchFamily="2" charset="77"/>
              </a:rPr>
            </a:br>
            <a:r>
              <a:rPr lang="en-US" dirty="0">
                <a:solidFill>
                  <a:srgbClr val="FFFFFF"/>
                </a:solidFill>
                <a:latin typeface="Poppins" pitchFamily="2" charset="77"/>
                <a:cs typeface="Poppins" pitchFamily="2" charset="77"/>
              </a:rPr>
              <a:t>Get Fairly Paid for Your Help</a:t>
            </a:r>
          </a:p>
        </p:txBody>
      </p:sp>
      <p:sp>
        <p:nvSpPr>
          <p:cNvPr id="3" name="Oval 2">
            <a:extLst>
              <a:ext uri="{FF2B5EF4-FFF2-40B4-BE49-F238E27FC236}">
                <a16:creationId xmlns:a16="http://schemas.microsoft.com/office/drawing/2014/main" id="{63BC9C9F-A2FE-8486-A4CE-DC76B07F0527}"/>
              </a:ext>
            </a:extLst>
          </p:cNvPr>
          <p:cNvSpPr/>
          <p:nvPr/>
        </p:nvSpPr>
        <p:spPr>
          <a:xfrm>
            <a:off x="5798570" y="2705006"/>
            <a:ext cx="823212" cy="782193"/>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4D99B-5824-A950-F008-F5920C309089}"/>
              </a:ext>
            </a:extLst>
          </p:cNvPr>
          <p:cNvSpPr txBox="1">
            <a:spLocks/>
          </p:cNvSpPr>
          <p:nvPr/>
        </p:nvSpPr>
        <p:spPr>
          <a:xfrm>
            <a:off x="5904145" y="2748512"/>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kumimoji="0" lang="en-US" sz="6000" b="1" i="0" u="none" strike="noStrike" kern="1200" cap="none" spc="0" normalizeH="0" baseline="0" noProof="0" dirty="0">
                <a:ln>
                  <a:noFill/>
                </a:ln>
                <a:solidFill>
                  <a:srgbClr val="FFFFFF"/>
                </a:solidFill>
                <a:effectLst/>
                <a:uLnTx/>
                <a:uFillTx/>
                <a:latin typeface="+mn-lt"/>
                <a:cs typeface="Poppins" panose="00000500000000000000" pitchFamily="2" charset="0"/>
              </a:rPr>
              <a:t>2</a:t>
            </a:r>
            <a:endParaRPr kumimoji="0" lang="en-US" sz="6000" b="0" i="0" u="none" strike="noStrike" kern="1200" cap="none" spc="0" normalizeH="0" baseline="0" noProof="0" dirty="0">
              <a:ln>
                <a:noFill/>
              </a:ln>
              <a:solidFill>
                <a:srgbClr val="FFFFFF"/>
              </a:solidFill>
              <a:effectLst/>
              <a:uLnTx/>
              <a:uFillTx/>
              <a:latin typeface="+mn-lt"/>
              <a:cs typeface="Poppins" panose="00000500000000000000" pitchFamily="2" charset="0"/>
            </a:endParaRPr>
          </a:p>
        </p:txBody>
      </p:sp>
      <p:pic>
        <p:nvPicPr>
          <p:cNvPr id="6" name="Picture 5" descr="A white text on a black background&#10;&#10;Description automatically generated with medium confidence">
            <a:extLst>
              <a:ext uri="{FF2B5EF4-FFF2-40B4-BE49-F238E27FC236}">
                <a16:creationId xmlns:a16="http://schemas.microsoft.com/office/drawing/2014/main" id="{9C3CD4DA-2145-31CA-9F3E-695878B6E481}"/>
              </a:ext>
            </a:extLst>
          </p:cNvPr>
          <p:cNvPicPr>
            <a:picLocks noChangeAspect="1"/>
          </p:cNvPicPr>
          <p:nvPr/>
        </p:nvPicPr>
        <p:blipFill>
          <a:blip r:embed="rId2"/>
          <a:stretch>
            <a:fillRect/>
          </a:stretch>
        </p:blipFill>
        <p:spPr>
          <a:xfrm>
            <a:off x="126779" y="6465025"/>
            <a:ext cx="1023143" cy="245250"/>
          </a:xfrm>
          <a:prstGeom prst="rect">
            <a:avLst/>
          </a:prstGeom>
        </p:spPr>
      </p:pic>
      <p:sp>
        <p:nvSpPr>
          <p:cNvPr id="7" name="TextBox 6">
            <a:extLst>
              <a:ext uri="{FF2B5EF4-FFF2-40B4-BE49-F238E27FC236}">
                <a16:creationId xmlns:a16="http://schemas.microsoft.com/office/drawing/2014/main" id="{A80A73ED-3916-F3A9-160E-2B3301DB2A20}"/>
              </a:ext>
            </a:extLst>
          </p:cNvPr>
          <p:cNvSpPr txBox="1"/>
          <p:nvPr/>
        </p:nvSpPr>
        <p:spPr>
          <a:xfrm>
            <a:off x="0" y="392975"/>
            <a:ext cx="12191999" cy="584775"/>
          </a:xfrm>
          <a:prstGeom prst="rect">
            <a:avLst/>
          </a:prstGeom>
          <a:noFill/>
        </p:spPr>
        <p:txBody>
          <a:bodyPr wrap="square" rtlCol="0">
            <a:spAutoFit/>
          </a:bodyPr>
          <a:lstStyle/>
          <a:p>
            <a:pPr algn="ctr"/>
            <a:r>
              <a:rPr lang="en-US" sz="3200" dirty="0">
                <a:solidFill>
                  <a:srgbClr val="FFFFFF"/>
                </a:solidFill>
                <a:latin typeface="Poppins ExtraBold" panose="00000900000000000000" pitchFamily="2" charset="0"/>
                <a:cs typeface="Poppins ExtraBold" panose="00000900000000000000" pitchFamily="2" charset="0"/>
              </a:rPr>
              <a:t>The Smart Tax Planning Framework</a:t>
            </a:r>
          </a:p>
        </p:txBody>
      </p:sp>
      <p:sp>
        <p:nvSpPr>
          <p:cNvPr id="10" name="TextBox 9">
            <a:extLst>
              <a:ext uri="{FF2B5EF4-FFF2-40B4-BE49-F238E27FC236}">
                <a16:creationId xmlns:a16="http://schemas.microsoft.com/office/drawing/2014/main" id="{11EECA9F-1DAE-6866-1C7A-A9877EA88C94}"/>
              </a:ext>
            </a:extLst>
          </p:cNvPr>
          <p:cNvSpPr txBox="1"/>
          <p:nvPr/>
        </p:nvSpPr>
        <p:spPr>
          <a:xfrm>
            <a:off x="9817445" y="392975"/>
            <a:ext cx="411060" cy="246221"/>
          </a:xfrm>
          <a:prstGeom prst="rect">
            <a:avLst/>
          </a:prstGeom>
          <a:noFill/>
        </p:spPr>
        <p:txBody>
          <a:bodyPr wrap="square" rtlCol="0">
            <a:spAutoFit/>
          </a:bodyPr>
          <a:lstStyle/>
          <a:p>
            <a:r>
              <a:rPr lang="en-US" sz="1000" dirty="0">
                <a:solidFill>
                  <a:srgbClr val="FFFFFF"/>
                </a:solidFill>
                <a:latin typeface="Poppins Light" panose="00000400000000000000" pitchFamily="2" charset="0"/>
                <a:cs typeface="Poppins Light" panose="00000400000000000000" pitchFamily="2" charset="0"/>
              </a:rPr>
              <a:t>TM</a:t>
            </a:r>
          </a:p>
        </p:txBody>
      </p:sp>
      <p:sp>
        <p:nvSpPr>
          <p:cNvPr id="8" name="Rectangle 7">
            <a:extLst>
              <a:ext uri="{FF2B5EF4-FFF2-40B4-BE49-F238E27FC236}">
                <a16:creationId xmlns:a16="http://schemas.microsoft.com/office/drawing/2014/main" id="{445522BD-71E6-6247-6BFD-049483E9C3A1}"/>
              </a:ext>
            </a:extLst>
          </p:cNvPr>
          <p:cNvSpPr/>
          <p:nvPr/>
        </p:nvSpPr>
        <p:spPr>
          <a:xfrm>
            <a:off x="852054" y="6083435"/>
            <a:ext cx="1434130" cy="439183"/>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085CE9-F05D-A61A-BB03-55E43B07DE6C}"/>
              </a:ext>
            </a:extLst>
          </p:cNvPr>
          <p:cNvSpPr txBox="1"/>
          <p:nvPr/>
        </p:nvSpPr>
        <p:spPr>
          <a:xfrm>
            <a:off x="11088885" y="6617389"/>
            <a:ext cx="1179213" cy="215444"/>
          </a:xfrm>
          <a:prstGeom prst="rect">
            <a:avLst/>
          </a:prstGeom>
          <a:noFill/>
        </p:spPr>
        <p:txBody>
          <a:bodyPr wrap="square" rtlCol="0">
            <a:spAutoFit/>
          </a:bodyPr>
          <a:lstStyle/>
          <a:p>
            <a:r>
              <a:rPr lang="en-US" sz="800" dirty="0">
                <a:solidFill>
                  <a:srgbClr val="FFFFFF"/>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CED4DDFD-15D1-E59A-0DD7-AE86C41D129B}"/>
              </a:ext>
            </a:extLst>
          </p:cNvPr>
          <p:cNvPicPr>
            <a:picLocks noChangeAspect="1"/>
          </p:cNvPicPr>
          <p:nvPr/>
        </p:nvPicPr>
        <p:blipFill>
          <a:blip r:embed="rId3"/>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247512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886199" y="325650"/>
            <a:ext cx="7589939" cy="5845062"/>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What happens if you don’t do </a:t>
            </a:r>
            <a:br>
              <a:rPr lang="en-US" sz="2400" b="1" dirty="0">
                <a:solidFill>
                  <a:schemeClr val="tx1"/>
                </a:solidFill>
                <a:latin typeface="Poppins" pitchFamily="2" charset="77"/>
                <a:cs typeface="Poppins" pitchFamily="2" charset="77"/>
              </a:rPr>
            </a:br>
            <a:r>
              <a:rPr lang="en-US" sz="2400" b="1" dirty="0">
                <a:solidFill>
                  <a:srgbClr val="ED1867"/>
                </a:solidFill>
                <a:latin typeface="Poppins" pitchFamily="2" charset="77"/>
                <a:cs typeface="Poppins" pitchFamily="2" charset="77"/>
              </a:rPr>
              <a:t>progress and impact </a:t>
            </a:r>
            <a:r>
              <a:rPr lang="en-US" sz="2400" b="1" dirty="0">
                <a:solidFill>
                  <a:schemeClr val="tx1"/>
                </a:solidFill>
                <a:latin typeface="Poppins" pitchFamily="2" charset="77"/>
                <a:cs typeface="Poppins" pitchFamily="2" charset="77"/>
              </a:rPr>
              <a:t>analysis for clients?</a:t>
            </a:r>
          </a:p>
          <a:p>
            <a:pPr marL="285750" indent="-285750">
              <a:lnSpc>
                <a:spcPts val="3660"/>
              </a:lnSpc>
              <a:buClr>
                <a:srgbClr val="009ACC"/>
              </a:buClr>
              <a:buSzPct val="125000"/>
              <a:buFont typeface="Arial" panose="020B0604020202020204" pitchFamily="34" charset="0"/>
              <a:buChar char="•"/>
            </a:pPr>
            <a:endParaRPr lang="en-US" sz="1800" b="1"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You get stuck with 2% annual fee increases because you don’t have the clear “</a:t>
            </a:r>
            <a:r>
              <a:rPr lang="en-US" sz="1800" b="1" dirty="0">
                <a:solidFill>
                  <a:schemeClr val="tx1"/>
                </a:solidFill>
                <a:latin typeface="Poppins" pitchFamily="2" charset="77"/>
                <a:cs typeface="Poppins" pitchFamily="2" charset="77"/>
              </a:rPr>
              <a:t>WHY</a:t>
            </a:r>
            <a:r>
              <a:rPr lang="en-US" sz="1800" dirty="0">
                <a:solidFill>
                  <a:schemeClr val="tx1"/>
                </a:solidFill>
                <a:latin typeface="Poppins" pitchFamily="2" charset="77"/>
                <a:cs typeface="Poppins" pitchFamily="2" charset="77"/>
              </a:rPr>
              <a:t>” behind adjusting a client fee…</a:t>
            </a:r>
          </a:p>
          <a:p>
            <a:pPr marL="285750" indent="-285750">
              <a:lnSpc>
                <a:spcPct val="150000"/>
              </a:lnSpc>
              <a:buClr>
                <a:srgbClr val="009ACC"/>
              </a:buClr>
              <a:buSzPct val="125000"/>
              <a:buFont typeface="Arial" panose="020B0604020202020204" pitchFamily="34" charset="0"/>
              <a:buChar char="•"/>
            </a:pPr>
            <a:r>
              <a:rPr lang="en-US" sz="1400" b="1" dirty="0">
                <a:solidFill>
                  <a:srgbClr val="05A7A8"/>
                </a:solidFill>
                <a:latin typeface="Poppins" pitchFamily="2" charset="77"/>
                <a:cs typeface="Poppins" pitchFamily="2" charset="77"/>
              </a:rPr>
              <a:t>“We’re going to adjust your engagement this year so we can help you make more progress on the things you care about.”</a:t>
            </a:r>
            <a:br>
              <a:rPr lang="en-US" sz="1800" dirty="0">
                <a:solidFill>
                  <a:schemeClr val="tx1"/>
                </a:solidFill>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dirty="0">
                <a:latin typeface="Poppins" pitchFamily="2" charset="77"/>
                <a:cs typeface="Poppins" pitchFamily="2" charset="77"/>
              </a:rPr>
              <a:t>Clients will push back on fee increases because the new engagement isn’t matched to what they specifically want.</a:t>
            </a:r>
          </a:p>
          <a:p>
            <a:pPr marL="285750" indent="-285750">
              <a:lnSpc>
                <a:spcPts val="3660"/>
              </a:lnSpc>
              <a:buClr>
                <a:srgbClr val="009ACC"/>
              </a:buClr>
              <a:buSzPct val="125000"/>
              <a:buFont typeface="Arial" panose="020B0604020202020204" pitchFamily="34" charset="0"/>
              <a:buChar char="•"/>
            </a:pPr>
            <a:endParaRPr lang="en-US" sz="18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dirty="0">
                <a:latin typeface="Poppins" pitchFamily="2" charset="77"/>
                <a:cs typeface="Poppins" pitchFamily="2" charset="77"/>
              </a:rPr>
              <a:t>Quoting a fee is stressful because you don’t know if the client will value the services you put in your proposal.</a:t>
            </a:r>
            <a:endParaRPr lang="en-US" sz="1800" dirty="0">
              <a:solidFill>
                <a:schemeClr val="tx1"/>
              </a:solidFill>
              <a:latin typeface="Poppins" pitchFamily="2" charset="77"/>
              <a:cs typeface="Poppins" pitchFamily="2" charset="77"/>
            </a:endParaRPr>
          </a:p>
        </p:txBody>
      </p:sp>
      <p:sp>
        <p:nvSpPr>
          <p:cNvPr id="2" name="You struggle booking clients…">
            <a:extLst>
              <a:ext uri="{FF2B5EF4-FFF2-40B4-BE49-F238E27FC236}">
                <a16:creationId xmlns:a16="http://schemas.microsoft.com/office/drawing/2014/main" id="{6596505D-29C6-88F3-EEEE-85A6225A12EB}"/>
              </a:ext>
            </a:extLst>
          </p:cNvPr>
          <p:cNvSpPr txBox="1"/>
          <p:nvPr/>
        </p:nvSpPr>
        <p:spPr>
          <a:xfrm>
            <a:off x="0" y="1721009"/>
            <a:ext cx="3482279" cy="1055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Define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Progress + Impact </a:t>
            </a:r>
          </a:p>
        </p:txBody>
      </p:sp>
      <p:sp>
        <p:nvSpPr>
          <p:cNvPr id="4" name="Oval 3">
            <a:extLst>
              <a:ext uri="{FF2B5EF4-FFF2-40B4-BE49-F238E27FC236}">
                <a16:creationId xmlns:a16="http://schemas.microsoft.com/office/drawing/2014/main" id="{641E59E5-040B-59E9-97C9-55B408CC0809}"/>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text on a black background&#10;&#10;Description automatically generated with medium confidence">
            <a:extLst>
              <a:ext uri="{FF2B5EF4-FFF2-40B4-BE49-F238E27FC236}">
                <a16:creationId xmlns:a16="http://schemas.microsoft.com/office/drawing/2014/main" id="{C07DBD70-4D13-061B-6C33-D34D57DECCE9}"/>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C5998DA8-18DB-1D33-2EB3-83E3A50F92D9}"/>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9824373A-061B-0AA5-058C-1787111C518B}"/>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Title 1">
            <a:extLst>
              <a:ext uri="{FF2B5EF4-FFF2-40B4-BE49-F238E27FC236}">
                <a16:creationId xmlns:a16="http://schemas.microsoft.com/office/drawing/2014/main" id="{B1A84366-C870-041C-94B8-4B3EDD1C51CC}"/>
              </a:ext>
            </a:extLst>
          </p:cNvPr>
          <p:cNvSpPr txBox="1">
            <a:spLocks/>
          </p:cNvSpPr>
          <p:nvPr/>
        </p:nvSpPr>
        <p:spPr>
          <a:xfrm>
            <a:off x="447873"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1</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6240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D82DE1-21C3-2D78-D006-C4C6FC7C2999}"/>
              </a:ext>
            </a:extLst>
          </p:cNvPr>
          <p:cNvSpPr txBox="1"/>
          <p:nvPr/>
        </p:nvSpPr>
        <p:spPr>
          <a:xfrm>
            <a:off x="3716323" y="1233182"/>
            <a:ext cx="8402387" cy="3855799"/>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Why is this the </a:t>
            </a:r>
            <a:r>
              <a:rPr lang="en-US" sz="2400" b="1" dirty="0">
                <a:latin typeface="Poppins" pitchFamily="2" charset="77"/>
                <a:cs typeface="Poppins" pitchFamily="2" charset="77"/>
              </a:rPr>
              <a:t>next</a:t>
            </a:r>
            <a:r>
              <a:rPr lang="en-US" sz="2400" b="1" dirty="0">
                <a:solidFill>
                  <a:schemeClr val="tx1"/>
                </a:solidFill>
                <a:latin typeface="Poppins" pitchFamily="2" charset="77"/>
                <a:cs typeface="Poppins" pitchFamily="2" charset="77"/>
              </a:rPr>
              <a:t> step?</a:t>
            </a:r>
          </a:p>
          <a:p>
            <a:pPr marL="285750" indent="-285750">
              <a:lnSpc>
                <a:spcPts val="3660"/>
              </a:lnSpc>
              <a:buClr>
                <a:srgbClr val="009ACC"/>
              </a:buClr>
              <a:buSzPct val="125000"/>
              <a:buFont typeface="Arial" panose="020B0604020202020204" pitchFamily="34" charset="0"/>
              <a:buChar char="•"/>
            </a:pPr>
            <a:endParaRPr lang="en-US" sz="24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solidFill>
                  <a:schemeClr val="tx1"/>
                </a:solidFill>
                <a:latin typeface="Poppins Light" panose="00000400000000000000" pitchFamily="2" charset="0"/>
                <a:cs typeface="Poppins Light" panose="00000400000000000000" pitchFamily="2" charset="0"/>
              </a:rPr>
              <a:t>Once you know the progress a client wants…</a:t>
            </a:r>
          </a:p>
          <a:p>
            <a:pPr marL="285750" indent="-285750">
              <a:lnSpc>
                <a:spcPts val="3660"/>
              </a:lnSpc>
              <a:buClr>
                <a:srgbClr val="009ACC"/>
              </a:buClr>
              <a:buSzPct val="125000"/>
              <a:buFont typeface="Arial" panose="020B0604020202020204" pitchFamily="34" charset="0"/>
              <a:buChar char="•"/>
            </a:pPr>
            <a:endParaRPr lang="en-US" sz="2400" dirty="0">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r>
              <a:rPr lang="en-US" sz="2400" dirty="0">
                <a:solidFill>
                  <a:schemeClr val="tx1"/>
                </a:solidFill>
                <a:latin typeface="Poppins Light" panose="00000400000000000000" pitchFamily="2" charset="0"/>
                <a:cs typeface="Poppins Light" panose="00000400000000000000" pitchFamily="2" charset="0"/>
              </a:rPr>
              <a:t>You have real opportunities for planning…</a:t>
            </a:r>
          </a:p>
          <a:p>
            <a:pPr marL="285750" indent="-285750">
              <a:lnSpc>
                <a:spcPts val="3660"/>
              </a:lnSpc>
              <a:buClr>
                <a:srgbClr val="009ACC"/>
              </a:buClr>
              <a:buSzPct val="125000"/>
              <a:buFont typeface="Arial" panose="020B0604020202020204" pitchFamily="34" charset="0"/>
              <a:buChar char="•"/>
            </a:pPr>
            <a:endParaRPr lang="en-US" sz="2400" dirty="0">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r>
              <a:rPr lang="en-US" sz="2400" dirty="0">
                <a:latin typeface="Poppins Light" panose="00000400000000000000" pitchFamily="2" charset="0"/>
                <a:cs typeface="Poppins Light" panose="00000400000000000000" pitchFamily="2" charset="0"/>
              </a:rPr>
              <a:t>You can</a:t>
            </a:r>
            <a:r>
              <a:rPr lang="en-US" sz="2400" dirty="0">
                <a:solidFill>
                  <a:schemeClr val="tx1"/>
                </a:solidFill>
                <a:latin typeface="Poppins Light" panose="00000400000000000000" pitchFamily="2" charset="0"/>
                <a:cs typeface="Poppins Light" panose="00000400000000000000" pitchFamily="2" charset="0"/>
              </a:rPr>
              <a:t> accurately calculate what their price should be for your help.</a:t>
            </a:r>
          </a:p>
        </p:txBody>
      </p:sp>
      <p:pic>
        <p:nvPicPr>
          <p:cNvPr id="9" name="Picture 8" descr="A white text on a black background&#10;&#10;Description automatically generated with medium confidence">
            <a:extLst>
              <a:ext uri="{FF2B5EF4-FFF2-40B4-BE49-F238E27FC236}">
                <a16:creationId xmlns:a16="http://schemas.microsoft.com/office/drawing/2014/main" id="{09C25824-B3CB-9719-EE1E-398998E6DF3B}"/>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0" name="TextBox 9">
            <a:extLst>
              <a:ext uri="{FF2B5EF4-FFF2-40B4-BE49-F238E27FC236}">
                <a16:creationId xmlns:a16="http://schemas.microsoft.com/office/drawing/2014/main" id="{6CF7E65F-E807-A09F-D90B-3C5BAAEDA93E}"/>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1C457F5F-4C9A-BF08-F946-BF8CA530C4B6}"/>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2" name="You struggle booking clients…">
            <a:extLst>
              <a:ext uri="{FF2B5EF4-FFF2-40B4-BE49-F238E27FC236}">
                <a16:creationId xmlns:a16="http://schemas.microsoft.com/office/drawing/2014/main" id="{5070DEAD-6422-E66F-6512-6654BB66F9EB}"/>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7" name="Oval 6">
            <a:extLst>
              <a:ext uri="{FF2B5EF4-FFF2-40B4-BE49-F238E27FC236}">
                <a16:creationId xmlns:a16="http://schemas.microsoft.com/office/drawing/2014/main" id="{0C916EEF-F51B-1897-1F8C-636991B8AF48}"/>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1699EEF-8CBB-3473-EE53-BE0CF62CCEC0}"/>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0660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D82DE1-21C3-2D78-D006-C4C6FC7C2999}"/>
              </a:ext>
            </a:extLst>
          </p:cNvPr>
          <p:cNvSpPr txBox="1"/>
          <p:nvPr/>
        </p:nvSpPr>
        <p:spPr>
          <a:xfrm>
            <a:off x="3814184" y="671119"/>
            <a:ext cx="8304526" cy="5753755"/>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The Good News</a:t>
            </a:r>
          </a:p>
          <a:p>
            <a:pPr marL="285750" indent="-285750">
              <a:lnSpc>
                <a:spcPts val="3660"/>
              </a:lnSpc>
              <a:buClr>
                <a:srgbClr val="009ACC"/>
              </a:buClr>
              <a:buSzPct val="125000"/>
              <a:buFont typeface="Arial" panose="020B0604020202020204" pitchFamily="34" charset="0"/>
              <a:buChar char="•"/>
            </a:pPr>
            <a:endParaRPr lang="en-US" sz="24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2400" dirty="0">
                <a:solidFill>
                  <a:schemeClr val="tx1"/>
                </a:solidFill>
                <a:latin typeface="Poppins Light" panose="00000400000000000000" pitchFamily="2" charset="0"/>
                <a:cs typeface="Poppins Light" panose="00000400000000000000" pitchFamily="2" charset="0"/>
              </a:rPr>
              <a:t>You don’t have to guess!</a:t>
            </a:r>
          </a:p>
          <a:p>
            <a:pPr marL="285750" indent="-285750">
              <a:lnSpc>
                <a:spcPts val="3660"/>
              </a:lnSpc>
              <a:buClr>
                <a:srgbClr val="009ACC"/>
              </a:buClr>
              <a:buSzPct val="125000"/>
              <a:buFont typeface="Arial" panose="020B0604020202020204" pitchFamily="34" charset="0"/>
              <a:buChar char="•"/>
            </a:pPr>
            <a:endParaRPr lang="en-US" sz="2400" dirty="0">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r>
              <a:rPr lang="en-US" sz="2400" dirty="0">
                <a:solidFill>
                  <a:schemeClr val="tx1"/>
                </a:solidFill>
                <a:latin typeface="Poppins Light" panose="00000400000000000000" pitchFamily="2" charset="0"/>
                <a:cs typeface="Poppins Light" panose="00000400000000000000" pitchFamily="2" charset="0"/>
              </a:rPr>
              <a:t>You don’t have to limit your calculation to </a:t>
            </a:r>
            <a:br>
              <a:rPr lang="en-US" sz="2400" dirty="0">
                <a:solidFill>
                  <a:schemeClr val="tx1"/>
                </a:solidFill>
                <a:latin typeface="Poppins Light" panose="00000400000000000000" pitchFamily="2" charset="0"/>
                <a:cs typeface="Poppins Light" panose="00000400000000000000" pitchFamily="2" charset="0"/>
              </a:rPr>
            </a:br>
            <a:r>
              <a:rPr lang="en-US" sz="2400" dirty="0">
                <a:solidFill>
                  <a:schemeClr val="tx1"/>
                </a:solidFill>
                <a:latin typeface="Poppins Light" panose="00000400000000000000" pitchFamily="2" charset="0"/>
                <a:cs typeface="Poppins Light" panose="00000400000000000000" pitchFamily="2" charset="0"/>
              </a:rPr>
              <a:t>the forms in their return.</a:t>
            </a:r>
          </a:p>
          <a:p>
            <a:pPr marL="285750" indent="-285750">
              <a:lnSpc>
                <a:spcPts val="3660"/>
              </a:lnSpc>
              <a:buClr>
                <a:srgbClr val="009ACC"/>
              </a:buClr>
              <a:buSzPct val="125000"/>
              <a:buFont typeface="Arial" panose="020B0604020202020204" pitchFamily="34" charset="0"/>
              <a:buChar char="•"/>
            </a:pPr>
            <a:endParaRPr lang="en-US" sz="2400" dirty="0">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r>
              <a:rPr lang="en-US" sz="2400" dirty="0">
                <a:solidFill>
                  <a:schemeClr val="tx1"/>
                </a:solidFill>
                <a:latin typeface="Poppins Light" panose="00000400000000000000" pitchFamily="2" charset="0"/>
                <a:cs typeface="Poppins Light" panose="00000400000000000000" pitchFamily="2" charset="0"/>
              </a:rPr>
              <a:t>Or limit your price to what the firm down</a:t>
            </a:r>
            <a:br>
              <a:rPr lang="en-US" sz="2400" dirty="0">
                <a:solidFill>
                  <a:schemeClr val="tx1"/>
                </a:solidFill>
                <a:latin typeface="Poppins Light" panose="00000400000000000000" pitchFamily="2" charset="0"/>
                <a:cs typeface="Poppins Light" panose="00000400000000000000" pitchFamily="2" charset="0"/>
              </a:rPr>
            </a:br>
            <a:r>
              <a:rPr lang="en-US" sz="2400" dirty="0">
                <a:solidFill>
                  <a:schemeClr val="tx1"/>
                </a:solidFill>
                <a:latin typeface="Poppins Light" panose="00000400000000000000" pitchFamily="2" charset="0"/>
                <a:cs typeface="Poppins Light" panose="00000400000000000000" pitchFamily="2" charset="0"/>
              </a:rPr>
              <a:t>the stree</a:t>
            </a:r>
            <a:r>
              <a:rPr lang="en-US" sz="2400" dirty="0">
                <a:latin typeface="Poppins Light" panose="00000400000000000000" pitchFamily="2" charset="0"/>
                <a:cs typeface="Poppins Light" panose="00000400000000000000" pitchFamily="2" charset="0"/>
              </a:rPr>
              <a:t>t is charging.</a:t>
            </a:r>
            <a:br>
              <a:rPr lang="en-US" sz="2400" dirty="0">
                <a:solidFill>
                  <a:schemeClr val="tx1"/>
                </a:solidFill>
                <a:latin typeface="Poppins Light" panose="00000400000000000000" pitchFamily="2" charset="0"/>
                <a:cs typeface="Poppins Light" panose="00000400000000000000" pitchFamily="2" charset="0"/>
              </a:rPr>
            </a:br>
            <a:endParaRPr lang="en-US" sz="2400" dirty="0">
              <a:solidFill>
                <a:schemeClr val="tx1"/>
              </a:solidFill>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Arial" panose="020B0604020202020204" pitchFamily="34" charset="0"/>
              <a:buChar char="•"/>
            </a:pPr>
            <a:r>
              <a:rPr lang="en-US" sz="2400" dirty="0">
                <a:latin typeface="Poppins Light" panose="00000400000000000000" pitchFamily="2" charset="0"/>
                <a:cs typeface="Poppins Light" panose="00000400000000000000" pitchFamily="2" charset="0"/>
              </a:rPr>
              <a:t>O</a:t>
            </a:r>
            <a:r>
              <a:rPr lang="en-US" sz="2400" dirty="0">
                <a:solidFill>
                  <a:schemeClr val="tx1"/>
                </a:solidFill>
                <a:latin typeface="Poppins Light" panose="00000400000000000000" pitchFamily="2" charset="0"/>
                <a:cs typeface="Poppins Light" panose="00000400000000000000" pitchFamily="2" charset="0"/>
              </a:rPr>
              <a:t>r </a:t>
            </a:r>
            <a:r>
              <a:rPr lang="en-US" sz="2400" dirty="0">
                <a:latin typeface="Poppins Light" panose="00000400000000000000" pitchFamily="2" charset="0"/>
                <a:cs typeface="Poppins Light" panose="00000400000000000000" pitchFamily="2" charset="0"/>
              </a:rPr>
              <a:t>feel like you must charge $10k+ up front for a complicated plan</a:t>
            </a:r>
            <a:r>
              <a:rPr lang="en-US" sz="2400" dirty="0">
                <a:solidFill>
                  <a:schemeClr val="tx1"/>
                </a:solidFill>
                <a:latin typeface="Poppins Light" panose="00000400000000000000" pitchFamily="2" charset="0"/>
                <a:cs typeface="Poppins Light" panose="00000400000000000000" pitchFamily="2" charset="0"/>
              </a:rPr>
              <a:t>.</a:t>
            </a:r>
          </a:p>
        </p:txBody>
      </p:sp>
      <p:sp>
        <p:nvSpPr>
          <p:cNvPr id="2" name="Rectangle 1">
            <a:extLst>
              <a:ext uri="{FF2B5EF4-FFF2-40B4-BE49-F238E27FC236}">
                <a16:creationId xmlns:a16="http://schemas.microsoft.com/office/drawing/2014/main" id="{DD19DBAB-344D-04C5-8134-AD92D5137B42}"/>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white text on a black background&#10;&#10;Description automatically generated with medium confidence">
            <a:extLst>
              <a:ext uri="{FF2B5EF4-FFF2-40B4-BE49-F238E27FC236}">
                <a16:creationId xmlns:a16="http://schemas.microsoft.com/office/drawing/2014/main" id="{9653E269-9FEB-8BC8-DA41-AFE3BBB94E8E}"/>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4" name="TextBox 13">
            <a:extLst>
              <a:ext uri="{FF2B5EF4-FFF2-40B4-BE49-F238E27FC236}">
                <a16:creationId xmlns:a16="http://schemas.microsoft.com/office/drawing/2014/main" id="{C79C98F0-2FF8-4B4C-3D84-0DCAC83222AB}"/>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5" name="Picture 14">
            <a:extLst>
              <a:ext uri="{FF2B5EF4-FFF2-40B4-BE49-F238E27FC236}">
                <a16:creationId xmlns:a16="http://schemas.microsoft.com/office/drawing/2014/main" id="{D6472B71-0FD6-5E43-BFBB-5C72A498E9CD}"/>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C1BAE443-8A8D-8FA7-0695-E5A4CA9C7CAB}"/>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4" name="Oval 3">
            <a:extLst>
              <a:ext uri="{FF2B5EF4-FFF2-40B4-BE49-F238E27FC236}">
                <a16:creationId xmlns:a16="http://schemas.microsoft.com/office/drawing/2014/main" id="{1824F973-10BD-B221-7BC6-D8CB4E52C128}"/>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487A840-EC77-4450-E085-2BD11F781521}"/>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68888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19DBAB-344D-04C5-8134-AD92D5137B42}"/>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A9AF11-F450-8DE4-84F9-95EF3447ED8F}"/>
              </a:ext>
            </a:extLst>
          </p:cNvPr>
          <p:cNvSpPr txBox="1"/>
          <p:nvPr/>
        </p:nvSpPr>
        <p:spPr>
          <a:xfrm>
            <a:off x="3814184" y="543723"/>
            <a:ext cx="7578066" cy="987322"/>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Why is this step critical?</a:t>
            </a:r>
          </a:p>
          <a:p>
            <a:pPr>
              <a:lnSpc>
                <a:spcPts val="3660"/>
              </a:lnSpc>
              <a:buClr>
                <a:srgbClr val="009ACC"/>
              </a:buClr>
              <a:buSzPct val="125000"/>
            </a:pPr>
            <a:r>
              <a:rPr lang="en-US" sz="1800" b="1" dirty="0">
                <a:solidFill>
                  <a:srgbClr val="ED1867"/>
                </a:solidFill>
                <a:latin typeface="Poppins" pitchFamily="2" charset="77"/>
                <a:cs typeface="Poppins" pitchFamily="2" charset="77"/>
              </a:rPr>
              <a:t>It’s natural to worry that your “new price” is right. </a:t>
            </a:r>
          </a:p>
        </p:txBody>
      </p:sp>
      <p:sp>
        <p:nvSpPr>
          <p:cNvPr id="11" name="TextBox 10">
            <a:extLst>
              <a:ext uri="{FF2B5EF4-FFF2-40B4-BE49-F238E27FC236}">
                <a16:creationId xmlns:a16="http://schemas.microsoft.com/office/drawing/2014/main" id="{65322016-5E3D-30C0-214E-81C13BBCB10E}"/>
              </a:ext>
            </a:extLst>
          </p:cNvPr>
          <p:cNvSpPr txBox="1"/>
          <p:nvPr/>
        </p:nvSpPr>
        <p:spPr>
          <a:xfrm>
            <a:off x="3961325" y="1804899"/>
            <a:ext cx="7578066" cy="3359766"/>
          </a:xfrm>
          <a:prstGeom prst="rect">
            <a:avLst/>
          </a:prstGeom>
          <a:noFill/>
        </p:spPr>
        <p:txBody>
          <a:bodyPr wrap="square">
            <a:spAutoFit/>
          </a:bodyPr>
          <a:lstStyle/>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Quoting a new fee for a client can be stressful. </a:t>
            </a:r>
            <a:br>
              <a:rPr lang="en-US" sz="1800" dirty="0">
                <a:solidFill>
                  <a:schemeClr val="tx1"/>
                </a:solidFill>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The </a:t>
            </a:r>
            <a:r>
              <a:rPr lang="en-US" dirty="0">
                <a:latin typeface="Poppins" pitchFamily="2" charset="77"/>
                <a:cs typeface="Poppins" pitchFamily="2" charset="77"/>
              </a:rPr>
              <a:t>r</a:t>
            </a:r>
            <a:r>
              <a:rPr lang="en-US" sz="1800" dirty="0">
                <a:solidFill>
                  <a:schemeClr val="tx1"/>
                </a:solidFill>
                <a:latin typeface="Poppins" pitchFamily="2" charset="77"/>
                <a:cs typeface="Poppins" pitchFamily="2" charset="77"/>
              </a:rPr>
              <a:t>eality is, by clearly defining the planning opportunities in Step 1, the “right” price will </a:t>
            </a:r>
            <a:r>
              <a:rPr lang="en-US" sz="1800" b="1" dirty="0">
                <a:solidFill>
                  <a:srgbClr val="05A7A8"/>
                </a:solidFill>
                <a:latin typeface="Poppins" pitchFamily="2" charset="77"/>
                <a:cs typeface="Poppins" pitchFamily="2" charset="77"/>
              </a:rPr>
              <a:t>automatically reveal itself</a:t>
            </a:r>
            <a:r>
              <a:rPr lang="en-US" sz="1800" dirty="0">
                <a:solidFill>
                  <a:schemeClr val="tx1"/>
                </a:solidFill>
                <a:latin typeface="Poppins" pitchFamily="2" charset="77"/>
                <a:cs typeface="Poppins" pitchFamily="2" charset="77"/>
              </a:rPr>
              <a:t>.</a:t>
            </a:r>
          </a:p>
          <a:p>
            <a:pPr marL="285750" indent="-285750">
              <a:lnSpc>
                <a:spcPts val="3660"/>
              </a:lnSpc>
              <a:buClr>
                <a:srgbClr val="009ACC"/>
              </a:buClr>
              <a:buSzPct val="125000"/>
              <a:buFont typeface="Arial" panose="020B0604020202020204" pitchFamily="34" charset="0"/>
              <a:buChar char="•"/>
            </a:pPr>
            <a:endParaRPr lang="en-US" dirty="0">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The right price will compensate you for all your work, year-round, so you can generate profit margin for every client.</a:t>
            </a:r>
          </a:p>
        </p:txBody>
      </p:sp>
      <p:pic>
        <p:nvPicPr>
          <p:cNvPr id="14" name="Picture 13" descr="A white text on a black background&#10;&#10;Description automatically generated with medium confidence">
            <a:extLst>
              <a:ext uri="{FF2B5EF4-FFF2-40B4-BE49-F238E27FC236}">
                <a16:creationId xmlns:a16="http://schemas.microsoft.com/office/drawing/2014/main" id="{E809D00B-8204-F284-B66F-04F60E3DDE45}"/>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5" name="TextBox 14">
            <a:extLst>
              <a:ext uri="{FF2B5EF4-FFF2-40B4-BE49-F238E27FC236}">
                <a16:creationId xmlns:a16="http://schemas.microsoft.com/office/drawing/2014/main" id="{FC829CDE-EC09-6406-D6AD-71A5200677E4}"/>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6" name="Picture 15">
            <a:extLst>
              <a:ext uri="{FF2B5EF4-FFF2-40B4-BE49-F238E27FC236}">
                <a16:creationId xmlns:a16="http://schemas.microsoft.com/office/drawing/2014/main" id="{8C4D125F-0A13-70C7-7A8F-3567452FF0C4}"/>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1315756C-3418-D40E-7AF0-17A1AB60D596}"/>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5" name="Oval 4">
            <a:extLst>
              <a:ext uri="{FF2B5EF4-FFF2-40B4-BE49-F238E27FC236}">
                <a16:creationId xmlns:a16="http://schemas.microsoft.com/office/drawing/2014/main" id="{05166E88-137A-354A-43FD-FF7940877018}"/>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62D0536-E199-D5D8-1899-1D4DAEE7C752}"/>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4460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1D82DE1-21C3-2D78-D006-C4C6FC7C2999}"/>
              </a:ext>
            </a:extLst>
          </p:cNvPr>
          <p:cNvSpPr txBox="1"/>
          <p:nvPr/>
        </p:nvSpPr>
        <p:spPr>
          <a:xfrm>
            <a:off x="3676476" y="1542873"/>
            <a:ext cx="3965895" cy="1680460"/>
          </a:xfrm>
          <a:prstGeom prst="rect">
            <a:avLst/>
          </a:prstGeom>
          <a:noFill/>
        </p:spPr>
        <p:txBody>
          <a:bodyPr wrap="square">
            <a:spAutoFit/>
          </a:bodyPr>
          <a:lstStyle/>
          <a:p>
            <a:pPr marL="342900" indent="-342900">
              <a:lnSpc>
                <a:spcPct val="200000"/>
              </a:lnSpc>
              <a:buClr>
                <a:srgbClr val="009ACC"/>
              </a:buClr>
              <a:buSzPct val="125000"/>
              <a:buFont typeface="Arial" panose="020B0604020202020204" pitchFamily="34" charset="0"/>
              <a:buChar char="•"/>
            </a:pPr>
            <a:r>
              <a:rPr lang="en-US" dirty="0">
                <a:latin typeface="Poppins" pitchFamily="2" charset="77"/>
                <a:cs typeface="Poppins" pitchFamily="2" charset="77"/>
              </a:rPr>
              <a:t>Prep &amp; Filing 1040</a:t>
            </a:r>
          </a:p>
          <a:p>
            <a:pPr marL="342900" indent="-342900">
              <a:lnSpc>
                <a:spcPct val="200000"/>
              </a:lnSpc>
              <a:buClr>
                <a:srgbClr val="009ACC"/>
              </a:buClr>
              <a:buSzPct val="125000"/>
              <a:buFont typeface="Arial" panose="020B0604020202020204" pitchFamily="34" charset="0"/>
              <a:buChar char="•"/>
            </a:pPr>
            <a:r>
              <a:rPr lang="en-US" dirty="0">
                <a:latin typeface="Poppins" pitchFamily="2" charset="77"/>
                <a:cs typeface="Poppins" pitchFamily="2" charset="77"/>
              </a:rPr>
              <a:t>Prep &amp; Filing Schedule C</a:t>
            </a:r>
          </a:p>
          <a:p>
            <a:pPr marL="342900" indent="-342900">
              <a:lnSpc>
                <a:spcPct val="200000"/>
              </a:lnSpc>
              <a:buClr>
                <a:srgbClr val="009ACC"/>
              </a:buClr>
              <a:buSzPct val="125000"/>
              <a:buFont typeface="Arial" panose="020B0604020202020204" pitchFamily="34" charset="0"/>
              <a:buChar char="•"/>
            </a:pPr>
            <a:r>
              <a:rPr lang="en-US" dirty="0">
                <a:latin typeface="Poppins" pitchFamily="2" charset="77"/>
                <a:cs typeface="Poppins" pitchFamily="2" charset="77"/>
              </a:rPr>
              <a:t>Prep &amp; Filing State</a:t>
            </a:r>
          </a:p>
        </p:txBody>
      </p:sp>
      <p:sp>
        <p:nvSpPr>
          <p:cNvPr id="9" name="TextBox 8">
            <a:extLst>
              <a:ext uri="{FF2B5EF4-FFF2-40B4-BE49-F238E27FC236}">
                <a16:creationId xmlns:a16="http://schemas.microsoft.com/office/drawing/2014/main" id="{AD60910D-6676-2F42-0152-21A38E1D51E3}"/>
              </a:ext>
            </a:extLst>
          </p:cNvPr>
          <p:cNvSpPr txBox="1"/>
          <p:nvPr/>
        </p:nvSpPr>
        <p:spPr>
          <a:xfrm>
            <a:off x="3676476" y="87532"/>
            <a:ext cx="6180588" cy="512833"/>
          </a:xfrm>
          <a:prstGeom prst="rect">
            <a:avLst/>
          </a:prstGeom>
          <a:noFill/>
        </p:spPr>
        <p:txBody>
          <a:bodyPr wrap="square">
            <a:spAutoFit/>
          </a:bodyPr>
          <a:lstStyle/>
          <a:p>
            <a:pPr>
              <a:lnSpc>
                <a:spcPts val="3660"/>
              </a:lnSpc>
              <a:buClr>
                <a:srgbClr val="009ACC"/>
              </a:buClr>
              <a:buSzPct val="125000"/>
            </a:pPr>
            <a:r>
              <a:rPr lang="en-US" sz="1800" b="1" dirty="0">
                <a:solidFill>
                  <a:schemeClr val="tx1"/>
                </a:solidFill>
                <a:latin typeface="Poppins" pitchFamily="2" charset="77"/>
                <a:cs typeface="Poppins" pitchFamily="2" charset="77"/>
              </a:rPr>
              <a:t>Fee schedules haven’t kept up today’s client needs</a:t>
            </a:r>
          </a:p>
        </p:txBody>
      </p:sp>
      <p:sp>
        <p:nvSpPr>
          <p:cNvPr id="12" name="Rectangle: Rounded Corners 11">
            <a:extLst>
              <a:ext uri="{FF2B5EF4-FFF2-40B4-BE49-F238E27FC236}">
                <a16:creationId xmlns:a16="http://schemas.microsoft.com/office/drawing/2014/main" id="{2B894789-0AE3-D186-54B1-0F4095FA7F79}"/>
              </a:ext>
            </a:extLst>
          </p:cNvPr>
          <p:cNvSpPr/>
          <p:nvPr/>
        </p:nvSpPr>
        <p:spPr>
          <a:xfrm>
            <a:off x="3676476" y="940507"/>
            <a:ext cx="3739392" cy="602366"/>
          </a:xfrm>
          <a:prstGeom prst="roundRect">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BA5B22-AB04-58BA-85AB-58B7DFCD8AFB}"/>
              </a:ext>
            </a:extLst>
          </p:cNvPr>
          <p:cNvSpPr txBox="1"/>
          <p:nvPr/>
        </p:nvSpPr>
        <p:spPr>
          <a:xfrm>
            <a:off x="3676476" y="940507"/>
            <a:ext cx="3739392" cy="520014"/>
          </a:xfrm>
          <a:prstGeom prst="rect">
            <a:avLst/>
          </a:prstGeom>
          <a:noFill/>
        </p:spPr>
        <p:txBody>
          <a:bodyPr wrap="square">
            <a:spAutoFit/>
          </a:bodyPr>
          <a:lstStyle/>
          <a:p>
            <a:pPr algn="ctr">
              <a:lnSpc>
                <a:spcPts val="3660"/>
              </a:lnSpc>
              <a:buClr>
                <a:srgbClr val="009ACC"/>
              </a:buClr>
              <a:buSzPct val="125000"/>
            </a:pPr>
            <a:r>
              <a:rPr lang="en-US" sz="2000" b="1" dirty="0">
                <a:solidFill>
                  <a:schemeClr val="bg1"/>
                </a:solidFill>
                <a:latin typeface="Poppins" pitchFamily="2" charset="77"/>
                <a:cs typeface="Poppins" pitchFamily="2" charset="77"/>
              </a:rPr>
              <a:t>Traditional Fee Schedule</a:t>
            </a:r>
          </a:p>
        </p:txBody>
      </p:sp>
      <p:sp>
        <p:nvSpPr>
          <p:cNvPr id="13" name="Rectangle: Rounded Corners 12">
            <a:extLst>
              <a:ext uri="{FF2B5EF4-FFF2-40B4-BE49-F238E27FC236}">
                <a16:creationId xmlns:a16="http://schemas.microsoft.com/office/drawing/2014/main" id="{DEDB4C86-A748-B78D-9F3B-48B8D326A8AE}"/>
              </a:ext>
            </a:extLst>
          </p:cNvPr>
          <p:cNvSpPr/>
          <p:nvPr/>
        </p:nvSpPr>
        <p:spPr>
          <a:xfrm>
            <a:off x="7973562" y="940507"/>
            <a:ext cx="3739392" cy="602366"/>
          </a:xfrm>
          <a:prstGeom prst="roundRect">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A347AC2-E934-01A8-C4B2-7D8A870AB2A1}"/>
              </a:ext>
            </a:extLst>
          </p:cNvPr>
          <p:cNvSpPr txBox="1"/>
          <p:nvPr/>
        </p:nvSpPr>
        <p:spPr>
          <a:xfrm>
            <a:off x="7973562" y="940507"/>
            <a:ext cx="3739392" cy="520014"/>
          </a:xfrm>
          <a:prstGeom prst="rect">
            <a:avLst/>
          </a:prstGeom>
          <a:noFill/>
        </p:spPr>
        <p:txBody>
          <a:bodyPr wrap="square">
            <a:spAutoFit/>
          </a:bodyPr>
          <a:lstStyle/>
          <a:p>
            <a:pPr algn="ctr">
              <a:lnSpc>
                <a:spcPts val="3660"/>
              </a:lnSpc>
              <a:buClr>
                <a:srgbClr val="009ACC"/>
              </a:buClr>
              <a:buSzPct val="125000"/>
            </a:pPr>
            <a:r>
              <a:rPr lang="en-US" sz="2000" b="1" dirty="0">
                <a:solidFill>
                  <a:schemeClr val="bg1"/>
                </a:solidFill>
                <a:latin typeface="Poppins" pitchFamily="2" charset="77"/>
                <a:cs typeface="Poppins" pitchFamily="2" charset="77"/>
              </a:rPr>
              <a:t>Modern Engagement</a:t>
            </a:r>
          </a:p>
        </p:txBody>
      </p:sp>
      <p:sp>
        <p:nvSpPr>
          <p:cNvPr id="15" name="TextBox 14">
            <a:extLst>
              <a:ext uri="{FF2B5EF4-FFF2-40B4-BE49-F238E27FC236}">
                <a16:creationId xmlns:a16="http://schemas.microsoft.com/office/drawing/2014/main" id="{12ED8496-B7FF-2236-61BE-B08C9495735D}"/>
              </a:ext>
            </a:extLst>
          </p:cNvPr>
          <p:cNvSpPr txBox="1"/>
          <p:nvPr/>
        </p:nvSpPr>
        <p:spPr>
          <a:xfrm>
            <a:off x="7973562" y="1774589"/>
            <a:ext cx="4140141" cy="3231654"/>
          </a:xfrm>
          <a:prstGeom prst="rect">
            <a:avLst/>
          </a:prstGeom>
          <a:noFill/>
        </p:spPr>
        <p:txBody>
          <a:bodyPr wrap="square">
            <a:spAutoFit/>
          </a:bodyPr>
          <a:lstStyle/>
          <a:p>
            <a:pPr marL="342900" indent="-342900">
              <a:buClr>
                <a:srgbClr val="009ACC"/>
              </a:buClr>
              <a:buSzPct val="125000"/>
              <a:buFont typeface="Arial" panose="020B0604020202020204" pitchFamily="34" charset="0"/>
              <a:buChar char="•"/>
            </a:pPr>
            <a:r>
              <a:rPr lang="en-US" dirty="0">
                <a:latin typeface="Poppins" pitchFamily="2" charset="77"/>
                <a:cs typeface="Poppins" pitchFamily="2" charset="77"/>
              </a:rPr>
              <a:t>Tax Planning </a:t>
            </a:r>
            <a:br>
              <a:rPr lang="en-US" dirty="0">
                <a:latin typeface="Poppins" pitchFamily="2" charset="77"/>
                <a:cs typeface="Poppins" pitchFamily="2" charset="77"/>
              </a:rPr>
            </a:br>
            <a:r>
              <a:rPr lang="en-US" sz="1200" dirty="0">
                <a:latin typeface="Poppins" pitchFamily="2" charset="77"/>
                <a:cs typeface="Poppins" pitchFamily="2" charset="77"/>
              </a:rPr>
              <a:t>Save more toward retirement</a:t>
            </a:r>
          </a:p>
          <a:p>
            <a:pPr>
              <a:buClr>
                <a:srgbClr val="009ACC"/>
              </a:buClr>
              <a:buSzPct val="125000"/>
            </a:pPr>
            <a:endParaRPr lang="en-US"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dirty="0">
                <a:latin typeface="Poppins" pitchFamily="2" charset="77"/>
                <a:cs typeface="Poppins" pitchFamily="2" charset="77"/>
              </a:rPr>
              <a:t>QBO Setup &amp; Training </a:t>
            </a:r>
            <a:br>
              <a:rPr lang="en-US" dirty="0">
                <a:latin typeface="Poppins" pitchFamily="2" charset="77"/>
                <a:cs typeface="Poppins" pitchFamily="2" charset="77"/>
              </a:rPr>
            </a:br>
            <a:r>
              <a:rPr lang="en-US" sz="1200" dirty="0">
                <a:latin typeface="Poppins" pitchFamily="2" charset="77"/>
                <a:cs typeface="Poppins" pitchFamily="2" charset="77"/>
              </a:rPr>
              <a:t>Get insights into your rental property costs</a:t>
            </a:r>
          </a:p>
          <a:p>
            <a:pPr>
              <a:buClr>
                <a:srgbClr val="009ACC"/>
              </a:buClr>
              <a:buSzPct val="125000"/>
            </a:pPr>
            <a:endParaRPr lang="en-US"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dirty="0">
                <a:latin typeface="Poppins" pitchFamily="2" charset="77"/>
                <a:cs typeface="Poppins" pitchFamily="2" charset="77"/>
              </a:rPr>
              <a:t>Cash Flow Analysis</a:t>
            </a:r>
            <a:br>
              <a:rPr lang="en-US" dirty="0">
                <a:latin typeface="Poppins" pitchFamily="2" charset="77"/>
                <a:cs typeface="Poppins" pitchFamily="2" charset="77"/>
              </a:rPr>
            </a:br>
            <a:r>
              <a:rPr lang="en-US" sz="1200" dirty="0">
                <a:latin typeface="Poppins" pitchFamily="2" charset="77"/>
                <a:cs typeface="Poppins" pitchFamily="2" charset="77"/>
              </a:rPr>
              <a:t>See if you should buy another property or buy more inventory for their side gig.</a:t>
            </a:r>
          </a:p>
          <a:p>
            <a:pPr marL="342900" indent="-342900">
              <a:buClr>
                <a:srgbClr val="009ACC"/>
              </a:buClr>
              <a:buSzPct val="125000"/>
              <a:buFont typeface="Arial" panose="020B0604020202020204" pitchFamily="34" charset="0"/>
              <a:buChar char="•"/>
            </a:pPr>
            <a:endParaRPr lang="en-US" sz="1200"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dirty="0">
                <a:latin typeface="Poppins" pitchFamily="2" charset="77"/>
                <a:cs typeface="Poppins" pitchFamily="2" charset="77"/>
              </a:rPr>
              <a:t>Expert Tax Prep &amp; Filing</a:t>
            </a:r>
          </a:p>
          <a:p>
            <a:pPr marL="342900" indent="-342900">
              <a:buClr>
                <a:srgbClr val="009ACC"/>
              </a:buClr>
              <a:buSzPct val="125000"/>
              <a:buFont typeface="Arial" panose="020B0604020202020204" pitchFamily="34" charset="0"/>
              <a:buChar char="•"/>
            </a:pPr>
            <a:endParaRPr lang="en-US" dirty="0">
              <a:latin typeface="Poppins" pitchFamily="2" charset="77"/>
              <a:cs typeface="Poppins" pitchFamily="2" charset="77"/>
            </a:endParaRPr>
          </a:p>
          <a:p>
            <a:pPr marL="342900" indent="-342900">
              <a:buClr>
                <a:srgbClr val="009ACC"/>
              </a:buClr>
              <a:buSzPct val="125000"/>
              <a:buFont typeface="Arial" panose="020B0604020202020204" pitchFamily="34" charset="0"/>
              <a:buChar char="•"/>
            </a:pPr>
            <a:r>
              <a:rPr lang="en-US" dirty="0">
                <a:latin typeface="Poppins" pitchFamily="2" charset="77"/>
                <a:cs typeface="Poppins" pitchFamily="2" charset="77"/>
              </a:rPr>
              <a:t>Year-Round Support</a:t>
            </a:r>
          </a:p>
        </p:txBody>
      </p:sp>
      <p:sp>
        <p:nvSpPr>
          <p:cNvPr id="7" name="TextBox 6">
            <a:extLst>
              <a:ext uri="{FF2B5EF4-FFF2-40B4-BE49-F238E27FC236}">
                <a16:creationId xmlns:a16="http://schemas.microsoft.com/office/drawing/2014/main" id="{8DC6DB3E-F558-6B6F-1CA6-090E03803476}"/>
              </a:ext>
            </a:extLst>
          </p:cNvPr>
          <p:cNvSpPr txBox="1"/>
          <p:nvPr/>
        </p:nvSpPr>
        <p:spPr>
          <a:xfrm>
            <a:off x="4039300" y="3504121"/>
            <a:ext cx="3240245" cy="1508105"/>
          </a:xfrm>
          <a:prstGeom prst="rect">
            <a:avLst/>
          </a:prstGeom>
          <a:noFill/>
        </p:spPr>
        <p:txBody>
          <a:bodyPr wrap="square">
            <a:spAutoFit/>
          </a:bodyPr>
          <a:lstStyle/>
          <a:p>
            <a:pPr>
              <a:buClr>
                <a:srgbClr val="009ACC"/>
              </a:buClr>
              <a:buSzPct val="125000"/>
            </a:pPr>
            <a:r>
              <a:rPr lang="en-US" sz="1600" dirty="0">
                <a:latin typeface="Poppins" pitchFamily="2" charset="77"/>
                <a:cs typeface="Poppins" pitchFamily="2" charset="77"/>
              </a:rPr>
              <a:t>$450 One-Time</a:t>
            </a:r>
            <a:br>
              <a:rPr lang="en-US" sz="1600" dirty="0">
                <a:latin typeface="Poppins" pitchFamily="2" charset="77"/>
                <a:cs typeface="Poppins" pitchFamily="2" charset="77"/>
              </a:rPr>
            </a:br>
            <a:r>
              <a:rPr lang="en-US" sz="1600" dirty="0">
                <a:latin typeface="Poppins" pitchFamily="2" charset="77"/>
                <a:cs typeface="Poppins" pitchFamily="2" charset="77"/>
              </a:rPr>
              <a:t>	+</a:t>
            </a:r>
          </a:p>
          <a:p>
            <a:pPr>
              <a:buClr>
                <a:srgbClr val="009ACC"/>
              </a:buClr>
              <a:buSzPct val="125000"/>
            </a:pPr>
            <a:r>
              <a:rPr lang="en-US" sz="1600" dirty="0">
                <a:latin typeface="Poppins" pitchFamily="2" charset="77"/>
                <a:cs typeface="Poppins" pitchFamily="2" charset="77"/>
              </a:rPr>
              <a:t>$150 Excel “Bookkeeping”</a:t>
            </a:r>
            <a:br>
              <a:rPr lang="en-US" sz="1600" dirty="0">
                <a:latin typeface="Poppins" pitchFamily="2" charset="77"/>
                <a:cs typeface="Poppins" pitchFamily="2" charset="77"/>
              </a:rPr>
            </a:br>
            <a:r>
              <a:rPr lang="en-US" sz="1200" dirty="0">
                <a:latin typeface="Poppins" pitchFamily="2" charset="77"/>
                <a:cs typeface="Poppins" pitchFamily="2" charset="77"/>
              </a:rPr>
              <a:t>($50/hr. x 3 hours)</a:t>
            </a:r>
          </a:p>
          <a:p>
            <a:pPr>
              <a:buClr>
                <a:srgbClr val="009ACC"/>
              </a:buClr>
              <a:buSzPct val="125000"/>
            </a:pPr>
            <a:endParaRPr lang="en-US" sz="1600" b="1" dirty="0">
              <a:latin typeface="Poppins" pitchFamily="2" charset="77"/>
              <a:cs typeface="Poppins" pitchFamily="2" charset="77"/>
            </a:endParaRPr>
          </a:p>
          <a:p>
            <a:pPr>
              <a:buClr>
                <a:srgbClr val="009ACC"/>
              </a:buClr>
              <a:buSzPct val="125000"/>
            </a:pPr>
            <a:r>
              <a:rPr lang="en-US" sz="1600" b="1" dirty="0">
                <a:latin typeface="Poppins" pitchFamily="2" charset="77"/>
                <a:cs typeface="Poppins" pitchFamily="2" charset="77"/>
              </a:rPr>
              <a:t>Total = $600 Year</a:t>
            </a:r>
          </a:p>
        </p:txBody>
      </p:sp>
      <p:cxnSp>
        <p:nvCxnSpPr>
          <p:cNvPr id="16" name="Straight Connector 15">
            <a:extLst>
              <a:ext uri="{FF2B5EF4-FFF2-40B4-BE49-F238E27FC236}">
                <a16:creationId xmlns:a16="http://schemas.microsoft.com/office/drawing/2014/main" id="{0ADC0512-7B54-53C1-C463-73BC023037C4}"/>
              </a:ext>
            </a:extLst>
          </p:cNvPr>
          <p:cNvCxnSpPr/>
          <p:nvPr/>
        </p:nvCxnSpPr>
        <p:spPr>
          <a:xfrm>
            <a:off x="3825380" y="3338818"/>
            <a:ext cx="3454165"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3BCA3ED-C29D-98CB-7B7C-235DB58084D2}"/>
              </a:ext>
            </a:extLst>
          </p:cNvPr>
          <p:cNvSpPr txBox="1"/>
          <p:nvPr/>
        </p:nvSpPr>
        <p:spPr>
          <a:xfrm>
            <a:off x="8454006" y="5224952"/>
            <a:ext cx="2634144" cy="861774"/>
          </a:xfrm>
          <a:prstGeom prst="rect">
            <a:avLst/>
          </a:prstGeom>
          <a:noFill/>
        </p:spPr>
        <p:txBody>
          <a:bodyPr wrap="square">
            <a:spAutoFit/>
          </a:bodyPr>
          <a:lstStyle/>
          <a:p>
            <a:pPr algn="ctr">
              <a:buClr>
                <a:srgbClr val="009ACC"/>
              </a:buClr>
              <a:buSzPct val="125000"/>
            </a:pPr>
            <a:r>
              <a:rPr lang="en-US" sz="1800" b="1" dirty="0">
                <a:latin typeface="Poppins" pitchFamily="2" charset="77"/>
                <a:cs typeface="Poppins" pitchFamily="2" charset="77"/>
              </a:rPr>
              <a:t>Total = $</a:t>
            </a:r>
            <a:r>
              <a:rPr lang="en-US" b="1" dirty="0">
                <a:latin typeface="Poppins" pitchFamily="2" charset="77"/>
                <a:cs typeface="Poppins" pitchFamily="2" charset="77"/>
              </a:rPr>
              <a:t>109/month</a:t>
            </a:r>
            <a:br>
              <a:rPr lang="en-US" b="1" dirty="0">
                <a:latin typeface="Poppins" pitchFamily="2" charset="77"/>
                <a:cs typeface="Poppins" pitchFamily="2" charset="77"/>
              </a:rPr>
            </a:br>
            <a:r>
              <a:rPr lang="en-US" sz="1400" dirty="0">
                <a:latin typeface="Poppins" pitchFamily="2" charset="77"/>
                <a:cs typeface="Poppins" pitchFamily="2" charset="77"/>
              </a:rPr>
              <a:t>($1,308/year) </a:t>
            </a:r>
          </a:p>
          <a:p>
            <a:pPr algn="ctr">
              <a:buClr>
                <a:srgbClr val="009ACC"/>
              </a:buClr>
              <a:buSzPct val="125000"/>
            </a:pPr>
            <a:r>
              <a:rPr lang="en-US" sz="1800" b="1" dirty="0">
                <a:solidFill>
                  <a:srgbClr val="ED1867"/>
                </a:solidFill>
                <a:latin typeface="Poppins" pitchFamily="2" charset="77"/>
                <a:cs typeface="Poppins" pitchFamily="2" charset="77"/>
              </a:rPr>
              <a:t>87% </a:t>
            </a:r>
            <a:r>
              <a:rPr lang="en-US" sz="1800" dirty="0">
                <a:solidFill>
                  <a:srgbClr val="ED1867"/>
                </a:solidFill>
                <a:latin typeface="Poppins" pitchFamily="2" charset="77"/>
                <a:cs typeface="Poppins" pitchFamily="2" charset="77"/>
              </a:rPr>
              <a:t>increase </a:t>
            </a:r>
          </a:p>
        </p:txBody>
      </p:sp>
      <p:sp>
        <p:nvSpPr>
          <p:cNvPr id="20" name="Rectangle: Rounded Corners 19">
            <a:extLst>
              <a:ext uri="{FF2B5EF4-FFF2-40B4-BE49-F238E27FC236}">
                <a16:creationId xmlns:a16="http://schemas.microsoft.com/office/drawing/2014/main" id="{E82A6DC7-AFDA-BE96-5260-40D02F195809}"/>
              </a:ext>
            </a:extLst>
          </p:cNvPr>
          <p:cNvSpPr/>
          <p:nvPr/>
        </p:nvSpPr>
        <p:spPr>
          <a:xfrm>
            <a:off x="8454006" y="5178744"/>
            <a:ext cx="2634143" cy="970386"/>
          </a:xfrm>
          <a:prstGeom prst="roundRect">
            <a:avLst/>
          </a:prstGeom>
          <a:no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white text on a black background&#10;&#10;Description automatically generated with medium confidence">
            <a:extLst>
              <a:ext uri="{FF2B5EF4-FFF2-40B4-BE49-F238E27FC236}">
                <a16:creationId xmlns:a16="http://schemas.microsoft.com/office/drawing/2014/main" id="{3C2F89A1-AD01-57FE-7E88-87A689D33A43}"/>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8" name="TextBox 17">
            <a:extLst>
              <a:ext uri="{FF2B5EF4-FFF2-40B4-BE49-F238E27FC236}">
                <a16:creationId xmlns:a16="http://schemas.microsoft.com/office/drawing/2014/main" id="{33122D51-DA67-7EDA-F1DE-2AF0A4795487}"/>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21" name="Picture 20">
            <a:extLst>
              <a:ext uri="{FF2B5EF4-FFF2-40B4-BE49-F238E27FC236}">
                <a16:creationId xmlns:a16="http://schemas.microsoft.com/office/drawing/2014/main" id="{1DB3AEED-7AA7-C3D3-4D14-615199284A12}"/>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ADAA93DC-A0AC-0A9B-DE97-DB8A82AE2B5F}"/>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10" name="Oval 9">
            <a:extLst>
              <a:ext uri="{FF2B5EF4-FFF2-40B4-BE49-F238E27FC236}">
                <a16:creationId xmlns:a16="http://schemas.microsoft.com/office/drawing/2014/main" id="{1AC9BCF5-F481-911F-AC86-2E779CD00DAF}"/>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48670-0E27-EF4C-75FC-74B377F8B798}"/>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4163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07A8A5-A9DC-A786-A729-D99E14ED6D25}"/>
              </a:ext>
            </a:extLst>
          </p:cNvPr>
          <p:cNvSpPr/>
          <p:nvPr/>
        </p:nvSpPr>
        <p:spPr>
          <a:xfrm>
            <a:off x="729842" y="6075851"/>
            <a:ext cx="1434130" cy="4391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C68C5B-4807-EF46-92A5-00E778A2042F}"/>
              </a:ext>
            </a:extLst>
          </p:cNvPr>
          <p:cNvSpPr/>
          <p:nvPr/>
        </p:nvSpPr>
        <p:spPr>
          <a:xfrm>
            <a:off x="0" y="-1"/>
            <a:ext cx="12192000" cy="1549667"/>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96B0A27-2C09-164D-B796-3F98D5FCD03B}"/>
              </a:ext>
            </a:extLst>
          </p:cNvPr>
          <p:cNvSpPr>
            <a:spLocks noGrp="1"/>
          </p:cNvSpPr>
          <p:nvPr>
            <p:ph type="body" sz="quarter" idx="13"/>
          </p:nvPr>
        </p:nvSpPr>
        <p:spPr/>
        <p:txBody>
          <a:bodyPr/>
          <a:lstStyle/>
          <a:p>
            <a:r>
              <a:rPr lang="en-US" spc="0" dirty="0">
                <a:latin typeface="Poppins ExtraBold" pitchFamily="2" charset="77"/>
                <a:cs typeface="Poppins ExtraBold" pitchFamily="2" charset="77"/>
              </a:rPr>
              <a:t>Planning </a:t>
            </a:r>
            <a:r>
              <a:rPr lang="en-US" b="0" spc="0" dirty="0">
                <a:latin typeface="Poppins Light" panose="00000400000000000000" pitchFamily="2" charset="0"/>
                <a:cs typeface="Poppins Light" panose="00000400000000000000" pitchFamily="2" charset="0"/>
              </a:rPr>
              <a:t>=</a:t>
            </a:r>
            <a:r>
              <a:rPr lang="en-US" spc="0" dirty="0">
                <a:latin typeface="Poppins ExtraBold" pitchFamily="2" charset="77"/>
                <a:cs typeface="Poppins ExtraBold" pitchFamily="2" charset="77"/>
              </a:rPr>
              <a:t> Stability</a:t>
            </a:r>
          </a:p>
        </p:txBody>
      </p:sp>
      <p:pic>
        <p:nvPicPr>
          <p:cNvPr id="9" name="Picture 8" descr="Logo&#10;&#10;Description automatically generated">
            <a:extLst>
              <a:ext uri="{FF2B5EF4-FFF2-40B4-BE49-F238E27FC236}">
                <a16:creationId xmlns:a16="http://schemas.microsoft.com/office/drawing/2014/main" id="{5C429F90-3A73-11C9-DF58-A6892DB2041F}"/>
              </a:ext>
            </a:extLst>
          </p:cNvPr>
          <p:cNvPicPr>
            <a:picLocks noChangeAspect="1"/>
          </p:cNvPicPr>
          <p:nvPr/>
        </p:nvPicPr>
        <p:blipFill>
          <a:blip r:embed="rId2"/>
          <a:stretch>
            <a:fillRect/>
          </a:stretch>
        </p:blipFill>
        <p:spPr>
          <a:xfrm>
            <a:off x="140236" y="6370299"/>
            <a:ext cx="1179213" cy="282660"/>
          </a:xfrm>
          <a:prstGeom prst="rect">
            <a:avLst/>
          </a:prstGeom>
        </p:spPr>
      </p:pic>
      <p:sp>
        <p:nvSpPr>
          <p:cNvPr id="2" name="TextBox 1">
            <a:extLst>
              <a:ext uri="{FF2B5EF4-FFF2-40B4-BE49-F238E27FC236}">
                <a16:creationId xmlns:a16="http://schemas.microsoft.com/office/drawing/2014/main" id="{47350F2E-FEBC-7445-76B3-7243419F6DE9}"/>
              </a:ext>
            </a:extLst>
          </p:cNvPr>
          <p:cNvSpPr txBox="1"/>
          <p:nvPr/>
        </p:nvSpPr>
        <p:spPr>
          <a:xfrm>
            <a:off x="0" y="2653787"/>
            <a:ext cx="11780519" cy="1970283"/>
          </a:xfrm>
          <a:prstGeom prst="rect">
            <a:avLst/>
          </a:prstGeom>
          <a:noFill/>
        </p:spPr>
        <p:txBody>
          <a:bodyPr wrap="square">
            <a:spAutoFit/>
          </a:bodyPr>
          <a:lstStyle/>
          <a:p>
            <a:pPr algn="ctr">
              <a:lnSpc>
                <a:spcPct val="150000"/>
              </a:lnSpc>
              <a:buClr>
                <a:srgbClr val="009ACC"/>
              </a:buClr>
              <a:buSzPct val="125000"/>
            </a:pPr>
            <a:r>
              <a:rPr lang="en-US" sz="2800" dirty="0">
                <a:latin typeface="Poppins"/>
                <a:cs typeface="Poppins"/>
              </a:rPr>
              <a:t>Increasing Tax Planning for Clients</a:t>
            </a:r>
            <a:br>
              <a:rPr lang="en-US" sz="2800" dirty="0">
                <a:latin typeface="Poppins"/>
                <a:cs typeface="Poppins"/>
              </a:rPr>
            </a:br>
            <a:r>
              <a:rPr lang="en-US" sz="2800" dirty="0">
                <a:latin typeface="Poppins"/>
                <a:cs typeface="Poppins"/>
              </a:rPr>
              <a:t>I</a:t>
            </a:r>
            <a:r>
              <a:rPr lang="en-US" sz="2800" dirty="0">
                <a:solidFill>
                  <a:schemeClr val="tx1"/>
                </a:solidFill>
                <a:latin typeface="Poppins"/>
                <a:cs typeface="Poppins"/>
              </a:rPr>
              <a:t>s the </a:t>
            </a:r>
            <a:r>
              <a:rPr lang="en-US" sz="2800" b="1" dirty="0">
                <a:solidFill>
                  <a:srgbClr val="05A7A8"/>
                </a:solidFill>
                <a:latin typeface="Poppins"/>
                <a:cs typeface="Poppins"/>
              </a:rPr>
              <a:t>#1 Strategy </a:t>
            </a:r>
            <a:r>
              <a:rPr lang="en-US" sz="2800" b="1" dirty="0">
                <a:solidFill>
                  <a:schemeClr val="tx1"/>
                </a:solidFill>
                <a:latin typeface="Poppins"/>
                <a:cs typeface="Poppins"/>
              </a:rPr>
              <a:t>to guarantee </a:t>
            </a:r>
            <a:br>
              <a:rPr lang="en-US" sz="2800" dirty="0">
                <a:solidFill>
                  <a:schemeClr val="tx1"/>
                </a:solidFill>
                <a:latin typeface="Poppins"/>
                <a:cs typeface="Poppins"/>
              </a:rPr>
            </a:br>
            <a:r>
              <a:rPr lang="en-US" sz="2800" dirty="0">
                <a:solidFill>
                  <a:schemeClr val="tx1"/>
                </a:solidFill>
                <a:latin typeface="Poppins"/>
                <a:cs typeface="Poppins"/>
              </a:rPr>
              <a:t>your firm is profitable in the future.</a:t>
            </a:r>
          </a:p>
        </p:txBody>
      </p:sp>
      <p:sp>
        <p:nvSpPr>
          <p:cNvPr id="4" name="Rectangle: Rounded Corners 3">
            <a:extLst>
              <a:ext uri="{FF2B5EF4-FFF2-40B4-BE49-F238E27FC236}">
                <a16:creationId xmlns:a16="http://schemas.microsoft.com/office/drawing/2014/main" id="{EA0D3630-6CC9-EBC9-8074-369B841A94BF}"/>
              </a:ext>
            </a:extLst>
          </p:cNvPr>
          <p:cNvSpPr/>
          <p:nvPr/>
        </p:nvSpPr>
        <p:spPr>
          <a:xfrm>
            <a:off x="1571118" y="2653786"/>
            <a:ext cx="8925886" cy="2180061"/>
          </a:xfrm>
          <a:prstGeom prst="roundRect">
            <a:avLst/>
          </a:prstGeom>
          <a:noFill/>
          <a:ln>
            <a:solidFill>
              <a:srgbClr val="05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0CC5FD-86EC-8FF4-F46E-8041122BB982}"/>
              </a:ext>
            </a:extLst>
          </p:cNvPr>
          <p:cNvSpPr txBox="1"/>
          <p:nvPr/>
        </p:nvSpPr>
        <p:spPr>
          <a:xfrm>
            <a:off x="917772" y="1640565"/>
            <a:ext cx="6174296" cy="512000"/>
          </a:xfrm>
          <a:prstGeom prst="rect">
            <a:avLst/>
          </a:prstGeom>
          <a:noFill/>
        </p:spPr>
        <p:txBody>
          <a:bodyPr wrap="square">
            <a:spAutoFit/>
          </a:bodyPr>
          <a:lstStyle/>
          <a:p>
            <a:pPr>
              <a:lnSpc>
                <a:spcPts val="3660"/>
              </a:lnSpc>
              <a:buClr>
                <a:srgbClr val="009ACC"/>
              </a:buClr>
              <a:buSzPct val="125000"/>
            </a:pPr>
            <a:r>
              <a:rPr lang="en-US" sz="1800" dirty="0">
                <a:latin typeface="Poppins"/>
                <a:cs typeface="Poppins"/>
              </a:rPr>
              <a:t>You’re not alone… </a:t>
            </a:r>
            <a:endParaRPr lang="en-US" sz="1800" dirty="0"/>
          </a:p>
        </p:txBody>
      </p:sp>
      <p:sp>
        <p:nvSpPr>
          <p:cNvPr id="16" name="TextBox 15">
            <a:extLst>
              <a:ext uri="{FF2B5EF4-FFF2-40B4-BE49-F238E27FC236}">
                <a16:creationId xmlns:a16="http://schemas.microsoft.com/office/drawing/2014/main" id="{1319B534-2563-4468-BF29-464E5A729D24}"/>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7" name="Picture 16">
            <a:extLst>
              <a:ext uri="{FF2B5EF4-FFF2-40B4-BE49-F238E27FC236}">
                <a16:creationId xmlns:a16="http://schemas.microsoft.com/office/drawing/2014/main" id="{683AE525-B5E6-1901-ED66-1754CEE07B56}"/>
              </a:ext>
            </a:extLst>
          </p:cNvPr>
          <p:cNvPicPr>
            <a:picLocks noChangeAspect="1"/>
          </p:cNvPicPr>
          <p:nvPr/>
        </p:nvPicPr>
        <p:blipFill>
          <a:blip r:embed="rId3"/>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385509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19DBAB-344D-04C5-8134-AD92D5137B42}"/>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white text on a black background&#10;&#10;Description automatically generated with medium confidence">
            <a:extLst>
              <a:ext uri="{FF2B5EF4-FFF2-40B4-BE49-F238E27FC236}">
                <a16:creationId xmlns:a16="http://schemas.microsoft.com/office/drawing/2014/main" id="{E809D00B-8204-F284-B66F-04F60E3DDE45}"/>
              </a:ext>
            </a:extLst>
          </p:cNvPr>
          <p:cNvPicPr>
            <a:picLocks noChangeAspect="1"/>
          </p:cNvPicPr>
          <p:nvPr/>
        </p:nvPicPr>
        <p:blipFill>
          <a:blip r:embed="rId2"/>
          <a:stretch>
            <a:fillRect/>
          </a:stretch>
        </p:blipFill>
        <p:spPr>
          <a:xfrm>
            <a:off x="126779" y="6465025"/>
            <a:ext cx="1023143" cy="245250"/>
          </a:xfrm>
          <a:prstGeom prst="rect">
            <a:avLst/>
          </a:prstGeom>
        </p:spPr>
      </p:pic>
      <p:sp>
        <p:nvSpPr>
          <p:cNvPr id="3" name="Text Placeholder 3">
            <a:extLst>
              <a:ext uri="{FF2B5EF4-FFF2-40B4-BE49-F238E27FC236}">
                <a16:creationId xmlns:a16="http://schemas.microsoft.com/office/drawing/2014/main" id="{793F7DEA-5072-3E76-ADFA-4A383F8D69F7}"/>
              </a:ext>
            </a:extLst>
          </p:cNvPr>
          <p:cNvSpPr txBox="1">
            <a:spLocks/>
          </p:cNvSpPr>
          <p:nvPr/>
        </p:nvSpPr>
        <p:spPr>
          <a:xfrm>
            <a:off x="3928140" y="1002921"/>
            <a:ext cx="7513708" cy="2690731"/>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1000"/>
              </a:spcBef>
              <a:buFont typeface="Arial" panose="020B0604020202020204" pitchFamily="34" charset="0"/>
              <a:buNone/>
              <a:defRPr sz="2000" b="0" i="0" kern="1200">
                <a:solidFill>
                  <a:srgbClr val="56535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60"/>
              </a:lnSpc>
              <a:buClr>
                <a:srgbClr val="009ACC"/>
              </a:buClr>
              <a:buSzPct val="125000"/>
            </a:pPr>
            <a:r>
              <a:rPr lang="en-US" sz="2400" b="1" dirty="0">
                <a:solidFill>
                  <a:schemeClr val="tx1"/>
                </a:solidFill>
                <a:latin typeface="Poppins" pitchFamily="2" charset="77"/>
                <a:cs typeface="Poppins" pitchFamily="2" charset="77"/>
              </a:rPr>
              <a:t>Different </a:t>
            </a:r>
            <a:r>
              <a:rPr lang="en-US" sz="2400" b="1" dirty="0">
                <a:solidFill>
                  <a:srgbClr val="05A7A8"/>
                </a:solidFill>
                <a:latin typeface="Poppins" pitchFamily="2" charset="77"/>
                <a:cs typeface="Poppins" pitchFamily="2" charset="77"/>
              </a:rPr>
              <a:t>clients value </a:t>
            </a:r>
            <a:r>
              <a:rPr lang="en-US" sz="2400" b="1" dirty="0">
                <a:solidFill>
                  <a:schemeClr val="tx1"/>
                </a:solidFill>
                <a:latin typeface="Poppins" pitchFamily="2" charset="77"/>
                <a:cs typeface="Poppins" pitchFamily="2" charset="77"/>
              </a:rPr>
              <a:t>different things</a:t>
            </a:r>
          </a:p>
          <a:p>
            <a:pPr marL="285750" indent="-285750">
              <a:lnSpc>
                <a:spcPct val="100000"/>
              </a:lnSpc>
              <a:buClr>
                <a:srgbClr val="009ACC"/>
              </a:buClr>
              <a:buSzPct val="125000"/>
              <a:buFont typeface="Arial" panose="020B0604020202020204" pitchFamily="34" charset="0"/>
              <a:buChar char="•"/>
            </a:pPr>
            <a:r>
              <a:rPr lang="en-US" sz="1600" dirty="0">
                <a:solidFill>
                  <a:schemeClr val="tx1"/>
                </a:solidFill>
                <a:latin typeface="Poppins" pitchFamily="2" charset="77"/>
                <a:cs typeface="Poppins" pitchFamily="2" charset="77"/>
              </a:rPr>
              <a:t>Paying less tax to buy investment properties.</a:t>
            </a:r>
          </a:p>
          <a:p>
            <a:pPr marL="285750" indent="-285750">
              <a:lnSpc>
                <a:spcPct val="100000"/>
              </a:lnSpc>
              <a:buClr>
                <a:srgbClr val="009ACC"/>
              </a:buClr>
              <a:buSzPct val="125000"/>
              <a:buFont typeface="Arial" panose="020B0604020202020204" pitchFamily="34" charset="0"/>
              <a:buChar char="•"/>
            </a:pPr>
            <a:r>
              <a:rPr lang="en-US" sz="1600" dirty="0">
                <a:solidFill>
                  <a:schemeClr val="tx1"/>
                </a:solidFill>
                <a:latin typeface="Poppins" pitchFamily="2" charset="77"/>
                <a:cs typeface="Poppins" pitchFamily="2" charset="77"/>
              </a:rPr>
              <a:t>Grow their business revenue to hire more staff or expand locations.</a:t>
            </a:r>
          </a:p>
          <a:p>
            <a:pPr marL="285750" indent="-285750">
              <a:lnSpc>
                <a:spcPct val="100000"/>
              </a:lnSpc>
              <a:buClr>
                <a:srgbClr val="009ACC"/>
              </a:buClr>
              <a:buSzPct val="125000"/>
              <a:buFont typeface="Arial" panose="020B0604020202020204" pitchFamily="34" charset="0"/>
              <a:buChar char="•"/>
            </a:pPr>
            <a:r>
              <a:rPr lang="en-US" sz="1600" dirty="0">
                <a:solidFill>
                  <a:schemeClr val="tx1"/>
                </a:solidFill>
                <a:latin typeface="Poppins" pitchFamily="2" charset="77"/>
                <a:cs typeface="Poppins" pitchFamily="2" charset="77"/>
              </a:rPr>
              <a:t>Finding more savings to build retirement.</a:t>
            </a:r>
          </a:p>
          <a:p>
            <a:pPr marL="285750" indent="-285750">
              <a:lnSpc>
                <a:spcPct val="100000"/>
              </a:lnSpc>
              <a:buClr>
                <a:srgbClr val="009ACC"/>
              </a:buClr>
              <a:buSzPct val="125000"/>
              <a:buFont typeface="Arial" panose="020B0604020202020204" pitchFamily="34" charset="0"/>
              <a:buChar char="•"/>
            </a:pPr>
            <a:r>
              <a:rPr lang="en-US" sz="1600" dirty="0">
                <a:solidFill>
                  <a:schemeClr val="tx1"/>
                </a:solidFill>
                <a:latin typeface="Poppins" pitchFamily="2" charset="77"/>
                <a:cs typeface="Poppins" pitchFamily="2" charset="77"/>
              </a:rPr>
              <a:t>Having a better budget to get out debt.</a:t>
            </a:r>
          </a:p>
        </p:txBody>
      </p:sp>
      <p:sp>
        <p:nvSpPr>
          <p:cNvPr id="5" name="TextBox 4">
            <a:extLst>
              <a:ext uri="{FF2B5EF4-FFF2-40B4-BE49-F238E27FC236}">
                <a16:creationId xmlns:a16="http://schemas.microsoft.com/office/drawing/2014/main" id="{69865B9E-4758-4291-2BE6-1763573F3A70}"/>
              </a:ext>
            </a:extLst>
          </p:cNvPr>
          <p:cNvSpPr txBox="1"/>
          <p:nvPr/>
        </p:nvSpPr>
        <p:spPr>
          <a:xfrm>
            <a:off x="4016188" y="3621469"/>
            <a:ext cx="7513708" cy="1461810"/>
          </a:xfrm>
          <a:prstGeom prst="rect">
            <a:avLst/>
          </a:prstGeom>
          <a:noFill/>
        </p:spPr>
        <p:txBody>
          <a:bodyPr wrap="square">
            <a:spAutoFit/>
          </a:bodyPr>
          <a:lstStyle/>
          <a:p>
            <a:pPr>
              <a:lnSpc>
                <a:spcPts val="3660"/>
              </a:lnSpc>
              <a:buClr>
                <a:srgbClr val="009ACC"/>
              </a:buClr>
              <a:buSzPct val="125000"/>
            </a:pPr>
            <a:r>
              <a:rPr lang="en-US" b="1" dirty="0">
                <a:latin typeface="Poppins" pitchFamily="2" charset="77"/>
                <a:cs typeface="Poppins" pitchFamily="2" charset="77"/>
              </a:rPr>
              <a:t>Whatever the </a:t>
            </a:r>
            <a:r>
              <a:rPr lang="en-US" b="1" dirty="0">
                <a:solidFill>
                  <a:srgbClr val="ED1867"/>
                </a:solidFill>
                <a:latin typeface="Poppins" pitchFamily="2" charset="77"/>
                <a:cs typeface="Poppins" pitchFamily="2" charset="77"/>
              </a:rPr>
              <a:t>client values can always point to strategies </a:t>
            </a:r>
            <a:br>
              <a:rPr lang="en-US" b="1" dirty="0">
                <a:solidFill>
                  <a:srgbClr val="ED1867"/>
                </a:solidFill>
                <a:latin typeface="Poppins" pitchFamily="2" charset="77"/>
                <a:cs typeface="Poppins" pitchFamily="2" charset="77"/>
              </a:rPr>
            </a:br>
            <a:r>
              <a:rPr lang="en-US" b="1" dirty="0">
                <a:latin typeface="Poppins" pitchFamily="2" charset="77"/>
                <a:cs typeface="Poppins" pitchFamily="2" charset="77"/>
              </a:rPr>
              <a:t>for how you can help them plan for their taxes/accounting/payroll etc.</a:t>
            </a:r>
          </a:p>
        </p:txBody>
      </p:sp>
      <p:sp>
        <p:nvSpPr>
          <p:cNvPr id="16" name="TextBox 15">
            <a:extLst>
              <a:ext uri="{FF2B5EF4-FFF2-40B4-BE49-F238E27FC236}">
                <a16:creationId xmlns:a16="http://schemas.microsoft.com/office/drawing/2014/main" id="{93EB7560-150C-AD58-CD40-3BB37C5C8F61}"/>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7" name="Picture 16">
            <a:extLst>
              <a:ext uri="{FF2B5EF4-FFF2-40B4-BE49-F238E27FC236}">
                <a16:creationId xmlns:a16="http://schemas.microsoft.com/office/drawing/2014/main" id="{7DBC7871-55ED-2656-6D70-C73C8E2D301D}"/>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4" name="You struggle booking clients…">
            <a:extLst>
              <a:ext uri="{FF2B5EF4-FFF2-40B4-BE49-F238E27FC236}">
                <a16:creationId xmlns:a16="http://schemas.microsoft.com/office/drawing/2014/main" id="{F34D4955-9CB1-207B-E7DF-1F5B355469F1}"/>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6" name="Oval 5">
            <a:extLst>
              <a:ext uri="{FF2B5EF4-FFF2-40B4-BE49-F238E27FC236}">
                <a16:creationId xmlns:a16="http://schemas.microsoft.com/office/drawing/2014/main" id="{442F84A7-E000-CE93-B217-074B612FB999}"/>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3586393-470F-B357-A56C-35ED2A5DEF9F}"/>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37579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19DBAB-344D-04C5-8134-AD92D5137B42}"/>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white text on a black background&#10;&#10;Description automatically generated with medium confidence">
            <a:extLst>
              <a:ext uri="{FF2B5EF4-FFF2-40B4-BE49-F238E27FC236}">
                <a16:creationId xmlns:a16="http://schemas.microsoft.com/office/drawing/2014/main" id="{E809D00B-8204-F284-B66F-04F60E3DDE45}"/>
              </a:ext>
            </a:extLst>
          </p:cNvPr>
          <p:cNvPicPr>
            <a:picLocks noChangeAspect="1"/>
          </p:cNvPicPr>
          <p:nvPr/>
        </p:nvPicPr>
        <p:blipFill>
          <a:blip r:embed="rId2"/>
          <a:stretch>
            <a:fillRect/>
          </a:stretch>
        </p:blipFill>
        <p:spPr>
          <a:xfrm>
            <a:off x="126779" y="6465025"/>
            <a:ext cx="1023143" cy="245250"/>
          </a:xfrm>
          <a:prstGeom prst="rect">
            <a:avLst/>
          </a:prstGeom>
        </p:spPr>
      </p:pic>
      <p:sp>
        <p:nvSpPr>
          <p:cNvPr id="6" name="You struggle booking clients…">
            <a:extLst>
              <a:ext uri="{FF2B5EF4-FFF2-40B4-BE49-F238E27FC236}">
                <a16:creationId xmlns:a16="http://schemas.microsoft.com/office/drawing/2014/main" id="{1728EAD0-D660-0C3D-602A-48B762CE807A}"/>
              </a:ext>
            </a:extLst>
          </p:cNvPr>
          <p:cNvSpPr txBox="1"/>
          <p:nvPr/>
        </p:nvSpPr>
        <p:spPr>
          <a:xfrm>
            <a:off x="3482279" y="128700"/>
            <a:ext cx="8709721" cy="668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150000"/>
              </a:lnSpc>
              <a:tabLst>
                <a:tab pos="1076325" algn="l"/>
              </a:tabLst>
              <a:defRPr/>
            </a:pPr>
            <a:r>
              <a:rPr lang="en-US" sz="3200" b="1" dirty="0">
                <a:solidFill>
                  <a:srgbClr val="05A7A8"/>
                </a:solidFill>
                <a:latin typeface="Poppins ExtraBold" pitchFamily="2" charset="77"/>
                <a:cs typeface="Poppins ExtraBold" pitchFamily="2" charset="77"/>
              </a:rPr>
              <a:t>Top 5 Categories of Client Value</a:t>
            </a:r>
          </a:p>
        </p:txBody>
      </p:sp>
      <p:sp>
        <p:nvSpPr>
          <p:cNvPr id="15" name="TextBox 14">
            <a:extLst>
              <a:ext uri="{FF2B5EF4-FFF2-40B4-BE49-F238E27FC236}">
                <a16:creationId xmlns:a16="http://schemas.microsoft.com/office/drawing/2014/main" id="{795F3D0A-A2D5-054D-31C3-5CDA31D12F75}"/>
              </a:ext>
            </a:extLst>
          </p:cNvPr>
          <p:cNvSpPr txBox="1"/>
          <p:nvPr/>
        </p:nvSpPr>
        <p:spPr>
          <a:xfrm>
            <a:off x="3961325" y="1170771"/>
            <a:ext cx="8018154" cy="5232202"/>
          </a:xfrm>
          <a:prstGeom prst="rect">
            <a:avLst/>
          </a:prstGeom>
          <a:noFill/>
        </p:spPr>
        <p:txBody>
          <a:bodyPr wrap="square">
            <a:spAutoFit/>
          </a:bodyPr>
          <a:lstStyle/>
          <a:p>
            <a:pPr>
              <a:lnSpc>
                <a:spcPct val="100000"/>
              </a:lnSpc>
              <a:buClr>
                <a:srgbClr val="009ACC"/>
              </a:buClr>
              <a:buSzPct val="125000"/>
            </a:pPr>
            <a:r>
              <a:rPr lang="en-US" sz="2400" b="1" dirty="0">
                <a:solidFill>
                  <a:srgbClr val="ED1867"/>
                </a:solidFill>
                <a:latin typeface="Poppins" pitchFamily="2" charset="77"/>
                <a:cs typeface="Poppins" pitchFamily="2" charset="77"/>
              </a:rPr>
              <a:t>Category 1 : </a:t>
            </a:r>
            <a:r>
              <a:rPr lang="en-US" sz="2400" b="1" dirty="0">
                <a:solidFill>
                  <a:schemeClr val="tx1"/>
                </a:solidFill>
                <a:latin typeface="Poppins" pitchFamily="2" charset="77"/>
                <a:cs typeface="Poppins" pitchFamily="2" charset="77"/>
              </a:rPr>
              <a:t>Setup Help </a:t>
            </a:r>
          </a:p>
          <a:p>
            <a:pPr>
              <a:lnSpc>
                <a:spcPct val="100000"/>
              </a:lnSpc>
              <a:buClr>
                <a:srgbClr val="009ACC"/>
              </a:buClr>
              <a:buSzPct val="125000"/>
            </a:pPr>
            <a:r>
              <a:rPr lang="en-US" sz="1800" dirty="0">
                <a:solidFill>
                  <a:schemeClr val="tx1"/>
                </a:solidFill>
                <a:latin typeface="Poppins Light" panose="00000400000000000000" pitchFamily="2" charset="0"/>
                <a:cs typeface="Poppins Light" panose="00000400000000000000" pitchFamily="2" charset="0"/>
              </a:rPr>
              <a:t>Helping someone set up their QuickBooks or S-Corp</a:t>
            </a:r>
            <a:br>
              <a:rPr lang="en-US" sz="1800" dirty="0">
                <a:solidFill>
                  <a:schemeClr val="tx1"/>
                </a:solidFill>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a:lnSpc>
                <a:spcPct val="100000"/>
              </a:lnSpc>
              <a:buClr>
                <a:srgbClr val="009ACC"/>
              </a:buClr>
              <a:buSzPct val="125000"/>
            </a:pPr>
            <a:endParaRPr lang="en-US" sz="400" dirty="0">
              <a:solidFill>
                <a:schemeClr val="tx1"/>
              </a:solidFill>
              <a:latin typeface="Poppins" pitchFamily="2" charset="77"/>
              <a:cs typeface="Poppins" pitchFamily="2" charset="77"/>
            </a:endParaRPr>
          </a:p>
          <a:p>
            <a:pPr>
              <a:lnSpc>
                <a:spcPct val="100000"/>
              </a:lnSpc>
              <a:buClr>
                <a:srgbClr val="009ACC"/>
              </a:buClr>
              <a:buSzPct val="125000"/>
            </a:pPr>
            <a:r>
              <a:rPr lang="en-US" sz="2400" b="1" dirty="0">
                <a:solidFill>
                  <a:srgbClr val="ED1867"/>
                </a:solidFill>
                <a:latin typeface="Poppins" pitchFamily="2" charset="77"/>
                <a:cs typeface="Poppins" pitchFamily="2" charset="77"/>
              </a:rPr>
              <a:t>Category 2 : </a:t>
            </a:r>
            <a:r>
              <a:rPr lang="en-US" sz="2400" b="1" dirty="0">
                <a:solidFill>
                  <a:schemeClr val="tx1"/>
                </a:solidFill>
                <a:latin typeface="Poppins" pitchFamily="2" charset="77"/>
                <a:cs typeface="Poppins" pitchFamily="2" charset="77"/>
              </a:rPr>
              <a:t>Expert Historic Work </a:t>
            </a:r>
          </a:p>
          <a:p>
            <a:pPr>
              <a:lnSpc>
                <a:spcPct val="100000"/>
              </a:lnSpc>
              <a:buClr>
                <a:srgbClr val="009ACC"/>
              </a:buClr>
              <a:buSzPct val="125000"/>
            </a:pPr>
            <a:r>
              <a:rPr lang="en-US" sz="1800" dirty="0">
                <a:solidFill>
                  <a:schemeClr val="tx1"/>
                </a:solidFill>
                <a:latin typeface="Poppins Light" panose="00000400000000000000" pitchFamily="2" charset="0"/>
                <a:cs typeface="Poppins Light" panose="00000400000000000000" pitchFamily="2" charset="0"/>
              </a:rPr>
              <a:t>“Compliance” - Tax Prep or Accounting Reconciliation</a:t>
            </a:r>
            <a:br>
              <a:rPr lang="en-US" sz="1800" dirty="0">
                <a:solidFill>
                  <a:schemeClr val="tx1"/>
                </a:solidFill>
                <a:latin typeface="Poppins" pitchFamily="2" charset="77"/>
                <a:cs typeface="Poppins" pitchFamily="2" charset="77"/>
              </a:rPr>
            </a:br>
            <a:br>
              <a:rPr lang="en-US" dirty="0">
                <a:latin typeface="Poppins" pitchFamily="2" charset="77"/>
                <a:cs typeface="Poppins" pitchFamily="2" charset="77"/>
              </a:rPr>
            </a:br>
            <a:endParaRPr lang="en-US" sz="400" dirty="0">
              <a:solidFill>
                <a:schemeClr val="tx1"/>
              </a:solidFill>
              <a:latin typeface="Poppins" pitchFamily="2" charset="77"/>
              <a:cs typeface="Poppins" pitchFamily="2" charset="77"/>
            </a:endParaRPr>
          </a:p>
          <a:p>
            <a:pPr>
              <a:lnSpc>
                <a:spcPct val="100000"/>
              </a:lnSpc>
              <a:buClr>
                <a:srgbClr val="009ACC"/>
              </a:buClr>
              <a:buSzPct val="125000"/>
            </a:pPr>
            <a:r>
              <a:rPr lang="en-US" sz="2400" b="1" dirty="0">
                <a:solidFill>
                  <a:srgbClr val="ED1867"/>
                </a:solidFill>
                <a:latin typeface="Poppins" pitchFamily="2" charset="77"/>
                <a:cs typeface="Poppins" pitchFamily="2" charset="77"/>
              </a:rPr>
              <a:t>Category 3: </a:t>
            </a:r>
            <a:r>
              <a:rPr lang="en-US" sz="2400" b="1" dirty="0">
                <a:solidFill>
                  <a:schemeClr val="tx1"/>
                </a:solidFill>
                <a:latin typeface="Poppins" pitchFamily="2" charset="77"/>
                <a:cs typeface="Poppins" pitchFamily="2" charset="77"/>
              </a:rPr>
              <a:t>Done-For-You Management </a:t>
            </a:r>
          </a:p>
          <a:p>
            <a:pPr>
              <a:lnSpc>
                <a:spcPct val="100000"/>
              </a:lnSpc>
              <a:buClr>
                <a:srgbClr val="009ACC"/>
              </a:buClr>
              <a:buSzPct val="125000"/>
            </a:pPr>
            <a:r>
              <a:rPr lang="en-US" sz="1800" dirty="0">
                <a:solidFill>
                  <a:schemeClr val="tx1"/>
                </a:solidFill>
                <a:latin typeface="Poppins Light" panose="00000400000000000000" pitchFamily="2" charset="0"/>
                <a:cs typeface="Poppins Light" panose="00000400000000000000" pitchFamily="2" charset="0"/>
              </a:rPr>
              <a:t>Accounting, managing payroll, or helping with an active IRS Issue.</a:t>
            </a:r>
            <a:br>
              <a:rPr lang="en-US" sz="1800" dirty="0">
                <a:solidFill>
                  <a:schemeClr val="tx1"/>
                </a:solidFill>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a:lnSpc>
                <a:spcPct val="100000"/>
              </a:lnSpc>
              <a:buClr>
                <a:srgbClr val="009ACC"/>
              </a:buClr>
              <a:buSzPct val="125000"/>
            </a:pPr>
            <a:endParaRPr lang="en-US" sz="400" dirty="0">
              <a:solidFill>
                <a:schemeClr val="tx1"/>
              </a:solidFill>
              <a:latin typeface="Poppins" pitchFamily="2" charset="77"/>
              <a:cs typeface="Poppins" pitchFamily="2" charset="77"/>
            </a:endParaRPr>
          </a:p>
          <a:p>
            <a:pPr>
              <a:lnSpc>
                <a:spcPct val="100000"/>
              </a:lnSpc>
              <a:buClr>
                <a:srgbClr val="009ACC"/>
              </a:buClr>
              <a:buSzPct val="125000"/>
            </a:pPr>
            <a:r>
              <a:rPr lang="en-US" sz="2400" b="1" dirty="0">
                <a:solidFill>
                  <a:srgbClr val="ED1867"/>
                </a:solidFill>
                <a:latin typeface="Poppins" pitchFamily="2" charset="77"/>
                <a:cs typeface="Poppins" pitchFamily="2" charset="77"/>
              </a:rPr>
              <a:t>Category 4: </a:t>
            </a:r>
            <a:r>
              <a:rPr lang="en-US" sz="2400" b="1" dirty="0">
                <a:solidFill>
                  <a:schemeClr val="tx1"/>
                </a:solidFill>
                <a:latin typeface="Poppins" pitchFamily="2" charset="77"/>
                <a:cs typeface="Poppins" pitchFamily="2" charset="77"/>
              </a:rPr>
              <a:t>Tax Reduction Planning </a:t>
            </a:r>
          </a:p>
          <a:p>
            <a:pPr>
              <a:lnSpc>
                <a:spcPct val="100000"/>
              </a:lnSpc>
              <a:buClr>
                <a:srgbClr val="009ACC"/>
              </a:buClr>
              <a:buSzPct val="125000"/>
            </a:pPr>
            <a:r>
              <a:rPr lang="en-US" sz="1800" dirty="0">
                <a:solidFill>
                  <a:schemeClr val="tx1"/>
                </a:solidFill>
                <a:latin typeface="Poppins Light" panose="00000400000000000000" pitchFamily="2" charset="0"/>
                <a:cs typeface="Poppins Light" panose="00000400000000000000" pitchFamily="2" charset="0"/>
              </a:rPr>
              <a:t>Year-Round Tax Planning or Reasonable Comp Analysis</a:t>
            </a:r>
            <a:br>
              <a:rPr lang="en-US" sz="1800" dirty="0">
                <a:solidFill>
                  <a:schemeClr val="tx1"/>
                </a:solidFill>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a:lnSpc>
                <a:spcPct val="100000"/>
              </a:lnSpc>
              <a:buClr>
                <a:srgbClr val="009ACC"/>
              </a:buClr>
              <a:buSzPct val="125000"/>
            </a:pPr>
            <a:endParaRPr lang="en-US" sz="400" dirty="0">
              <a:solidFill>
                <a:schemeClr val="tx1"/>
              </a:solidFill>
              <a:latin typeface="Poppins" pitchFamily="2" charset="77"/>
              <a:cs typeface="Poppins" pitchFamily="2" charset="77"/>
            </a:endParaRPr>
          </a:p>
          <a:p>
            <a:pPr>
              <a:lnSpc>
                <a:spcPct val="100000"/>
              </a:lnSpc>
              <a:buClr>
                <a:srgbClr val="009ACC"/>
              </a:buClr>
              <a:buSzPct val="125000"/>
            </a:pPr>
            <a:r>
              <a:rPr lang="en-US" sz="2400" b="1" dirty="0">
                <a:solidFill>
                  <a:srgbClr val="ED1867"/>
                </a:solidFill>
                <a:latin typeface="Poppins" pitchFamily="2" charset="77"/>
                <a:cs typeface="Poppins" pitchFamily="2" charset="77"/>
              </a:rPr>
              <a:t>Category 5: </a:t>
            </a:r>
            <a:r>
              <a:rPr lang="en-US" sz="2400" b="1" dirty="0">
                <a:solidFill>
                  <a:schemeClr val="tx1"/>
                </a:solidFill>
                <a:latin typeface="Poppins" pitchFamily="2" charset="77"/>
                <a:cs typeface="Poppins" pitchFamily="2" charset="77"/>
              </a:rPr>
              <a:t>Better Results Planning </a:t>
            </a:r>
          </a:p>
          <a:p>
            <a:pPr>
              <a:lnSpc>
                <a:spcPct val="100000"/>
              </a:lnSpc>
              <a:buClr>
                <a:srgbClr val="009ACC"/>
              </a:buClr>
              <a:buSzPct val="125000"/>
            </a:pPr>
            <a:r>
              <a:rPr lang="en-US" sz="1800" dirty="0">
                <a:solidFill>
                  <a:schemeClr val="tx1"/>
                </a:solidFill>
                <a:latin typeface="Poppins Light" panose="00000400000000000000" pitchFamily="2" charset="0"/>
                <a:cs typeface="Poppins Light" panose="00000400000000000000" pitchFamily="2" charset="0"/>
              </a:rPr>
              <a:t>Helping with budgeting cash flow, recommendations for how and when to depreciate an asset, consulting on a business sale, debt structuring, etc. </a:t>
            </a:r>
          </a:p>
        </p:txBody>
      </p:sp>
      <p:sp>
        <p:nvSpPr>
          <p:cNvPr id="16" name="TextBox 15">
            <a:extLst>
              <a:ext uri="{FF2B5EF4-FFF2-40B4-BE49-F238E27FC236}">
                <a16:creationId xmlns:a16="http://schemas.microsoft.com/office/drawing/2014/main" id="{C0EFA700-D378-3413-23FC-700CBB90D8DB}"/>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7" name="Picture 16">
            <a:extLst>
              <a:ext uri="{FF2B5EF4-FFF2-40B4-BE49-F238E27FC236}">
                <a16:creationId xmlns:a16="http://schemas.microsoft.com/office/drawing/2014/main" id="{D6E1A514-2F24-B38D-B821-04629502B8C0}"/>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F5392EBE-151A-5E98-23AA-292A8AFA8528}"/>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4" name="Oval 3">
            <a:extLst>
              <a:ext uri="{FF2B5EF4-FFF2-40B4-BE49-F238E27FC236}">
                <a16:creationId xmlns:a16="http://schemas.microsoft.com/office/drawing/2014/main" id="{462DEE33-181F-1B6F-50ED-2EF38E69E05B}"/>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67D76D0-489E-273E-3CC6-DFDD15C21E7B}"/>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1401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19DBAB-344D-04C5-8134-AD92D5137B42}"/>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white text on a black background&#10;&#10;Description automatically generated with medium confidence">
            <a:extLst>
              <a:ext uri="{FF2B5EF4-FFF2-40B4-BE49-F238E27FC236}">
                <a16:creationId xmlns:a16="http://schemas.microsoft.com/office/drawing/2014/main" id="{E809D00B-8204-F284-B66F-04F60E3DDE45}"/>
              </a:ext>
            </a:extLst>
          </p:cNvPr>
          <p:cNvPicPr>
            <a:picLocks noChangeAspect="1"/>
          </p:cNvPicPr>
          <p:nvPr/>
        </p:nvPicPr>
        <p:blipFill>
          <a:blip r:embed="rId2"/>
          <a:stretch>
            <a:fillRect/>
          </a:stretch>
        </p:blipFill>
        <p:spPr>
          <a:xfrm>
            <a:off x="126779" y="6465025"/>
            <a:ext cx="1023143" cy="245250"/>
          </a:xfrm>
          <a:prstGeom prst="rect">
            <a:avLst/>
          </a:prstGeom>
        </p:spPr>
      </p:pic>
      <p:sp>
        <p:nvSpPr>
          <p:cNvPr id="6" name="You struggle booking clients…">
            <a:extLst>
              <a:ext uri="{FF2B5EF4-FFF2-40B4-BE49-F238E27FC236}">
                <a16:creationId xmlns:a16="http://schemas.microsoft.com/office/drawing/2014/main" id="{1728EAD0-D660-0C3D-602A-48B762CE807A}"/>
              </a:ext>
            </a:extLst>
          </p:cNvPr>
          <p:cNvSpPr txBox="1"/>
          <p:nvPr/>
        </p:nvSpPr>
        <p:spPr>
          <a:xfrm>
            <a:off x="3482279" y="128700"/>
            <a:ext cx="8709721" cy="66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3200" b="1" dirty="0">
                <a:solidFill>
                  <a:srgbClr val="05A7A8"/>
                </a:solidFill>
                <a:latin typeface="Poppins ExtraBold" pitchFamily="2" charset="77"/>
                <a:cs typeface="Poppins ExtraBold" pitchFamily="2" charset="77"/>
              </a:rPr>
              <a:t>Top 5 Categories of Client Value</a:t>
            </a:r>
          </a:p>
        </p:txBody>
      </p:sp>
      <p:sp>
        <p:nvSpPr>
          <p:cNvPr id="4" name="TextBox 3">
            <a:extLst>
              <a:ext uri="{FF2B5EF4-FFF2-40B4-BE49-F238E27FC236}">
                <a16:creationId xmlns:a16="http://schemas.microsoft.com/office/drawing/2014/main" id="{6B9663E2-FCB5-1129-828B-7F575F883ABB}"/>
              </a:ext>
            </a:extLst>
          </p:cNvPr>
          <p:cNvSpPr txBox="1"/>
          <p:nvPr/>
        </p:nvSpPr>
        <p:spPr>
          <a:xfrm>
            <a:off x="3814184" y="1721009"/>
            <a:ext cx="8045911" cy="3432478"/>
          </a:xfrm>
          <a:prstGeom prst="rect">
            <a:avLst/>
          </a:prstGeom>
          <a:noFill/>
        </p:spPr>
        <p:txBody>
          <a:bodyPr wrap="square">
            <a:spAutoFit/>
          </a:bodyPr>
          <a:lstStyle/>
          <a:p>
            <a:pPr>
              <a:lnSpc>
                <a:spcPct val="110000"/>
              </a:lnSpc>
              <a:buClr>
                <a:srgbClr val="009ACC"/>
              </a:buClr>
              <a:buSzPct val="125000"/>
            </a:pPr>
            <a:r>
              <a:rPr lang="en-US" b="1" dirty="0">
                <a:solidFill>
                  <a:schemeClr val="tx1"/>
                </a:solidFill>
                <a:latin typeface="Poppins" pitchFamily="2" charset="77"/>
                <a:cs typeface="Poppins" pitchFamily="2" charset="77"/>
              </a:rPr>
              <a:t>Most tax &amp; accounting engagements only calculate help with </a:t>
            </a:r>
            <a:br>
              <a:rPr lang="en-US" b="1" dirty="0">
                <a:solidFill>
                  <a:schemeClr val="tx1"/>
                </a:solidFill>
                <a:latin typeface="Poppins" pitchFamily="2" charset="77"/>
                <a:cs typeface="Poppins" pitchFamily="2" charset="77"/>
              </a:rPr>
            </a:br>
            <a:r>
              <a:rPr lang="en-US" b="1" dirty="0">
                <a:solidFill>
                  <a:srgbClr val="ED1867"/>
                </a:solidFill>
                <a:latin typeface="Poppins" pitchFamily="2" charset="77"/>
                <a:cs typeface="Poppins" pitchFamily="2" charset="77"/>
              </a:rPr>
              <a:t>1 or 2 </a:t>
            </a:r>
            <a:r>
              <a:rPr lang="en-US" b="1" dirty="0">
                <a:solidFill>
                  <a:schemeClr val="tx1"/>
                </a:solidFill>
                <a:latin typeface="Poppins" pitchFamily="2" charset="77"/>
                <a:cs typeface="Poppins" pitchFamily="2" charset="77"/>
              </a:rPr>
              <a:t>of these categories:</a:t>
            </a:r>
          </a:p>
          <a:p>
            <a:pPr>
              <a:lnSpc>
                <a:spcPct val="110000"/>
              </a:lnSpc>
              <a:buClr>
                <a:srgbClr val="009ACC"/>
              </a:buClr>
              <a:buSzPct val="125000"/>
            </a:pPr>
            <a:endParaRPr lang="en-US" b="1" dirty="0">
              <a:solidFill>
                <a:schemeClr val="tx1"/>
              </a:solidFill>
              <a:latin typeface="Poppins" pitchFamily="2" charset="77"/>
              <a:cs typeface="Poppins" pitchFamily="2" charset="77"/>
            </a:endParaRPr>
          </a:p>
          <a:p>
            <a:pPr marL="285750" indent="-285750">
              <a:lnSpc>
                <a:spcPct val="110000"/>
              </a:lnSpc>
              <a:buClr>
                <a:srgbClr val="009ACC"/>
              </a:buClr>
              <a:buSzPct val="125000"/>
              <a:buFont typeface="Arial" panose="020B0604020202020204" pitchFamily="34" charset="0"/>
              <a:buChar char="•"/>
            </a:pPr>
            <a:r>
              <a:rPr lang="en-US" dirty="0">
                <a:solidFill>
                  <a:schemeClr val="tx1"/>
                </a:solidFill>
                <a:latin typeface="Poppins" pitchFamily="2" charset="77"/>
                <a:cs typeface="Poppins" pitchFamily="2" charset="77"/>
              </a:rPr>
              <a:t>Your new price should include options </a:t>
            </a:r>
            <a:br>
              <a:rPr lang="en-US" dirty="0">
                <a:solidFill>
                  <a:schemeClr val="tx1"/>
                </a:solidFill>
                <a:latin typeface="Poppins" pitchFamily="2" charset="77"/>
                <a:cs typeface="Poppins" pitchFamily="2" charset="77"/>
              </a:rPr>
            </a:br>
            <a:r>
              <a:rPr lang="en-US" b="1" dirty="0">
                <a:solidFill>
                  <a:schemeClr val="tx1"/>
                </a:solidFill>
                <a:latin typeface="Poppins" pitchFamily="2" charset="77"/>
                <a:cs typeface="Poppins" pitchFamily="2" charset="77"/>
              </a:rPr>
              <a:t>for help with </a:t>
            </a:r>
            <a:r>
              <a:rPr lang="en-US" b="1" dirty="0">
                <a:solidFill>
                  <a:srgbClr val="05A7A8"/>
                </a:solidFill>
                <a:latin typeface="Poppins" pitchFamily="2" charset="77"/>
                <a:cs typeface="Poppins" pitchFamily="2" charset="77"/>
              </a:rPr>
              <a:t>ALL 5 categories</a:t>
            </a:r>
            <a:r>
              <a:rPr lang="en-US" dirty="0">
                <a:solidFill>
                  <a:srgbClr val="05A7A8"/>
                </a:solidFill>
                <a:latin typeface="Poppins" pitchFamily="2" charset="77"/>
                <a:cs typeface="Poppins" pitchFamily="2" charset="77"/>
              </a:rPr>
              <a:t>.</a:t>
            </a:r>
            <a:br>
              <a:rPr lang="en-US" b="1" dirty="0">
                <a:solidFill>
                  <a:srgbClr val="F15D5F"/>
                </a:solidFill>
                <a:latin typeface="Poppins" pitchFamily="2" charset="77"/>
                <a:cs typeface="Poppins" pitchFamily="2" charset="77"/>
              </a:rPr>
            </a:br>
            <a:endParaRPr lang="en-US" dirty="0">
              <a:solidFill>
                <a:schemeClr val="tx1"/>
              </a:solidFill>
              <a:latin typeface="Poppins" pitchFamily="2" charset="77"/>
              <a:cs typeface="Poppins" pitchFamily="2" charset="77"/>
            </a:endParaRPr>
          </a:p>
          <a:p>
            <a:pPr marL="285750" indent="-285750">
              <a:lnSpc>
                <a:spcPct val="110000"/>
              </a:lnSpc>
              <a:buClr>
                <a:srgbClr val="009ACC"/>
              </a:buClr>
              <a:buSzPct val="125000"/>
              <a:buFont typeface="Arial" panose="020B0604020202020204" pitchFamily="34" charset="0"/>
              <a:buChar char="•"/>
            </a:pPr>
            <a:r>
              <a:rPr lang="en-US" dirty="0">
                <a:solidFill>
                  <a:schemeClr val="tx1"/>
                </a:solidFill>
                <a:latin typeface="Poppins" pitchFamily="2" charset="77"/>
                <a:cs typeface="Poppins" pitchFamily="2" charset="77"/>
              </a:rPr>
              <a:t>This new Price will align with what your </a:t>
            </a:r>
            <a:r>
              <a:rPr lang="en-US" b="1" dirty="0">
                <a:solidFill>
                  <a:srgbClr val="ED1867"/>
                </a:solidFill>
                <a:latin typeface="Poppins" pitchFamily="2" charset="77"/>
                <a:cs typeface="Poppins" pitchFamily="2" charset="77"/>
              </a:rPr>
              <a:t>ideal clients </a:t>
            </a:r>
            <a:r>
              <a:rPr lang="en-US" dirty="0">
                <a:solidFill>
                  <a:schemeClr val="tx1"/>
                </a:solidFill>
                <a:latin typeface="Poppins" pitchFamily="2" charset="77"/>
                <a:cs typeface="Poppins" pitchFamily="2" charset="77"/>
              </a:rPr>
              <a:t>want, are willing to pay for. </a:t>
            </a:r>
          </a:p>
          <a:p>
            <a:pPr marL="285750" indent="-285750">
              <a:lnSpc>
                <a:spcPct val="110000"/>
              </a:lnSpc>
              <a:buClr>
                <a:srgbClr val="009ACC"/>
              </a:buClr>
              <a:buSzPct val="125000"/>
              <a:buFont typeface="Arial" panose="020B0604020202020204" pitchFamily="34" charset="0"/>
              <a:buChar char="•"/>
            </a:pPr>
            <a:endParaRPr lang="en-US" dirty="0">
              <a:latin typeface="Poppins" pitchFamily="2" charset="77"/>
              <a:cs typeface="Poppins" pitchFamily="2" charset="77"/>
            </a:endParaRPr>
          </a:p>
          <a:p>
            <a:pPr marL="285750" indent="-285750">
              <a:lnSpc>
                <a:spcPct val="110000"/>
              </a:lnSpc>
              <a:buClr>
                <a:srgbClr val="009ACC"/>
              </a:buClr>
              <a:buSzPct val="125000"/>
              <a:buFont typeface="Arial" panose="020B0604020202020204" pitchFamily="34" charset="0"/>
              <a:buChar char="•"/>
            </a:pPr>
            <a:r>
              <a:rPr lang="en-US" dirty="0">
                <a:solidFill>
                  <a:schemeClr val="tx1"/>
                </a:solidFill>
                <a:latin typeface="Poppins" pitchFamily="2" charset="77"/>
                <a:cs typeface="Poppins" pitchFamily="2" charset="77"/>
              </a:rPr>
              <a:t>This is a critical steps that will significantly increase your margins</a:t>
            </a:r>
            <a:br>
              <a:rPr lang="en-US" dirty="0">
                <a:solidFill>
                  <a:schemeClr val="tx1"/>
                </a:solidFill>
                <a:latin typeface="Poppins" pitchFamily="2" charset="77"/>
                <a:cs typeface="Poppins" pitchFamily="2" charset="77"/>
              </a:rPr>
            </a:br>
            <a:r>
              <a:rPr lang="en-US" dirty="0">
                <a:solidFill>
                  <a:schemeClr val="tx1"/>
                </a:solidFill>
                <a:latin typeface="Poppins" pitchFamily="2" charset="77"/>
                <a:cs typeface="Poppins" pitchFamily="2" charset="77"/>
              </a:rPr>
              <a:t>(most firms miss). </a:t>
            </a:r>
          </a:p>
        </p:txBody>
      </p:sp>
      <p:sp>
        <p:nvSpPr>
          <p:cNvPr id="5" name="TextBox 4">
            <a:extLst>
              <a:ext uri="{FF2B5EF4-FFF2-40B4-BE49-F238E27FC236}">
                <a16:creationId xmlns:a16="http://schemas.microsoft.com/office/drawing/2014/main" id="{21DB4373-4CD6-B12E-AF44-2953DBA25143}"/>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1" name="Picture 10">
            <a:extLst>
              <a:ext uri="{FF2B5EF4-FFF2-40B4-BE49-F238E27FC236}">
                <a16:creationId xmlns:a16="http://schemas.microsoft.com/office/drawing/2014/main" id="{46EA4ED8-1199-095A-414B-8E55677BDEF2}"/>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3062A968-A876-60A4-FBDE-516C0C5BCD50}"/>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12" name="Oval 11">
            <a:extLst>
              <a:ext uri="{FF2B5EF4-FFF2-40B4-BE49-F238E27FC236}">
                <a16:creationId xmlns:a16="http://schemas.microsoft.com/office/drawing/2014/main" id="{D67DD092-1643-7B3F-1F1C-D2AC4F945431}"/>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A98BBDB-1B92-EF31-0BD3-30F0BA70AD14}"/>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52923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A2C2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C2E773-54EF-A6F6-225C-C589C02EAA4D}"/>
              </a:ext>
            </a:extLst>
          </p:cNvPr>
          <p:cNvSpPr txBox="1">
            <a:spLocks/>
          </p:cNvSpPr>
          <p:nvPr/>
        </p:nvSpPr>
        <p:spPr>
          <a:xfrm>
            <a:off x="930729" y="1482271"/>
            <a:ext cx="9535885"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9ACC"/>
              </a:buClr>
              <a:buSzPct val="125000"/>
            </a:pPr>
            <a:r>
              <a:rPr lang="en-US" sz="2800" b="1" dirty="0">
                <a:solidFill>
                  <a:srgbClr val="FFFFFF"/>
                </a:solidFill>
                <a:latin typeface="Poppins" pitchFamily="2" charset="77"/>
                <a:cs typeface="Poppins" pitchFamily="2" charset="77"/>
              </a:rPr>
              <a:t>The cool thing is, your best clients already want to make progress in their lives.</a:t>
            </a:r>
          </a:p>
          <a:p>
            <a:pPr>
              <a:lnSpc>
                <a:spcPct val="110000"/>
              </a:lnSpc>
              <a:buClr>
                <a:srgbClr val="009ACC"/>
              </a:buClr>
              <a:buSzPct val="125000"/>
            </a:pPr>
            <a:endParaRPr lang="en-US" sz="2800" b="1" dirty="0">
              <a:solidFill>
                <a:schemeClr val="bg1"/>
              </a:solidFill>
              <a:latin typeface="Poppins" pitchFamily="2" charset="77"/>
              <a:cs typeface="Poppins" pitchFamily="2" charset="77"/>
            </a:endParaRPr>
          </a:p>
          <a:p>
            <a:pPr>
              <a:lnSpc>
                <a:spcPct val="110000"/>
              </a:lnSpc>
              <a:buClr>
                <a:srgbClr val="009ACC"/>
              </a:buClr>
              <a:buSzPct val="125000"/>
            </a:pPr>
            <a:r>
              <a:rPr lang="en-US" sz="2800" b="1" dirty="0">
                <a:solidFill>
                  <a:srgbClr val="05A7A8"/>
                </a:solidFill>
                <a:latin typeface="Poppins" pitchFamily="2" charset="77"/>
                <a:cs typeface="Poppins" pitchFamily="2" charset="77"/>
              </a:rPr>
              <a:t>They will naturally be attracted to </a:t>
            </a:r>
            <a:br>
              <a:rPr lang="en-US" sz="2800" b="1" dirty="0">
                <a:solidFill>
                  <a:srgbClr val="F15D5F"/>
                </a:solidFill>
                <a:latin typeface="Poppins" pitchFamily="2" charset="77"/>
                <a:cs typeface="Poppins" pitchFamily="2" charset="77"/>
              </a:rPr>
            </a:br>
            <a:r>
              <a:rPr lang="en-US" sz="2800" b="1" dirty="0">
                <a:solidFill>
                  <a:srgbClr val="ED1867"/>
                </a:solidFill>
                <a:latin typeface="Poppins" pitchFamily="2" charset="77"/>
                <a:cs typeface="Poppins" pitchFamily="2" charset="77"/>
              </a:rPr>
              <a:t>5 major categories of value </a:t>
            </a:r>
            <a:r>
              <a:rPr lang="en-US" sz="2800" b="1" dirty="0">
                <a:solidFill>
                  <a:srgbClr val="FFFFFF"/>
                </a:solidFill>
                <a:latin typeface="Poppins" pitchFamily="2" charset="77"/>
                <a:cs typeface="Poppins" pitchFamily="2" charset="77"/>
              </a:rPr>
              <a:t>you can offer them. </a:t>
            </a:r>
          </a:p>
          <a:p>
            <a:pPr>
              <a:lnSpc>
                <a:spcPct val="110000"/>
              </a:lnSpc>
              <a:buClr>
                <a:srgbClr val="009ACC"/>
              </a:buClr>
              <a:buSzPct val="125000"/>
            </a:pPr>
            <a:endParaRPr lang="en-US" sz="2800" b="1" dirty="0">
              <a:solidFill>
                <a:schemeClr val="bg1"/>
              </a:solidFill>
              <a:latin typeface="Poppins" pitchFamily="2" charset="77"/>
              <a:cs typeface="Poppins" pitchFamily="2" charset="77"/>
            </a:endParaRPr>
          </a:p>
        </p:txBody>
      </p:sp>
      <p:pic>
        <p:nvPicPr>
          <p:cNvPr id="2" name="Picture 1" descr="A white text on a black background&#10;&#10;Description automatically generated with medium confidence">
            <a:extLst>
              <a:ext uri="{FF2B5EF4-FFF2-40B4-BE49-F238E27FC236}">
                <a16:creationId xmlns:a16="http://schemas.microsoft.com/office/drawing/2014/main" id="{ECB9B5D9-EDC6-FD1E-D033-F3E792800409}"/>
              </a:ext>
            </a:extLst>
          </p:cNvPr>
          <p:cNvPicPr>
            <a:picLocks noChangeAspect="1"/>
          </p:cNvPicPr>
          <p:nvPr/>
        </p:nvPicPr>
        <p:blipFill>
          <a:blip r:embed="rId2"/>
          <a:stretch>
            <a:fillRect/>
          </a:stretch>
        </p:blipFill>
        <p:spPr>
          <a:xfrm>
            <a:off x="126779" y="6465025"/>
            <a:ext cx="1023143" cy="245250"/>
          </a:xfrm>
          <a:prstGeom prst="rect">
            <a:avLst/>
          </a:prstGeom>
        </p:spPr>
      </p:pic>
      <p:sp>
        <p:nvSpPr>
          <p:cNvPr id="3" name="TextBox 2">
            <a:extLst>
              <a:ext uri="{FF2B5EF4-FFF2-40B4-BE49-F238E27FC236}">
                <a16:creationId xmlns:a16="http://schemas.microsoft.com/office/drawing/2014/main" id="{6E1473F6-6E75-F54A-484E-4EC7CDB249AA}"/>
              </a:ext>
            </a:extLst>
          </p:cNvPr>
          <p:cNvSpPr txBox="1"/>
          <p:nvPr/>
        </p:nvSpPr>
        <p:spPr>
          <a:xfrm>
            <a:off x="11088885" y="6617389"/>
            <a:ext cx="1179213" cy="215444"/>
          </a:xfrm>
          <a:prstGeom prst="rect">
            <a:avLst/>
          </a:prstGeom>
          <a:noFill/>
        </p:spPr>
        <p:txBody>
          <a:bodyPr wrap="square" rtlCol="0">
            <a:spAutoFit/>
          </a:bodyPr>
          <a:lstStyle/>
          <a:p>
            <a:r>
              <a:rPr lang="en-US" sz="800" dirty="0">
                <a:solidFill>
                  <a:srgbClr val="FFFFFF"/>
                </a:solidFill>
                <a:latin typeface="Poppins" panose="00000500000000000000" pitchFamily="2" charset="0"/>
                <a:cs typeface="Poppins" panose="00000500000000000000" pitchFamily="2" charset="0"/>
              </a:rPr>
              <a:t>SmartPath.co LLC</a:t>
            </a:r>
          </a:p>
        </p:txBody>
      </p:sp>
      <p:pic>
        <p:nvPicPr>
          <p:cNvPr id="4" name="Picture 3">
            <a:extLst>
              <a:ext uri="{FF2B5EF4-FFF2-40B4-BE49-F238E27FC236}">
                <a16:creationId xmlns:a16="http://schemas.microsoft.com/office/drawing/2014/main" id="{F1A58FF5-BA70-803C-99D8-2BD54D05A320}"/>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5" name="Rectangle 4">
            <a:extLst>
              <a:ext uri="{FF2B5EF4-FFF2-40B4-BE49-F238E27FC236}">
                <a16:creationId xmlns:a16="http://schemas.microsoft.com/office/drawing/2014/main" id="{46B4B138-6ACD-2AAD-5F5B-534B30C44880}"/>
              </a:ext>
            </a:extLst>
          </p:cNvPr>
          <p:cNvSpPr/>
          <p:nvPr/>
        </p:nvSpPr>
        <p:spPr>
          <a:xfrm>
            <a:off x="852054" y="6083435"/>
            <a:ext cx="1434130" cy="439183"/>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4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590488" y="332454"/>
            <a:ext cx="8363824" cy="1417568"/>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What happens if you don’t </a:t>
            </a:r>
            <a:r>
              <a:rPr lang="en-US" sz="2400" b="1" dirty="0">
                <a:latin typeface="Poppins" pitchFamily="2" charset="77"/>
                <a:cs typeface="Poppins" pitchFamily="2" charset="77"/>
              </a:rPr>
              <a:t>calculate</a:t>
            </a:r>
            <a:r>
              <a:rPr lang="en-US" sz="2400" b="1" dirty="0">
                <a:solidFill>
                  <a:schemeClr val="tx1"/>
                </a:solidFill>
                <a:latin typeface="Poppins" pitchFamily="2" charset="77"/>
                <a:cs typeface="Poppins" pitchFamily="2" charset="77"/>
              </a:rPr>
              <a:t> your price </a:t>
            </a:r>
            <a:r>
              <a:rPr lang="en-US" sz="2400" b="1" dirty="0">
                <a:latin typeface="Poppins" pitchFamily="2" charset="77"/>
                <a:cs typeface="Poppins" pitchFamily="2" charset="77"/>
              </a:rPr>
              <a:t>based on the 5 categories of</a:t>
            </a:r>
            <a:r>
              <a:rPr lang="en-US" sz="2400" b="1" dirty="0">
                <a:solidFill>
                  <a:schemeClr val="tx1"/>
                </a:solidFill>
                <a:latin typeface="Poppins" pitchFamily="2" charset="77"/>
                <a:cs typeface="Poppins" pitchFamily="2" charset="77"/>
              </a:rPr>
              <a:t> Client Value?</a:t>
            </a:r>
          </a:p>
          <a:p>
            <a:pPr marL="285750" indent="-285750">
              <a:lnSpc>
                <a:spcPct val="15000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You’ll give away too much free work.</a:t>
            </a:r>
            <a:endParaRPr lang="en-US" sz="1800" b="1" dirty="0">
              <a:solidFill>
                <a:schemeClr val="tx1"/>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DD9066E9-E445-79A0-3035-1ACAAFF1D1B9}"/>
              </a:ext>
            </a:extLst>
          </p:cNvPr>
          <p:cNvSpPr txBox="1"/>
          <p:nvPr/>
        </p:nvSpPr>
        <p:spPr>
          <a:xfrm>
            <a:off x="3814184" y="2114460"/>
            <a:ext cx="7460620" cy="3931076"/>
          </a:xfrm>
          <a:prstGeom prst="rect">
            <a:avLst/>
          </a:prstGeom>
          <a:noFill/>
        </p:spPr>
        <p:txBody>
          <a:bodyPr wrap="square">
            <a:spAutoFit/>
          </a:bodyPr>
          <a:lstStyle/>
          <a:p>
            <a:pPr>
              <a:buClr>
                <a:srgbClr val="009ACC"/>
              </a:buClr>
              <a:buSzPct val="125000"/>
            </a:pPr>
            <a:r>
              <a:rPr lang="en-US" b="1" dirty="0">
                <a:solidFill>
                  <a:srgbClr val="ED1867"/>
                </a:solidFill>
                <a:latin typeface="Poppins" pitchFamily="2" charset="77"/>
                <a:cs typeface="Poppins" pitchFamily="2" charset="77"/>
              </a:rPr>
              <a:t>You get stuck pricing per form.</a:t>
            </a:r>
            <a:br>
              <a:rPr lang="en-US" sz="1800" b="1" dirty="0">
                <a:solidFill>
                  <a:srgbClr val="0070C0"/>
                </a:solidFill>
                <a:latin typeface="Poppins" pitchFamily="2" charset="77"/>
                <a:cs typeface="Poppins" pitchFamily="2" charset="77"/>
              </a:rPr>
            </a:br>
            <a:r>
              <a:rPr lang="en-US" sz="1800" dirty="0">
                <a:latin typeface="Poppins Light" panose="00000400000000000000" pitchFamily="2" charset="0"/>
                <a:cs typeface="Poppins Light" panose="00000400000000000000" pitchFamily="2" charset="0"/>
              </a:rPr>
              <a:t>Each form can be very different based on the client</a:t>
            </a:r>
            <a:r>
              <a:rPr lang="en-US" dirty="0">
                <a:latin typeface="Poppins Light" panose="00000400000000000000" pitchFamily="2" charset="0"/>
                <a:cs typeface="Poppins Light" panose="00000400000000000000" pitchFamily="2" charset="0"/>
              </a:rPr>
              <a:t>. </a:t>
            </a:r>
            <a:br>
              <a:rPr lang="en-US" dirty="0">
                <a:latin typeface="Poppins" pitchFamily="2" charset="77"/>
                <a:cs typeface="Poppins" pitchFamily="2" charset="77"/>
              </a:rPr>
            </a:br>
            <a:endParaRPr lang="en-US" dirty="0">
              <a:latin typeface="Poppins" pitchFamily="2" charset="77"/>
              <a:cs typeface="Poppins" pitchFamily="2" charset="77"/>
            </a:endParaRPr>
          </a:p>
          <a:p>
            <a:pPr>
              <a:buClr>
                <a:srgbClr val="009ACC"/>
              </a:buClr>
              <a:buSzPct val="125000"/>
            </a:pPr>
            <a:r>
              <a:rPr lang="en-US" sz="1800" b="1" dirty="0">
                <a:solidFill>
                  <a:srgbClr val="ED1867"/>
                </a:solidFill>
                <a:latin typeface="Poppins" pitchFamily="2" charset="77"/>
                <a:cs typeface="Poppins" pitchFamily="2" charset="77"/>
              </a:rPr>
              <a:t>You </a:t>
            </a:r>
            <a:r>
              <a:rPr lang="en-US" b="1" dirty="0">
                <a:solidFill>
                  <a:srgbClr val="ED1867"/>
                </a:solidFill>
                <a:latin typeface="Poppins" pitchFamily="2" charset="77"/>
                <a:cs typeface="Poppins" pitchFamily="2" charset="77"/>
              </a:rPr>
              <a:t>won’t have a way to get paid for </a:t>
            </a:r>
            <a:r>
              <a:rPr lang="en-US" sz="1800" b="1" dirty="0">
                <a:solidFill>
                  <a:srgbClr val="ED1867"/>
                </a:solidFill>
                <a:latin typeface="Poppins" pitchFamily="2" charset="77"/>
                <a:cs typeface="Poppins" pitchFamily="2" charset="77"/>
              </a:rPr>
              <a:t>“</a:t>
            </a:r>
            <a:r>
              <a:rPr lang="en-US" b="1" dirty="0">
                <a:solidFill>
                  <a:srgbClr val="ED1867"/>
                </a:solidFill>
                <a:latin typeface="Poppins" pitchFamily="2" charset="77"/>
                <a:cs typeface="Poppins" pitchFamily="2" charset="77"/>
              </a:rPr>
              <a:t>Q</a:t>
            </a:r>
            <a:r>
              <a:rPr lang="en-US" sz="1800" b="1" dirty="0">
                <a:solidFill>
                  <a:srgbClr val="ED1867"/>
                </a:solidFill>
                <a:latin typeface="Poppins" pitchFamily="2" charset="77"/>
                <a:cs typeface="Poppins" pitchFamily="2" charset="77"/>
              </a:rPr>
              <a:t>uick </a:t>
            </a:r>
            <a:r>
              <a:rPr lang="en-US" b="1" dirty="0">
                <a:solidFill>
                  <a:srgbClr val="ED1867"/>
                </a:solidFill>
                <a:latin typeface="Poppins" pitchFamily="2" charset="77"/>
                <a:cs typeface="Poppins" pitchFamily="2" charset="77"/>
              </a:rPr>
              <a:t>Q</a:t>
            </a:r>
            <a:r>
              <a:rPr lang="en-US" sz="1800" b="1" dirty="0">
                <a:solidFill>
                  <a:srgbClr val="ED1867"/>
                </a:solidFill>
                <a:latin typeface="Poppins" pitchFamily="2" charset="77"/>
                <a:cs typeface="Poppins" pitchFamily="2" charset="77"/>
              </a:rPr>
              <a:t>uestions”.</a:t>
            </a:r>
          </a:p>
          <a:p>
            <a:pPr>
              <a:lnSpc>
                <a:spcPct val="150000"/>
              </a:lnSpc>
              <a:buClr>
                <a:srgbClr val="009ACC"/>
              </a:buClr>
              <a:buSzPct val="125000"/>
            </a:pPr>
            <a:r>
              <a:rPr lang="en-US" sz="1800" dirty="0">
                <a:latin typeface="Poppins Light" panose="00000400000000000000" pitchFamily="2" charset="0"/>
                <a:cs typeface="Poppins Light" panose="00000400000000000000" pitchFamily="2" charset="0"/>
              </a:rPr>
              <a:t>If don’t give them a price point that allows you to partner together year-round, they will default to trying to get it “for free”.</a:t>
            </a:r>
          </a:p>
          <a:p>
            <a:pPr>
              <a:lnSpc>
                <a:spcPct val="150000"/>
              </a:lnSpc>
              <a:buClr>
                <a:srgbClr val="009ACC"/>
              </a:buClr>
              <a:buSzPct val="125000"/>
            </a:pPr>
            <a:endParaRPr lang="en-US" sz="1800" dirty="0">
              <a:latin typeface="Poppins" pitchFamily="2" charset="77"/>
              <a:cs typeface="Poppins" pitchFamily="2" charset="77"/>
            </a:endParaRPr>
          </a:p>
          <a:p>
            <a:pPr>
              <a:buClr>
                <a:srgbClr val="009ACC"/>
              </a:buClr>
              <a:buSzPct val="125000"/>
            </a:pPr>
            <a:r>
              <a:rPr lang="en-US" b="1" dirty="0">
                <a:solidFill>
                  <a:srgbClr val="ED1867"/>
                </a:solidFill>
                <a:latin typeface="Poppins" pitchFamily="2" charset="77"/>
                <a:cs typeface="Poppins" pitchFamily="2" charset="77"/>
              </a:rPr>
              <a:t>Clients will churn when they find a better option.</a:t>
            </a:r>
            <a:endParaRPr lang="en-US" sz="1800" b="1" dirty="0">
              <a:solidFill>
                <a:srgbClr val="ED1867"/>
              </a:solidFill>
              <a:latin typeface="Poppins" pitchFamily="2" charset="77"/>
              <a:cs typeface="Poppins" pitchFamily="2" charset="77"/>
            </a:endParaRPr>
          </a:p>
          <a:p>
            <a:pPr>
              <a:lnSpc>
                <a:spcPct val="150000"/>
              </a:lnSpc>
              <a:buClr>
                <a:srgbClr val="009ACC"/>
              </a:buClr>
              <a:buSzPct val="125000"/>
            </a:pPr>
            <a:r>
              <a:rPr lang="en-US" dirty="0">
                <a:latin typeface="Poppins Light" panose="00000400000000000000" pitchFamily="2" charset="0"/>
                <a:cs typeface="Poppins Light" panose="00000400000000000000" pitchFamily="2" charset="0"/>
              </a:rPr>
              <a:t>When a firm offers them an engagement that helps them make more progress, when they have the time and energy to switch, they will.</a:t>
            </a:r>
            <a:endParaRPr lang="en-US" sz="1800" dirty="0">
              <a:latin typeface="Poppins Light" panose="00000400000000000000" pitchFamily="2" charset="0"/>
              <a:cs typeface="Poppins Light" panose="00000400000000000000" pitchFamily="2" charset="0"/>
            </a:endParaRPr>
          </a:p>
        </p:txBody>
      </p:sp>
      <p:pic>
        <p:nvPicPr>
          <p:cNvPr id="10" name="Picture 9" descr="A white text on a black background&#10;&#10;Description automatically generated with medium confidence">
            <a:extLst>
              <a:ext uri="{FF2B5EF4-FFF2-40B4-BE49-F238E27FC236}">
                <a16:creationId xmlns:a16="http://schemas.microsoft.com/office/drawing/2014/main" id="{069AE23C-47A5-8622-C790-6E083C827CAC}"/>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1" name="TextBox 10">
            <a:extLst>
              <a:ext uri="{FF2B5EF4-FFF2-40B4-BE49-F238E27FC236}">
                <a16:creationId xmlns:a16="http://schemas.microsoft.com/office/drawing/2014/main" id="{3EB52802-C645-F20D-D211-21F1A9524D88}"/>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2" name="Picture 11">
            <a:extLst>
              <a:ext uri="{FF2B5EF4-FFF2-40B4-BE49-F238E27FC236}">
                <a16:creationId xmlns:a16="http://schemas.microsoft.com/office/drawing/2014/main" id="{B4D2BFD1-4861-373D-4FB7-7EABE4063371}"/>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9E0CA23D-EBA0-CA20-08C4-EB26FF4117CD}"/>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7" name="Oval 6">
            <a:extLst>
              <a:ext uri="{FF2B5EF4-FFF2-40B4-BE49-F238E27FC236}">
                <a16:creationId xmlns:a16="http://schemas.microsoft.com/office/drawing/2014/main" id="{8297D51C-DFA3-D682-9E98-62421B50609B}"/>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2C125-9FAB-553A-4C8B-5541A650718E}"/>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2875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4062368" y="332454"/>
            <a:ext cx="7589939" cy="5970737"/>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When you do this the right way</a:t>
            </a:r>
            <a:br>
              <a:rPr lang="en-US" sz="2400" b="1" dirty="0">
                <a:solidFill>
                  <a:schemeClr val="tx1"/>
                </a:solidFill>
                <a:latin typeface="Poppins" pitchFamily="2" charset="77"/>
                <a:cs typeface="Poppins" pitchFamily="2" charset="77"/>
              </a:rPr>
            </a:br>
            <a:endParaRPr lang="en-US" sz="2400" b="1" dirty="0">
              <a:solidFill>
                <a:schemeClr val="tx1"/>
              </a:solidFill>
              <a:latin typeface="Poppins" pitchFamily="2" charset="77"/>
              <a:cs typeface="Poppins" pitchFamily="2" charset="77"/>
            </a:endParaRPr>
          </a:p>
          <a:p>
            <a:pPr marL="285750" indent="-285750">
              <a:lnSpc>
                <a:spcPct val="15000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When you tie your pricing to the </a:t>
            </a:r>
            <a:r>
              <a:rPr lang="en-US" sz="1800" b="1" dirty="0">
                <a:solidFill>
                  <a:srgbClr val="05A7A8"/>
                </a:solidFill>
                <a:latin typeface="Poppins" pitchFamily="2" charset="77"/>
                <a:cs typeface="Poppins" pitchFamily="2" charset="77"/>
              </a:rPr>
              <a:t>5 </a:t>
            </a:r>
            <a:r>
              <a:rPr lang="en-US" b="1" dirty="0">
                <a:solidFill>
                  <a:srgbClr val="05A7A8"/>
                </a:solidFill>
                <a:latin typeface="Poppins" pitchFamily="2" charset="77"/>
                <a:cs typeface="Poppins" pitchFamily="2" charset="77"/>
              </a:rPr>
              <a:t>Value </a:t>
            </a:r>
            <a:r>
              <a:rPr lang="en-US" sz="1800" b="1" dirty="0">
                <a:solidFill>
                  <a:srgbClr val="05A7A8"/>
                </a:solidFill>
                <a:latin typeface="Poppins" pitchFamily="2" charset="77"/>
                <a:cs typeface="Poppins" pitchFamily="2" charset="77"/>
              </a:rPr>
              <a:t>Categories</a:t>
            </a:r>
            <a:r>
              <a:rPr lang="en-US" sz="1800" dirty="0">
                <a:solidFill>
                  <a:schemeClr val="tx1"/>
                </a:solidFill>
                <a:latin typeface="Poppins" pitchFamily="2" charset="77"/>
                <a:cs typeface="Poppins" pitchFamily="2" charset="77"/>
              </a:rPr>
              <a:t>, you can perfectly match any client with an engagement they’re </a:t>
            </a:r>
            <a:br>
              <a:rPr lang="en-US" sz="1800" dirty="0">
                <a:solidFill>
                  <a:schemeClr val="tx1"/>
                </a:solidFill>
                <a:latin typeface="Poppins" pitchFamily="2" charset="77"/>
                <a:cs typeface="Poppins" pitchFamily="2" charset="77"/>
              </a:rPr>
            </a:br>
            <a:r>
              <a:rPr lang="en-US" sz="1800" dirty="0">
                <a:solidFill>
                  <a:schemeClr val="tx1"/>
                </a:solidFill>
                <a:latin typeface="Poppins" pitchFamily="2" charset="77"/>
                <a:cs typeface="Poppins" pitchFamily="2" charset="77"/>
              </a:rPr>
              <a:t>happy to pay for.</a:t>
            </a:r>
            <a:br>
              <a:rPr lang="en-US" sz="1800" dirty="0">
                <a:solidFill>
                  <a:schemeClr val="tx1"/>
                </a:solidFill>
                <a:latin typeface="Poppins" pitchFamily="2" charset="77"/>
                <a:cs typeface="Poppins" pitchFamily="2" charset="77"/>
              </a:rPr>
            </a:br>
            <a:endParaRPr lang="en-US" b="1" dirty="0">
              <a:latin typeface="Poppins" pitchFamily="2" charset="77"/>
              <a:cs typeface="Poppins" pitchFamily="2" charset="77"/>
            </a:endParaRPr>
          </a:p>
          <a:p>
            <a:pPr marL="285750" indent="-285750">
              <a:lnSpc>
                <a:spcPts val="3660"/>
              </a:lnSpc>
              <a:buClr>
                <a:srgbClr val="009ACC"/>
              </a:buClr>
              <a:buSzPct val="125000"/>
              <a:buFont typeface="Wingdings" panose="05000000000000000000" pitchFamily="2" charset="2"/>
              <a:buChar char="ü"/>
            </a:pPr>
            <a:r>
              <a:rPr lang="en-US" sz="1800" dirty="0">
                <a:latin typeface="Poppins Light" panose="00000400000000000000" pitchFamily="2" charset="0"/>
                <a:cs typeface="Poppins Light" panose="00000400000000000000" pitchFamily="2" charset="0"/>
              </a:rPr>
              <a:t>Clients wil</a:t>
            </a:r>
            <a:r>
              <a:rPr lang="en-US" dirty="0">
                <a:latin typeface="Poppins Light" panose="00000400000000000000" pitchFamily="2" charset="0"/>
                <a:cs typeface="Poppins Light" panose="00000400000000000000" pitchFamily="2" charset="0"/>
              </a:rPr>
              <a:t>l stop pushing back on your fees</a:t>
            </a:r>
            <a:r>
              <a:rPr lang="en-US" sz="1800" dirty="0">
                <a:latin typeface="Poppins Light" panose="00000400000000000000" pitchFamily="2" charset="0"/>
                <a:cs typeface="Poppins Light" panose="00000400000000000000" pitchFamily="2" charset="0"/>
              </a:rPr>
              <a:t>.</a:t>
            </a:r>
            <a:br>
              <a:rPr lang="en-US" sz="1800" dirty="0">
                <a:latin typeface="Poppins Light" panose="00000400000000000000" pitchFamily="2" charset="0"/>
                <a:cs typeface="Poppins Light" panose="00000400000000000000" pitchFamily="2" charset="0"/>
              </a:rPr>
            </a:br>
            <a:endParaRPr lang="en-US" sz="1800" dirty="0">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Wingdings" panose="05000000000000000000" pitchFamily="2" charset="2"/>
              <a:buChar char="ü"/>
            </a:pPr>
            <a:r>
              <a:rPr lang="en-US" dirty="0">
                <a:latin typeface="Poppins Light" panose="00000400000000000000" pitchFamily="2" charset="0"/>
                <a:cs typeface="Poppins Light" panose="00000400000000000000" pitchFamily="2" charset="0"/>
              </a:rPr>
              <a:t>Because they will see and feel exactly how paying your fee will lead to the results they care about.</a:t>
            </a:r>
            <a:br>
              <a:rPr lang="en-US" dirty="0">
                <a:latin typeface="Poppins Light" panose="00000400000000000000" pitchFamily="2" charset="0"/>
                <a:cs typeface="Poppins Light" panose="00000400000000000000" pitchFamily="2" charset="0"/>
              </a:rPr>
            </a:br>
            <a:endParaRPr lang="en-US" dirty="0">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Wingdings" panose="05000000000000000000" pitchFamily="2" charset="2"/>
              <a:buChar char="ü"/>
            </a:pPr>
            <a:r>
              <a:rPr lang="en-US" sz="1800" dirty="0">
                <a:latin typeface="Poppins Light" panose="00000400000000000000" pitchFamily="2" charset="0"/>
                <a:cs typeface="Poppins Light" panose="00000400000000000000" pitchFamily="2" charset="0"/>
              </a:rPr>
              <a:t>You can </a:t>
            </a:r>
            <a:r>
              <a:rPr lang="en-US" sz="1800" b="1" dirty="0">
                <a:solidFill>
                  <a:srgbClr val="05A7A8"/>
                </a:solidFill>
                <a:latin typeface="Poppins ExtraBold" panose="00000900000000000000" pitchFamily="2" charset="0"/>
                <a:cs typeface="Poppins ExtraBold" panose="00000900000000000000" pitchFamily="2" charset="0"/>
              </a:rPr>
              <a:t>INCREASE</a:t>
            </a:r>
            <a:r>
              <a:rPr lang="en-US" sz="1800" dirty="0">
                <a:latin typeface="Poppins Light" panose="00000400000000000000" pitchFamily="2" charset="0"/>
                <a:cs typeface="Poppins Light" panose="00000400000000000000" pitchFamily="2" charset="0"/>
              </a:rPr>
              <a:t> your average price high enough, you can </a:t>
            </a:r>
            <a:r>
              <a:rPr lang="en-US" sz="1800" dirty="0">
                <a:solidFill>
                  <a:srgbClr val="ED1867"/>
                </a:solidFill>
                <a:latin typeface="Poppins ExtraBold" panose="00000900000000000000" pitchFamily="2" charset="0"/>
                <a:cs typeface="Poppins ExtraBold" panose="00000900000000000000" pitchFamily="2" charset="0"/>
              </a:rPr>
              <a:t>DRECREASE</a:t>
            </a:r>
            <a:r>
              <a:rPr lang="en-US" sz="1800" dirty="0">
                <a:latin typeface="Poppins Light" panose="00000400000000000000" pitchFamily="2" charset="0"/>
                <a:cs typeface="Poppins Light" panose="00000400000000000000" pitchFamily="2" charset="0"/>
              </a:rPr>
              <a:t> the number of clients you work with.</a:t>
            </a:r>
          </a:p>
        </p:txBody>
      </p:sp>
      <p:pic>
        <p:nvPicPr>
          <p:cNvPr id="7" name="Picture 6" descr="A white text on a black background&#10;&#10;Description automatically generated with medium confidence">
            <a:extLst>
              <a:ext uri="{FF2B5EF4-FFF2-40B4-BE49-F238E27FC236}">
                <a16:creationId xmlns:a16="http://schemas.microsoft.com/office/drawing/2014/main" id="{B0E60653-5CE4-F053-A5A7-981A76AF645E}"/>
              </a:ext>
            </a:extLst>
          </p:cNvPr>
          <p:cNvPicPr>
            <a:picLocks noChangeAspect="1"/>
          </p:cNvPicPr>
          <p:nvPr/>
        </p:nvPicPr>
        <p:blipFill>
          <a:blip r:embed="rId2"/>
          <a:stretch>
            <a:fillRect/>
          </a:stretch>
        </p:blipFill>
        <p:spPr>
          <a:xfrm>
            <a:off x="126779" y="6465025"/>
            <a:ext cx="1023143" cy="245250"/>
          </a:xfrm>
          <a:prstGeom prst="rect">
            <a:avLst/>
          </a:prstGeom>
        </p:spPr>
      </p:pic>
      <p:sp>
        <p:nvSpPr>
          <p:cNvPr id="9" name="TextBox 8">
            <a:extLst>
              <a:ext uri="{FF2B5EF4-FFF2-40B4-BE49-F238E27FC236}">
                <a16:creationId xmlns:a16="http://schemas.microsoft.com/office/drawing/2014/main" id="{47A3A1FC-2FBE-E022-BFD4-1CF9B57908AE}"/>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0" name="Picture 9">
            <a:extLst>
              <a:ext uri="{FF2B5EF4-FFF2-40B4-BE49-F238E27FC236}">
                <a16:creationId xmlns:a16="http://schemas.microsoft.com/office/drawing/2014/main" id="{63332095-DB92-C516-8F6B-679ACEF96AE8}"/>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3" name="You struggle booking clients…">
            <a:extLst>
              <a:ext uri="{FF2B5EF4-FFF2-40B4-BE49-F238E27FC236}">
                <a16:creationId xmlns:a16="http://schemas.microsoft.com/office/drawing/2014/main" id="{886DC2C7-6B60-CE64-8540-7984B362E773}"/>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11" name="Oval 10">
            <a:extLst>
              <a:ext uri="{FF2B5EF4-FFF2-40B4-BE49-F238E27FC236}">
                <a16:creationId xmlns:a16="http://schemas.microsoft.com/office/drawing/2014/main" id="{BA423DDB-705D-523B-6E0A-0C8D34400B2F}"/>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A8084-0796-4300-4110-2F99026FB30A}"/>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36825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8C7B5-7A06-1D4B-7D67-CD4416ED535C}"/>
              </a:ext>
            </a:extLst>
          </p:cNvPr>
          <p:cNvSpPr/>
          <p:nvPr/>
        </p:nvSpPr>
        <p:spPr>
          <a:xfrm>
            <a:off x="0" y="0"/>
            <a:ext cx="3507698"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spc="0" dirty="0">
              <a:latin typeface="Poppins" pitchFamily="2" charset="77"/>
              <a:cs typeface="Poppins" pitchFamily="2" charset="77"/>
            </a:endParaRPr>
          </a:p>
        </p:txBody>
      </p:sp>
      <p:sp>
        <p:nvSpPr>
          <p:cNvPr id="2" name="Text Placeholder 1">
            <a:extLst>
              <a:ext uri="{FF2B5EF4-FFF2-40B4-BE49-F238E27FC236}">
                <a16:creationId xmlns:a16="http://schemas.microsoft.com/office/drawing/2014/main" id="{84B21F0A-E16B-7744-B317-44ABB5BF670A}"/>
              </a:ext>
            </a:extLst>
          </p:cNvPr>
          <p:cNvSpPr>
            <a:spLocks noGrp="1"/>
          </p:cNvSpPr>
          <p:nvPr>
            <p:ph type="body" sz="quarter" idx="10"/>
          </p:nvPr>
        </p:nvSpPr>
        <p:spPr>
          <a:xfrm>
            <a:off x="243280" y="0"/>
            <a:ext cx="3028425" cy="3640822"/>
          </a:xfrm>
        </p:spPr>
        <p:txBody>
          <a:bodyPr anchor="ctr">
            <a:normAutofit/>
          </a:bodyPr>
          <a:lstStyle/>
          <a:p>
            <a:r>
              <a:rPr lang="en-US" sz="4000" spc="0" dirty="0">
                <a:latin typeface="Poppins" pitchFamily="2" charset="77"/>
                <a:cs typeface="Poppins" pitchFamily="2" charset="77"/>
              </a:rPr>
              <a:t>Free Download</a:t>
            </a:r>
          </a:p>
        </p:txBody>
      </p:sp>
      <p:sp>
        <p:nvSpPr>
          <p:cNvPr id="15" name="TextBox 14">
            <a:extLst>
              <a:ext uri="{FF2B5EF4-FFF2-40B4-BE49-F238E27FC236}">
                <a16:creationId xmlns:a16="http://schemas.microsoft.com/office/drawing/2014/main" id="{476FBFB3-A0E6-79DD-2B96-D7391C306A86}"/>
              </a:ext>
            </a:extLst>
          </p:cNvPr>
          <p:cNvSpPr txBox="1"/>
          <p:nvPr/>
        </p:nvSpPr>
        <p:spPr>
          <a:xfrm>
            <a:off x="3955102" y="295432"/>
            <a:ext cx="6271078" cy="492443"/>
          </a:xfrm>
          <a:prstGeom prst="rect">
            <a:avLst/>
          </a:prstGeom>
          <a:noFill/>
        </p:spPr>
        <p:txBody>
          <a:bodyPr wrap="square" rtlCol="0">
            <a:spAutoFit/>
          </a:bodyPr>
          <a:lstStyle/>
          <a:p>
            <a:r>
              <a:rPr lang="en-US" sz="2600" dirty="0">
                <a:solidFill>
                  <a:srgbClr val="2A2C2E"/>
                </a:solidFill>
                <a:latin typeface="Poppins ExtraBold" panose="00000900000000000000" pitchFamily="2" charset="0"/>
                <a:cs typeface="Poppins ExtraBold" panose="00000900000000000000" pitchFamily="2" charset="0"/>
              </a:rPr>
              <a:t>The Perfect Pricing Template</a:t>
            </a:r>
          </a:p>
        </p:txBody>
      </p:sp>
      <p:sp>
        <p:nvSpPr>
          <p:cNvPr id="16" name="TextBox 15">
            <a:extLst>
              <a:ext uri="{FF2B5EF4-FFF2-40B4-BE49-F238E27FC236}">
                <a16:creationId xmlns:a16="http://schemas.microsoft.com/office/drawing/2014/main" id="{5C8F994F-DB56-663A-F4DB-437826367747}"/>
              </a:ext>
            </a:extLst>
          </p:cNvPr>
          <p:cNvSpPr txBox="1"/>
          <p:nvPr/>
        </p:nvSpPr>
        <p:spPr>
          <a:xfrm>
            <a:off x="8845797" y="317820"/>
            <a:ext cx="411060" cy="215444"/>
          </a:xfrm>
          <a:prstGeom prst="rect">
            <a:avLst/>
          </a:prstGeom>
          <a:noFill/>
        </p:spPr>
        <p:txBody>
          <a:bodyPr wrap="square" rtlCol="0">
            <a:spAutoFit/>
          </a:bodyPr>
          <a:lstStyle/>
          <a:p>
            <a:r>
              <a:rPr lang="en-US" sz="800" dirty="0">
                <a:solidFill>
                  <a:srgbClr val="2A2C2E"/>
                </a:solidFill>
                <a:latin typeface="Poppins Light" panose="00000400000000000000" pitchFamily="2" charset="0"/>
                <a:cs typeface="Poppins Light" panose="00000400000000000000" pitchFamily="2" charset="0"/>
              </a:rPr>
              <a:t>TM</a:t>
            </a:r>
          </a:p>
        </p:txBody>
      </p:sp>
      <p:pic>
        <p:nvPicPr>
          <p:cNvPr id="6" name="Picture 5" descr="A white text on a black background&#10;&#10;Description automatically generated with medium confidence">
            <a:extLst>
              <a:ext uri="{FF2B5EF4-FFF2-40B4-BE49-F238E27FC236}">
                <a16:creationId xmlns:a16="http://schemas.microsoft.com/office/drawing/2014/main" id="{015EEC47-C6E8-2EFD-0E59-7790DD7FD0DC}"/>
              </a:ext>
            </a:extLst>
          </p:cNvPr>
          <p:cNvPicPr>
            <a:picLocks noChangeAspect="1"/>
          </p:cNvPicPr>
          <p:nvPr/>
        </p:nvPicPr>
        <p:blipFill>
          <a:blip r:embed="rId2"/>
          <a:stretch>
            <a:fillRect/>
          </a:stretch>
        </p:blipFill>
        <p:spPr>
          <a:xfrm>
            <a:off x="243280" y="6389320"/>
            <a:ext cx="957829" cy="229594"/>
          </a:xfrm>
          <a:prstGeom prst="rect">
            <a:avLst/>
          </a:prstGeom>
        </p:spPr>
      </p:pic>
      <p:pic>
        <p:nvPicPr>
          <p:cNvPr id="13" name="Graphic 12" descr="Download from cloud with solid fill">
            <a:extLst>
              <a:ext uri="{FF2B5EF4-FFF2-40B4-BE49-F238E27FC236}">
                <a16:creationId xmlns:a16="http://schemas.microsoft.com/office/drawing/2014/main" id="{C16CC7D8-1DBB-1F92-01F4-5A66B2DBD3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5582" y="2412043"/>
            <a:ext cx="914400" cy="914400"/>
          </a:xfrm>
          <a:prstGeom prst="rect">
            <a:avLst/>
          </a:prstGeom>
        </p:spPr>
      </p:pic>
      <p:pic>
        <p:nvPicPr>
          <p:cNvPr id="14" name="Picture 13" descr="A picture containing text, screenshot, line, font&#10;&#10;Description automatically generated">
            <a:extLst>
              <a:ext uri="{FF2B5EF4-FFF2-40B4-BE49-F238E27FC236}">
                <a16:creationId xmlns:a16="http://schemas.microsoft.com/office/drawing/2014/main" id="{705B8096-ADA2-7845-9CB2-DF8613AA8B74}"/>
              </a:ext>
            </a:extLst>
          </p:cNvPr>
          <p:cNvPicPr>
            <a:picLocks noChangeAspect="1"/>
          </p:cNvPicPr>
          <p:nvPr/>
        </p:nvPicPr>
        <p:blipFill>
          <a:blip r:embed="rId5"/>
          <a:stretch>
            <a:fillRect/>
          </a:stretch>
        </p:blipFill>
        <p:spPr>
          <a:xfrm>
            <a:off x="3750978" y="1625511"/>
            <a:ext cx="8092262" cy="3992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85344050-651E-C71A-6638-0A5C62581D11}"/>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21" name="Picture 20">
            <a:extLst>
              <a:ext uri="{FF2B5EF4-FFF2-40B4-BE49-F238E27FC236}">
                <a16:creationId xmlns:a16="http://schemas.microsoft.com/office/drawing/2014/main" id="{EB400627-9E12-A614-7E84-CA3BB29E53D6}"/>
              </a:ext>
            </a:extLst>
          </p:cNvPr>
          <p:cNvPicPr>
            <a:picLocks noChangeAspect="1"/>
          </p:cNvPicPr>
          <p:nvPr/>
        </p:nvPicPr>
        <p:blipFill>
          <a:blip r:embed="rId6"/>
          <a:stretch>
            <a:fillRect/>
          </a:stretch>
        </p:blipFill>
        <p:spPr>
          <a:xfrm>
            <a:off x="10995208" y="6642556"/>
            <a:ext cx="152400" cy="152400"/>
          </a:xfrm>
          <a:prstGeom prst="rect">
            <a:avLst/>
          </a:prstGeom>
        </p:spPr>
      </p:pic>
      <p:sp>
        <p:nvSpPr>
          <p:cNvPr id="3" name="TextBox 2">
            <a:extLst>
              <a:ext uri="{FF2B5EF4-FFF2-40B4-BE49-F238E27FC236}">
                <a16:creationId xmlns:a16="http://schemas.microsoft.com/office/drawing/2014/main" id="{917DAF1E-76B1-1CA6-0039-3755AEBF9A30}"/>
              </a:ext>
            </a:extLst>
          </p:cNvPr>
          <p:cNvSpPr txBox="1"/>
          <p:nvPr/>
        </p:nvSpPr>
        <p:spPr>
          <a:xfrm>
            <a:off x="0" y="3716323"/>
            <a:ext cx="3439486" cy="323165"/>
          </a:xfrm>
          <a:prstGeom prst="rect">
            <a:avLst/>
          </a:prstGeom>
          <a:noFill/>
        </p:spPr>
        <p:txBody>
          <a:bodyPr wrap="square" rtlCol="0">
            <a:spAutoFit/>
          </a:bodyPr>
          <a:lstStyle/>
          <a:p>
            <a:pPr algn="ctr"/>
            <a:r>
              <a:rPr lang="en-US" sz="1500" b="1" dirty="0">
                <a:solidFill>
                  <a:srgbClr val="ED1867"/>
                </a:solidFill>
                <a:latin typeface="Poppins ExtraBold" panose="00000900000000000000" pitchFamily="2" charset="0"/>
                <a:cs typeface="Poppins ExtraBold" panose="00000900000000000000" pitchFamily="2" charset="0"/>
              </a:rPr>
              <a:t>PricingTemplate.SmartPath.co</a:t>
            </a:r>
          </a:p>
        </p:txBody>
      </p:sp>
    </p:spTree>
    <p:extLst>
      <p:ext uri="{BB962C8B-B14F-4D97-AF65-F5344CB8AC3E}">
        <p14:creationId xmlns:p14="http://schemas.microsoft.com/office/powerpoint/2010/main" val="829694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3616703" y="167622"/>
            <a:ext cx="7883555" cy="987322"/>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If you want to </a:t>
            </a:r>
            <a:r>
              <a:rPr lang="en-US" sz="2400" b="1" dirty="0">
                <a:latin typeface="Poppins" pitchFamily="2" charset="77"/>
                <a:cs typeface="Poppins" pitchFamily="2" charset="77"/>
              </a:rPr>
              <a:t>automate</a:t>
            </a:r>
            <a:r>
              <a:rPr lang="en-US" sz="2400" b="1" dirty="0">
                <a:solidFill>
                  <a:schemeClr val="tx1"/>
                </a:solidFill>
                <a:latin typeface="Poppins" pitchFamily="2" charset="77"/>
                <a:cs typeface="Poppins" pitchFamily="2" charset="77"/>
              </a:rPr>
              <a:t> </a:t>
            </a:r>
            <a:r>
              <a:rPr lang="en-US" sz="2400" b="1" dirty="0">
                <a:latin typeface="Poppins" pitchFamily="2" charset="77"/>
                <a:cs typeface="Poppins" pitchFamily="2" charset="77"/>
              </a:rPr>
              <a:t>this step</a:t>
            </a:r>
            <a:endParaRPr lang="en-US" sz="2400" b="1" dirty="0">
              <a:solidFill>
                <a:schemeClr val="tx1"/>
              </a:solidFill>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Use the </a:t>
            </a:r>
            <a:r>
              <a:rPr lang="en-US" sz="1800" b="1" dirty="0">
                <a:solidFill>
                  <a:schemeClr val="tx1"/>
                </a:solidFill>
                <a:latin typeface="Poppins" pitchFamily="2" charset="77"/>
                <a:cs typeface="Poppins" pitchFamily="2" charset="77"/>
              </a:rPr>
              <a:t>Client Services Calculator    Engage Software</a:t>
            </a:r>
            <a:endParaRPr lang="en-US" sz="1800" dirty="0">
              <a:solidFill>
                <a:schemeClr val="tx1"/>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2A27988C-DCAB-E5B6-62BA-5713456AEB82}"/>
              </a:ext>
            </a:extLst>
          </p:cNvPr>
          <p:cNvSpPr txBox="1"/>
          <p:nvPr/>
        </p:nvSpPr>
        <p:spPr>
          <a:xfrm>
            <a:off x="7864710" y="755009"/>
            <a:ext cx="364890" cy="215444"/>
          </a:xfrm>
          <a:prstGeom prst="rect">
            <a:avLst/>
          </a:prstGeom>
          <a:noFill/>
        </p:spPr>
        <p:txBody>
          <a:bodyPr wrap="square" rtlCol="0">
            <a:spAutoFit/>
          </a:bodyPr>
          <a:lstStyle/>
          <a:p>
            <a:r>
              <a:rPr lang="en-US" sz="800" dirty="0">
                <a:latin typeface="Poppins Light" panose="00000400000000000000" pitchFamily="2" charset="0"/>
                <a:cs typeface="Poppins Light" panose="00000400000000000000" pitchFamily="2" charset="0"/>
              </a:rPr>
              <a:t>TM</a:t>
            </a:r>
          </a:p>
        </p:txBody>
      </p:sp>
      <p:pic>
        <p:nvPicPr>
          <p:cNvPr id="11" name="Picture 10" descr="A white text on a black background&#10;&#10;Description automatically generated with medium confidence">
            <a:extLst>
              <a:ext uri="{FF2B5EF4-FFF2-40B4-BE49-F238E27FC236}">
                <a16:creationId xmlns:a16="http://schemas.microsoft.com/office/drawing/2014/main" id="{37AF2713-8365-82DD-F51A-C9EED9C850A2}"/>
              </a:ext>
            </a:extLst>
          </p:cNvPr>
          <p:cNvPicPr>
            <a:picLocks noChangeAspect="1"/>
          </p:cNvPicPr>
          <p:nvPr/>
        </p:nvPicPr>
        <p:blipFill>
          <a:blip r:embed="rId2"/>
          <a:stretch>
            <a:fillRect/>
          </a:stretch>
        </p:blipFill>
        <p:spPr>
          <a:xfrm>
            <a:off x="126779" y="6465025"/>
            <a:ext cx="1023143" cy="245250"/>
          </a:xfrm>
          <a:prstGeom prst="rect">
            <a:avLst/>
          </a:prstGeom>
        </p:spPr>
      </p:pic>
      <p:pic>
        <p:nvPicPr>
          <p:cNvPr id="12" name="Picture 11" descr="A screenshot of a computer&#10;&#10;Description automatically generated with medium confidence">
            <a:extLst>
              <a:ext uri="{FF2B5EF4-FFF2-40B4-BE49-F238E27FC236}">
                <a16:creationId xmlns:a16="http://schemas.microsoft.com/office/drawing/2014/main" id="{4FE128AC-6D80-2D23-CA30-669D484B10D0}"/>
              </a:ext>
            </a:extLst>
          </p:cNvPr>
          <p:cNvPicPr>
            <a:picLocks noChangeAspect="1"/>
          </p:cNvPicPr>
          <p:nvPr/>
        </p:nvPicPr>
        <p:blipFill rotWithShape="1">
          <a:blip r:embed="rId3"/>
          <a:srcRect l="13529"/>
          <a:stretch/>
        </p:blipFill>
        <p:spPr>
          <a:xfrm>
            <a:off x="4285401" y="1444955"/>
            <a:ext cx="7024393" cy="5030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6" name="Straight Arrow Connector 15">
            <a:extLst>
              <a:ext uri="{FF2B5EF4-FFF2-40B4-BE49-F238E27FC236}">
                <a16:creationId xmlns:a16="http://schemas.microsoft.com/office/drawing/2014/main" id="{B61180ED-1057-A96D-69A1-419E5C1B1067}"/>
              </a:ext>
            </a:extLst>
          </p:cNvPr>
          <p:cNvCxnSpPr/>
          <p:nvPr/>
        </p:nvCxnSpPr>
        <p:spPr>
          <a:xfrm>
            <a:off x="3741490" y="1721009"/>
            <a:ext cx="788565" cy="1055674"/>
          </a:xfrm>
          <a:prstGeom prst="straightConnector1">
            <a:avLst/>
          </a:prstGeom>
          <a:ln w="76200">
            <a:solidFill>
              <a:srgbClr val="ED186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60F801-B3C0-5110-ED5C-AF5CE1E4663F}"/>
              </a:ext>
            </a:extLst>
          </p:cNvPr>
          <p:cNvCxnSpPr>
            <a:cxnSpLocks/>
          </p:cNvCxnSpPr>
          <p:nvPr/>
        </p:nvCxnSpPr>
        <p:spPr>
          <a:xfrm>
            <a:off x="3741490" y="4261607"/>
            <a:ext cx="1635853" cy="0"/>
          </a:xfrm>
          <a:prstGeom prst="straightConnector1">
            <a:avLst/>
          </a:prstGeom>
          <a:ln w="76200">
            <a:solidFill>
              <a:srgbClr val="ED186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BC1009-9A0A-E984-65BF-E26E0355FDE4}"/>
              </a:ext>
            </a:extLst>
          </p:cNvPr>
          <p:cNvCxnSpPr>
            <a:cxnSpLocks/>
          </p:cNvCxnSpPr>
          <p:nvPr/>
        </p:nvCxnSpPr>
        <p:spPr>
          <a:xfrm>
            <a:off x="3935835" y="4984459"/>
            <a:ext cx="1635853" cy="0"/>
          </a:xfrm>
          <a:prstGeom prst="straightConnector1">
            <a:avLst/>
          </a:prstGeom>
          <a:ln w="76200">
            <a:solidFill>
              <a:srgbClr val="ED1867"/>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C78B2AA-9745-3A2E-E389-6A35DA2258F2}"/>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28" name="Picture 27">
            <a:extLst>
              <a:ext uri="{FF2B5EF4-FFF2-40B4-BE49-F238E27FC236}">
                <a16:creationId xmlns:a16="http://schemas.microsoft.com/office/drawing/2014/main" id="{DE1B1192-7E42-C688-A473-6980001396D8}"/>
              </a:ext>
            </a:extLst>
          </p:cNvPr>
          <p:cNvPicPr>
            <a:picLocks noChangeAspect="1"/>
          </p:cNvPicPr>
          <p:nvPr/>
        </p:nvPicPr>
        <p:blipFill>
          <a:blip r:embed="rId4"/>
          <a:stretch>
            <a:fillRect/>
          </a:stretch>
        </p:blipFill>
        <p:spPr>
          <a:xfrm>
            <a:off x="10995208" y="6642556"/>
            <a:ext cx="152400" cy="152400"/>
          </a:xfrm>
          <a:prstGeom prst="rect">
            <a:avLst/>
          </a:prstGeom>
        </p:spPr>
      </p:pic>
      <p:sp>
        <p:nvSpPr>
          <p:cNvPr id="3" name="Rectangle 2">
            <a:extLst>
              <a:ext uri="{FF2B5EF4-FFF2-40B4-BE49-F238E27FC236}">
                <a16:creationId xmlns:a16="http://schemas.microsoft.com/office/drawing/2014/main" id="{FAA90789-AD9D-CA69-ABEF-D0821508FB3E}"/>
              </a:ext>
            </a:extLst>
          </p:cNvPr>
          <p:cNvSpPr/>
          <p:nvPr/>
        </p:nvSpPr>
        <p:spPr>
          <a:xfrm>
            <a:off x="7592037" y="2424418"/>
            <a:ext cx="3555571" cy="3741486"/>
          </a:xfrm>
          <a:prstGeom prst="rect">
            <a:avLst/>
          </a:prstGeom>
          <a:noFill/>
          <a:ln w="38100">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You struggle booking clients…">
            <a:extLst>
              <a:ext uri="{FF2B5EF4-FFF2-40B4-BE49-F238E27FC236}">
                <a16:creationId xmlns:a16="http://schemas.microsoft.com/office/drawing/2014/main" id="{A05D28DE-C338-CB2E-54DC-B85AED4F28CD}"/>
              </a:ext>
            </a:extLst>
          </p:cNvPr>
          <p:cNvSpPr txBox="1"/>
          <p:nvPr/>
        </p:nvSpPr>
        <p:spPr>
          <a:xfrm>
            <a:off x="0" y="1721009"/>
            <a:ext cx="3482279" cy="1609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tabLst>
                <a:tab pos="1076325" algn="l"/>
              </a:tabLst>
              <a:defRPr/>
            </a:pPr>
            <a:r>
              <a:rPr lang="en-US" sz="2400" b="1" dirty="0">
                <a:solidFill>
                  <a:schemeClr val="bg1"/>
                </a:solidFill>
                <a:latin typeface="Poppins ExtraBold" pitchFamily="2" charset="77"/>
                <a:cs typeface="Poppins ExtraBold" pitchFamily="2" charset="77"/>
              </a:rPr>
              <a:t>&gt; Engage</a:t>
            </a:r>
          </a:p>
          <a:p>
            <a:pPr algn="ctr">
              <a:lnSpc>
                <a:spcPct val="150000"/>
              </a:lnSpc>
              <a:tabLst>
                <a:tab pos="1076325" algn="l"/>
              </a:tabLst>
              <a:defRPr/>
            </a:pPr>
            <a:r>
              <a:rPr lang="en-US" sz="2400" dirty="0">
                <a:solidFill>
                  <a:schemeClr val="bg1"/>
                </a:solidFill>
                <a:latin typeface="Poppins Light" panose="00000400000000000000" pitchFamily="2" charset="0"/>
                <a:cs typeface="Poppins Light" panose="00000400000000000000" pitchFamily="2" charset="0"/>
              </a:rPr>
              <a:t>Get fairly paid for </a:t>
            </a:r>
            <a:br>
              <a:rPr lang="en-US" sz="2400" dirty="0">
                <a:solidFill>
                  <a:schemeClr val="bg1"/>
                </a:solidFill>
                <a:latin typeface="Poppins Light" panose="00000400000000000000" pitchFamily="2" charset="0"/>
                <a:cs typeface="Poppins Light" panose="00000400000000000000" pitchFamily="2" charset="0"/>
              </a:rPr>
            </a:br>
            <a:r>
              <a:rPr lang="en-US" sz="2400" dirty="0">
                <a:solidFill>
                  <a:schemeClr val="bg1"/>
                </a:solidFill>
                <a:latin typeface="Poppins Light" panose="00000400000000000000" pitchFamily="2" charset="0"/>
                <a:cs typeface="Poppins Light" panose="00000400000000000000" pitchFamily="2" charset="0"/>
              </a:rPr>
              <a:t>your help</a:t>
            </a:r>
          </a:p>
        </p:txBody>
      </p:sp>
      <p:sp>
        <p:nvSpPr>
          <p:cNvPr id="6" name="Oval 5">
            <a:extLst>
              <a:ext uri="{FF2B5EF4-FFF2-40B4-BE49-F238E27FC236}">
                <a16:creationId xmlns:a16="http://schemas.microsoft.com/office/drawing/2014/main" id="{051DAA1F-C314-9902-58D3-F2EB17512564}"/>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A21783E-56AA-F469-E238-3F8AE23F07FE}"/>
              </a:ext>
            </a:extLst>
          </p:cNvPr>
          <p:cNvSpPr txBox="1">
            <a:spLocks/>
          </p:cNvSpPr>
          <p:nvPr/>
        </p:nvSpPr>
        <p:spPr>
          <a:xfrm>
            <a:off x="458264" y="1602658"/>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2</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9959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8C7B5-7A06-1D4B-7D67-CD4416ED535C}"/>
              </a:ext>
            </a:extLst>
          </p:cNvPr>
          <p:cNvSpPr/>
          <p:nvPr/>
        </p:nvSpPr>
        <p:spPr>
          <a:xfrm>
            <a:off x="0" y="0"/>
            <a:ext cx="3507698"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84B21F0A-E16B-7744-B317-44ABB5BF670A}"/>
              </a:ext>
            </a:extLst>
          </p:cNvPr>
          <p:cNvSpPr>
            <a:spLocks noGrp="1"/>
          </p:cNvSpPr>
          <p:nvPr>
            <p:ph type="body" sz="quarter" idx="10"/>
          </p:nvPr>
        </p:nvSpPr>
        <p:spPr>
          <a:xfrm>
            <a:off x="357779" y="393540"/>
            <a:ext cx="2792412" cy="6210462"/>
          </a:xfrm>
        </p:spPr>
        <p:txBody>
          <a:bodyPr anchor="ctr">
            <a:normAutofit/>
          </a:bodyPr>
          <a:lstStyle/>
          <a:p>
            <a:r>
              <a:rPr lang="en-US" spc="0" dirty="0">
                <a:latin typeface="Poppins" pitchFamily="2" charset="77"/>
                <a:cs typeface="Poppins" pitchFamily="2" charset="77"/>
              </a:rPr>
              <a:t>Case Study</a:t>
            </a:r>
            <a:endParaRPr lang="en-US" spc="0" dirty="0">
              <a:solidFill>
                <a:srgbClr val="F15D5F"/>
              </a:solidFill>
              <a:latin typeface="Poppins" pitchFamily="2" charset="77"/>
              <a:cs typeface="Poppins" pitchFamily="2" charset="77"/>
            </a:endParaRPr>
          </a:p>
        </p:txBody>
      </p:sp>
      <p:pic>
        <p:nvPicPr>
          <p:cNvPr id="9" name="Picture 8">
            <a:extLst>
              <a:ext uri="{FF2B5EF4-FFF2-40B4-BE49-F238E27FC236}">
                <a16:creationId xmlns:a16="http://schemas.microsoft.com/office/drawing/2014/main" id="{6FD0BD9A-112E-5894-0DD5-3870CEBFF604}"/>
              </a:ext>
            </a:extLst>
          </p:cNvPr>
          <p:cNvPicPr>
            <a:picLocks noChangeAspect="1"/>
          </p:cNvPicPr>
          <p:nvPr/>
        </p:nvPicPr>
        <p:blipFill>
          <a:blip r:embed="rId2"/>
          <a:srcRect/>
          <a:stretch/>
        </p:blipFill>
        <p:spPr>
          <a:xfrm>
            <a:off x="4226855" y="620486"/>
            <a:ext cx="1157522" cy="1157522"/>
          </a:xfrm>
          <a:prstGeom prst="rect">
            <a:avLst/>
          </a:prstGeom>
        </p:spPr>
      </p:pic>
      <p:sp>
        <p:nvSpPr>
          <p:cNvPr id="10" name="You struggle booking clients…">
            <a:extLst>
              <a:ext uri="{FF2B5EF4-FFF2-40B4-BE49-F238E27FC236}">
                <a16:creationId xmlns:a16="http://schemas.microsoft.com/office/drawing/2014/main" id="{AF88CC16-6B8C-19FF-488D-8F04D74701A2}"/>
              </a:ext>
            </a:extLst>
          </p:cNvPr>
          <p:cNvSpPr txBox="1"/>
          <p:nvPr/>
        </p:nvSpPr>
        <p:spPr>
          <a:xfrm>
            <a:off x="5658268" y="801061"/>
            <a:ext cx="5301502" cy="745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0">
              <a:lnSpc>
                <a:spcPct val="150000"/>
              </a:lnSpc>
              <a:buSzPct val="100000"/>
              <a:defRPr sz="1800">
                <a:latin typeface="Metropolis Extra Light"/>
                <a:ea typeface="Metropolis Extra Light"/>
                <a:cs typeface="Metropolis Extra Light"/>
                <a:sym typeface="Metropolis Extra Light"/>
              </a:defRPr>
            </a:pPr>
            <a:r>
              <a:rPr lang="en-US" sz="1600" b="1" dirty="0">
                <a:solidFill>
                  <a:srgbClr val="2A2C2E"/>
                </a:solidFill>
                <a:latin typeface="Poppins" pitchFamily="2" charset="77"/>
                <a:cs typeface="Poppins" pitchFamily="2" charset="77"/>
                <a:sym typeface="Metropolis Extra Light"/>
              </a:rPr>
              <a:t>Nicole Odeh, EA | </a:t>
            </a:r>
            <a:r>
              <a:rPr lang="en-US" sz="1600" dirty="0">
                <a:solidFill>
                  <a:srgbClr val="2A2C2E"/>
                </a:solidFill>
                <a:latin typeface="Poppins" pitchFamily="2" charset="77"/>
                <a:cs typeface="Poppins" pitchFamily="2" charset="77"/>
                <a:sym typeface="Metropolis Extra Light"/>
              </a:rPr>
              <a:t>Coatsville PA</a:t>
            </a:r>
          </a:p>
          <a:p>
            <a:pPr>
              <a:lnSpc>
                <a:spcPct val="150000"/>
              </a:lnSpc>
              <a:buSzPct val="100000"/>
              <a:defRPr sz="1800">
                <a:latin typeface="Metropolis Extra Light"/>
                <a:ea typeface="Metropolis Extra Light"/>
                <a:cs typeface="Metropolis Extra Light"/>
                <a:sym typeface="Metropolis Extra Light"/>
              </a:defRPr>
            </a:pPr>
            <a:r>
              <a:rPr lang="en-US" b="1" dirty="0">
                <a:solidFill>
                  <a:srgbClr val="ED1867"/>
                </a:solidFill>
                <a:latin typeface="Poppins" pitchFamily="2" charset="77"/>
                <a:cs typeface="Poppins" pitchFamily="2" charset="77"/>
                <a:sym typeface="Metropolis Extra Light"/>
              </a:rPr>
              <a:t>$96k net new revenue </a:t>
            </a:r>
            <a:r>
              <a:rPr lang="en-US" b="1" dirty="0">
                <a:solidFill>
                  <a:srgbClr val="2A2C2E"/>
                </a:solidFill>
                <a:latin typeface="Poppins" pitchFamily="2" charset="77"/>
                <a:cs typeface="Poppins" pitchFamily="2" charset="77"/>
                <a:sym typeface="Metropolis Extra Light"/>
              </a:rPr>
              <a:t>in the first 6 months</a:t>
            </a:r>
            <a:endParaRPr kumimoji="0" lang="en-US" b="1" u="none" strike="noStrike" kern="1200" cap="none" spc="0" normalizeH="0" baseline="0" noProof="0" dirty="0">
              <a:ln>
                <a:noFill/>
              </a:ln>
              <a:solidFill>
                <a:srgbClr val="2A2C2E"/>
              </a:solidFill>
              <a:effectLst/>
              <a:uLnTx/>
              <a:uFillTx/>
              <a:latin typeface="Poppins" pitchFamily="2" charset="77"/>
              <a:cs typeface="Poppins" pitchFamily="2" charset="77"/>
              <a:sym typeface="Metropolis Extra Light"/>
            </a:endParaRPr>
          </a:p>
        </p:txBody>
      </p:sp>
      <p:sp>
        <p:nvSpPr>
          <p:cNvPr id="5" name="TextBox 4">
            <a:extLst>
              <a:ext uri="{FF2B5EF4-FFF2-40B4-BE49-F238E27FC236}">
                <a16:creationId xmlns:a16="http://schemas.microsoft.com/office/drawing/2014/main" id="{3BE0A334-424F-A985-522B-2A88A09AAF8A}"/>
              </a:ext>
            </a:extLst>
          </p:cNvPr>
          <p:cNvSpPr txBox="1"/>
          <p:nvPr/>
        </p:nvSpPr>
        <p:spPr>
          <a:xfrm>
            <a:off x="4051883" y="2082530"/>
            <a:ext cx="7642370"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tx1"/>
                </a:solidFill>
                <a:latin typeface="Poppins" pitchFamily="2" charset="77"/>
                <a:cs typeface="Poppins" pitchFamily="2" charset="77"/>
              </a:rPr>
              <a:t>She has </a:t>
            </a:r>
            <a:r>
              <a:rPr lang="en-US" sz="2400" dirty="0">
                <a:latin typeface="Poppins" pitchFamily="2" charset="77"/>
                <a:cs typeface="Poppins" pitchFamily="2" charset="77"/>
              </a:rPr>
              <a:t>an </a:t>
            </a:r>
            <a:r>
              <a:rPr lang="en-US" sz="2400" dirty="0">
                <a:solidFill>
                  <a:schemeClr val="tx1"/>
                </a:solidFill>
                <a:latin typeface="Poppins" pitchFamily="2" charset="77"/>
                <a:cs typeface="Poppins" pitchFamily="2" charset="77"/>
              </a:rPr>
              <a:t>Establis</a:t>
            </a:r>
            <a:r>
              <a:rPr lang="en-US" sz="2400" dirty="0">
                <a:latin typeface="Poppins" pitchFamily="2" charset="77"/>
                <a:cs typeface="Poppins" pitchFamily="2" charset="77"/>
              </a:rPr>
              <a:t>hed Practice. </a:t>
            </a:r>
            <a:br>
              <a:rPr lang="en-US" sz="2400" dirty="0">
                <a:latin typeface="Poppins" pitchFamily="2" charset="77"/>
                <a:cs typeface="Poppins" pitchFamily="2" charset="77"/>
              </a:rPr>
            </a:br>
            <a:endParaRPr lang="en-US" sz="2400" dirty="0">
              <a:latin typeface="Poppins" pitchFamily="2" charset="77"/>
              <a:cs typeface="Poppins" pitchFamily="2" charset="77"/>
            </a:endParaRPr>
          </a:p>
          <a:p>
            <a:pPr marL="285750" indent="-285750">
              <a:buFont typeface="Arial" panose="020B0604020202020204" pitchFamily="34" charset="0"/>
              <a:buChar char="•"/>
            </a:pPr>
            <a:r>
              <a:rPr lang="en-US" sz="2400" dirty="0">
                <a:solidFill>
                  <a:schemeClr val="tx1"/>
                </a:solidFill>
                <a:latin typeface="Poppins" pitchFamily="2" charset="77"/>
                <a:cs typeface="Poppins" pitchFamily="2" charset="77"/>
              </a:rPr>
              <a:t>We started calculating the total value of a year-round engagement for clients.</a:t>
            </a:r>
          </a:p>
          <a:p>
            <a:pPr marL="285750" indent="-285750">
              <a:buFont typeface="Arial" panose="020B0604020202020204" pitchFamily="34" charset="0"/>
              <a:buChar char="•"/>
            </a:pPr>
            <a:endParaRPr lang="en-US" sz="2400" dirty="0">
              <a:latin typeface="Poppins" pitchFamily="2" charset="77"/>
              <a:cs typeface="Poppins" pitchFamily="2" charset="77"/>
            </a:endParaRPr>
          </a:p>
          <a:p>
            <a:pPr marL="285750" indent="-285750">
              <a:buFont typeface="Arial" panose="020B0604020202020204" pitchFamily="34" charset="0"/>
              <a:buChar char="•"/>
            </a:pPr>
            <a:r>
              <a:rPr lang="en-US" sz="2400" dirty="0">
                <a:latin typeface="Poppins" pitchFamily="2" charset="77"/>
                <a:cs typeface="Poppins" pitchFamily="2" charset="77"/>
              </a:rPr>
              <a:t>We helped her systematically pick 20-30 clients she wanted to price at </a:t>
            </a:r>
            <a:br>
              <a:rPr lang="en-US" sz="2400" dirty="0">
                <a:latin typeface="Poppins" pitchFamily="2" charset="77"/>
                <a:cs typeface="Poppins" pitchFamily="2" charset="77"/>
              </a:rPr>
            </a:br>
            <a:r>
              <a:rPr lang="en-US" sz="2400" b="1" dirty="0">
                <a:solidFill>
                  <a:srgbClr val="05A7A8"/>
                </a:solidFill>
                <a:latin typeface="Poppins" pitchFamily="2" charset="77"/>
                <a:cs typeface="Poppins" pitchFamily="2" charset="77"/>
              </a:rPr>
              <a:t>fair margin</a:t>
            </a:r>
            <a:r>
              <a:rPr lang="en-US" sz="2400" dirty="0">
                <a:latin typeface="Poppins" pitchFamily="2" charset="77"/>
                <a:cs typeface="Poppins" pitchFamily="2" charset="77"/>
              </a:rPr>
              <a:t> for tax planning opportunities.</a:t>
            </a:r>
          </a:p>
          <a:p>
            <a:pPr marL="285750" indent="-285750">
              <a:buFont typeface="Arial" panose="020B0604020202020204" pitchFamily="34" charset="0"/>
              <a:buChar char="•"/>
            </a:pPr>
            <a:endParaRPr lang="en-US" sz="2400" dirty="0">
              <a:latin typeface="Poppins" pitchFamily="2" charset="77"/>
              <a:cs typeface="Poppins" pitchFamily="2" charset="77"/>
            </a:endParaRPr>
          </a:p>
          <a:p>
            <a:pPr marL="285750" indent="-285750">
              <a:buFont typeface="Arial" panose="020B0604020202020204" pitchFamily="34" charset="0"/>
              <a:buChar char="•"/>
            </a:pPr>
            <a:r>
              <a:rPr lang="en-US" sz="2400" dirty="0">
                <a:latin typeface="Poppins" pitchFamily="2" charset="77"/>
                <a:cs typeface="Poppins" pitchFamily="2" charset="77"/>
              </a:rPr>
              <a:t>All other strategies and tactics were </a:t>
            </a:r>
            <a:br>
              <a:rPr lang="en-US" sz="2400" dirty="0">
                <a:latin typeface="Poppins" pitchFamily="2" charset="77"/>
                <a:cs typeface="Poppins" pitchFamily="2" charset="77"/>
              </a:rPr>
            </a:br>
            <a:r>
              <a:rPr lang="en-US" sz="2400" dirty="0">
                <a:latin typeface="Poppins" pitchFamily="2" charset="77"/>
                <a:cs typeface="Poppins" pitchFamily="2" charset="77"/>
              </a:rPr>
              <a:t>de-prioritized into the “later” pile. </a:t>
            </a:r>
            <a:endParaRPr lang="en-US" sz="2400" dirty="0"/>
          </a:p>
        </p:txBody>
      </p:sp>
      <p:pic>
        <p:nvPicPr>
          <p:cNvPr id="3" name="Picture 2" descr="A white text on a black background&#10;&#10;Description automatically generated with medium confidence">
            <a:extLst>
              <a:ext uri="{FF2B5EF4-FFF2-40B4-BE49-F238E27FC236}">
                <a16:creationId xmlns:a16="http://schemas.microsoft.com/office/drawing/2014/main" id="{9C99EDDE-BF64-3089-0C05-EE7FDCE3589F}"/>
              </a:ext>
            </a:extLst>
          </p:cNvPr>
          <p:cNvPicPr>
            <a:picLocks noChangeAspect="1"/>
          </p:cNvPicPr>
          <p:nvPr/>
        </p:nvPicPr>
        <p:blipFill>
          <a:blip r:embed="rId3"/>
          <a:stretch>
            <a:fillRect/>
          </a:stretch>
        </p:blipFill>
        <p:spPr>
          <a:xfrm>
            <a:off x="243280" y="6389320"/>
            <a:ext cx="957829" cy="229594"/>
          </a:xfrm>
          <a:prstGeom prst="rect">
            <a:avLst/>
          </a:prstGeom>
        </p:spPr>
      </p:pic>
      <p:sp>
        <p:nvSpPr>
          <p:cNvPr id="6" name="TextBox 5">
            <a:extLst>
              <a:ext uri="{FF2B5EF4-FFF2-40B4-BE49-F238E27FC236}">
                <a16:creationId xmlns:a16="http://schemas.microsoft.com/office/drawing/2014/main" id="{83A921A7-CC26-62A0-A41D-E01E2992959C}"/>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7" name="Picture 6">
            <a:extLst>
              <a:ext uri="{FF2B5EF4-FFF2-40B4-BE49-F238E27FC236}">
                <a16:creationId xmlns:a16="http://schemas.microsoft.com/office/drawing/2014/main" id="{42CC9B1C-0640-8C52-572C-30AD05DF8BDA}"/>
              </a:ext>
            </a:extLst>
          </p:cNvPr>
          <p:cNvPicPr>
            <a:picLocks noChangeAspect="1"/>
          </p:cNvPicPr>
          <p:nvPr/>
        </p:nvPicPr>
        <p:blipFill>
          <a:blip r:embed="rId4"/>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12350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A2C2E"/>
        </a:solidFill>
        <a:effectLst/>
      </p:bgPr>
    </p:bg>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id="{F03E3481-DA49-73E9-EB1E-C437E598284D}"/>
              </a:ext>
            </a:extLst>
          </p:cNvPr>
          <p:cNvSpPr/>
          <p:nvPr/>
        </p:nvSpPr>
        <p:spPr>
          <a:xfrm>
            <a:off x="2123812" y="2283902"/>
            <a:ext cx="7944375" cy="2290195"/>
          </a:xfrm>
          <a:prstGeom prst="trapezoid">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3BC9C9F-A2FE-8486-A4CE-DC76B07F0527}"/>
              </a:ext>
            </a:extLst>
          </p:cNvPr>
          <p:cNvSpPr/>
          <p:nvPr/>
        </p:nvSpPr>
        <p:spPr>
          <a:xfrm>
            <a:off x="5534104" y="2428692"/>
            <a:ext cx="823212" cy="782193"/>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4D99B-5824-A950-F008-F5920C309089}"/>
              </a:ext>
            </a:extLst>
          </p:cNvPr>
          <p:cNvSpPr txBox="1">
            <a:spLocks/>
          </p:cNvSpPr>
          <p:nvPr/>
        </p:nvSpPr>
        <p:spPr>
          <a:xfrm>
            <a:off x="5650070" y="2492032"/>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6000" b="1" dirty="0">
                <a:solidFill>
                  <a:srgbClr val="FFFFFF"/>
                </a:solidFill>
                <a:latin typeface="+mn-lt"/>
                <a:cs typeface="Poppins" panose="00000500000000000000" pitchFamily="2" charset="0"/>
              </a:rPr>
              <a:t>3</a:t>
            </a:r>
            <a:endParaRPr kumimoji="0" lang="en-US" sz="6000" b="0" i="0" u="none" strike="noStrike" kern="1200" cap="none" spc="0" normalizeH="0" baseline="0" noProof="0" dirty="0">
              <a:ln>
                <a:noFill/>
              </a:ln>
              <a:solidFill>
                <a:srgbClr val="FFFFFF"/>
              </a:solidFill>
              <a:effectLst/>
              <a:uLnTx/>
              <a:uFillTx/>
              <a:latin typeface="+mn-lt"/>
              <a:cs typeface="Poppins" panose="00000500000000000000" pitchFamily="2" charset="0"/>
            </a:endParaRPr>
          </a:p>
        </p:txBody>
      </p:sp>
      <p:pic>
        <p:nvPicPr>
          <p:cNvPr id="6" name="Picture 5" descr="A white text on a black background&#10;&#10;Description automatically generated with medium confidence">
            <a:extLst>
              <a:ext uri="{FF2B5EF4-FFF2-40B4-BE49-F238E27FC236}">
                <a16:creationId xmlns:a16="http://schemas.microsoft.com/office/drawing/2014/main" id="{9C3CD4DA-2145-31CA-9F3E-695878B6E481}"/>
              </a:ext>
            </a:extLst>
          </p:cNvPr>
          <p:cNvPicPr>
            <a:picLocks noChangeAspect="1"/>
          </p:cNvPicPr>
          <p:nvPr/>
        </p:nvPicPr>
        <p:blipFill>
          <a:blip r:embed="rId2"/>
          <a:stretch>
            <a:fillRect/>
          </a:stretch>
        </p:blipFill>
        <p:spPr>
          <a:xfrm>
            <a:off x="126779" y="6465025"/>
            <a:ext cx="1023143" cy="245250"/>
          </a:xfrm>
          <a:prstGeom prst="rect">
            <a:avLst/>
          </a:prstGeom>
        </p:spPr>
      </p:pic>
      <p:sp>
        <p:nvSpPr>
          <p:cNvPr id="7" name="TextBox 6">
            <a:extLst>
              <a:ext uri="{FF2B5EF4-FFF2-40B4-BE49-F238E27FC236}">
                <a16:creationId xmlns:a16="http://schemas.microsoft.com/office/drawing/2014/main" id="{B14F9355-C8FE-3671-88EB-5D8BD0D0B427}"/>
              </a:ext>
            </a:extLst>
          </p:cNvPr>
          <p:cNvSpPr txBox="1"/>
          <p:nvPr/>
        </p:nvSpPr>
        <p:spPr>
          <a:xfrm>
            <a:off x="11088885" y="6617389"/>
            <a:ext cx="1179213" cy="215444"/>
          </a:xfrm>
          <a:prstGeom prst="rect">
            <a:avLst/>
          </a:prstGeom>
          <a:noFill/>
        </p:spPr>
        <p:txBody>
          <a:bodyPr wrap="square" rtlCol="0">
            <a:spAutoFit/>
          </a:bodyPr>
          <a:lstStyle/>
          <a:p>
            <a:r>
              <a:rPr lang="en-US" sz="800" dirty="0">
                <a:solidFill>
                  <a:srgbClr val="FFFFFF"/>
                </a:solidFill>
                <a:latin typeface="Poppins" panose="00000500000000000000" pitchFamily="2" charset="0"/>
                <a:cs typeface="Poppins" panose="00000500000000000000" pitchFamily="2" charset="0"/>
              </a:rPr>
              <a:t>SmartPath.co LLC</a:t>
            </a:r>
          </a:p>
        </p:txBody>
      </p:sp>
      <p:pic>
        <p:nvPicPr>
          <p:cNvPr id="10" name="Picture 9">
            <a:extLst>
              <a:ext uri="{FF2B5EF4-FFF2-40B4-BE49-F238E27FC236}">
                <a16:creationId xmlns:a16="http://schemas.microsoft.com/office/drawing/2014/main" id="{9A8C51D0-824C-19E7-6567-3861802CE55B}"/>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11" name="TextBox 10">
            <a:extLst>
              <a:ext uri="{FF2B5EF4-FFF2-40B4-BE49-F238E27FC236}">
                <a16:creationId xmlns:a16="http://schemas.microsoft.com/office/drawing/2014/main" id="{9365D3C2-0269-AB52-C6E3-8B18983AFF09}"/>
              </a:ext>
            </a:extLst>
          </p:cNvPr>
          <p:cNvSpPr txBox="1"/>
          <p:nvPr/>
        </p:nvSpPr>
        <p:spPr>
          <a:xfrm>
            <a:off x="0" y="392975"/>
            <a:ext cx="12191999" cy="584775"/>
          </a:xfrm>
          <a:prstGeom prst="rect">
            <a:avLst/>
          </a:prstGeom>
          <a:noFill/>
        </p:spPr>
        <p:txBody>
          <a:bodyPr wrap="square" rtlCol="0">
            <a:spAutoFit/>
          </a:bodyPr>
          <a:lstStyle/>
          <a:p>
            <a:pPr algn="ctr"/>
            <a:r>
              <a:rPr lang="en-US" sz="3200" dirty="0">
                <a:solidFill>
                  <a:srgbClr val="FFFFFF"/>
                </a:solidFill>
                <a:latin typeface="Poppins ExtraBold" panose="00000900000000000000" pitchFamily="2" charset="0"/>
                <a:cs typeface="Poppins ExtraBold" panose="00000900000000000000" pitchFamily="2" charset="0"/>
              </a:rPr>
              <a:t>The Smart Tax Planning Framework</a:t>
            </a:r>
          </a:p>
        </p:txBody>
      </p:sp>
      <p:sp>
        <p:nvSpPr>
          <p:cNvPr id="12" name="TextBox 11">
            <a:extLst>
              <a:ext uri="{FF2B5EF4-FFF2-40B4-BE49-F238E27FC236}">
                <a16:creationId xmlns:a16="http://schemas.microsoft.com/office/drawing/2014/main" id="{183F9F8B-9B15-D228-1423-FD03A1B7FF20}"/>
              </a:ext>
            </a:extLst>
          </p:cNvPr>
          <p:cNvSpPr txBox="1"/>
          <p:nvPr/>
        </p:nvSpPr>
        <p:spPr>
          <a:xfrm>
            <a:off x="9817445" y="392975"/>
            <a:ext cx="411060" cy="246221"/>
          </a:xfrm>
          <a:prstGeom prst="rect">
            <a:avLst/>
          </a:prstGeom>
          <a:noFill/>
        </p:spPr>
        <p:txBody>
          <a:bodyPr wrap="square" rtlCol="0">
            <a:spAutoFit/>
          </a:bodyPr>
          <a:lstStyle/>
          <a:p>
            <a:r>
              <a:rPr lang="en-US" sz="1000" dirty="0">
                <a:solidFill>
                  <a:srgbClr val="FFFFFF"/>
                </a:solidFill>
                <a:latin typeface="Poppins Light" panose="00000400000000000000" pitchFamily="2" charset="0"/>
                <a:cs typeface="Poppins Light" panose="00000400000000000000" pitchFamily="2" charset="0"/>
              </a:rPr>
              <a:t>TM</a:t>
            </a:r>
          </a:p>
        </p:txBody>
      </p:sp>
      <p:sp>
        <p:nvSpPr>
          <p:cNvPr id="13" name="TextBox 12">
            <a:extLst>
              <a:ext uri="{FF2B5EF4-FFF2-40B4-BE49-F238E27FC236}">
                <a16:creationId xmlns:a16="http://schemas.microsoft.com/office/drawing/2014/main" id="{6C0D7B6E-2209-E6D6-F66B-88D11E63D89F}"/>
              </a:ext>
            </a:extLst>
          </p:cNvPr>
          <p:cNvSpPr txBox="1"/>
          <p:nvPr/>
        </p:nvSpPr>
        <p:spPr>
          <a:xfrm>
            <a:off x="2203057" y="3237058"/>
            <a:ext cx="7485305" cy="1015663"/>
          </a:xfrm>
          <a:prstGeom prst="rect">
            <a:avLst/>
          </a:prstGeom>
          <a:noFill/>
        </p:spPr>
        <p:txBody>
          <a:bodyPr wrap="square">
            <a:spAutoFit/>
          </a:bodyPr>
          <a:lstStyle/>
          <a:p>
            <a:pPr algn="ctr">
              <a:buClr>
                <a:srgbClr val="009ACC"/>
              </a:buClr>
              <a:buSzPct val="150000"/>
            </a:pPr>
            <a:r>
              <a:rPr lang="en-US" sz="4200" b="1" dirty="0">
                <a:solidFill>
                  <a:srgbClr val="FFFFFF"/>
                </a:solidFill>
                <a:latin typeface="Poppins" pitchFamily="2" charset="77"/>
                <a:cs typeface="Poppins" pitchFamily="2" charset="77"/>
              </a:rPr>
              <a:t>Execute </a:t>
            </a:r>
            <a:br>
              <a:rPr lang="en-US" sz="1800" dirty="0">
                <a:solidFill>
                  <a:srgbClr val="FFFFFF"/>
                </a:solidFill>
                <a:latin typeface="Poppins" pitchFamily="2" charset="77"/>
                <a:cs typeface="Poppins" pitchFamily="2" charset="77"/>
              </a:rPr>
            </a:br>
            <a:r>
              <a:rPr lang="en-US" dirty="0">
                <a:solidFill>
                  <a:srgbClr val="FFFFFF"/>
                </a:solidFill>
                <a:latin typeface="Poppins" pitchFamily="2" charset="77"/>
                <a:cs typeface="Poppins" pitchFamily="2" charset="77"/>
              </a:rPr>
              <a:t>Gather data, analyze, implement savings steps</a:t>
            </a:r>
          </a:p>
        </p:txBody>
      </p:sp>
      <p:sp>
        <p:nvSpPr>
          <p:cNvPr id="5" name="Rectangle 4">
            <a:extLst>
              <a:ext uri="{FF2B5EF4-FFF2-40B4-BE49-F238E27FC236}">
                <a16:creationId xmlns:a16="http://schemas.microsoft.com/office/drawing/2014/main" id="{FA62800C-DD21-EF5E-A25D-69B751BBD66C}"/>
              </a:ext>
            </a:extLst>
          </p:cNvPr>
          <p:cNvSpPr/>
          <p:nvPr/>
        </p:nvSpPr>
        <p:spPr>
          <a:xfrm>
            <a:off x="852054" y="6083435"/>
            <a:ext cx="1434130" cy="439183"/>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84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1F623E-D201-97F4-5E46-5965DB36EA59}"/>
              </a:ext>
            </a:extLst>
          </p:cNvPr>
          <p:cNvSpPr/>
          <p:nvPr/>
        </p:nvSpPr>
        <p:spPr>
          <a:xfrm>
            <a:off x="729842" y="6075851"/>
            <a:ext cx="1434130" cy="4391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C68C5B-4807-EF46-92A5-00E778A2042F}"/>
              </a:ext>
            </a:extLst>
          </p:cNvPr>
          <p:cNvSpPr/>
          <p:nvPr/>
        </p:nvSpPr>
        <p:spPr>
          <a:xfrm>
            <a:off x="0" y="-1"/>
            <a:ext cx="12192000" cy="1549667"/>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96B0A27-2C09-164D-B796-3F98D5FCD03B}"/>
              </a:ext>
            </a:extLst>
          </p:cNvPr>
          <p:cNvSpPr>
            <a:spLocks noGrp="1"/>
          </p:cNvSpPr>
          <p:nvPr>
            <p:ph type="body" sz="quarter" idx="13"/>
          </p:nvPr>
        </p:nvSpPr>
        <p:spPr/>
        <p:txBody>
          <a:bodyPr/>
          <a:lstStyle/>
          <a:p>
            <a:r>
              <a:rPr lang="en-US" spc="0" dirty="0">
                <a:solidFill>
                  <a:srgbClr val="05A7A8"/>
                </a:solidFill>
                <a:latin typeface="Poppins ExtraBold" pitchFamily="2" charset="77"/>
                <a:cs typeface="Poppins ExtraBold" pitchFamily="2" charset="77"/>
              </a:rPr>
              <a:t>Why is Tax Planning so important?</a:t>
            </a:r>
          </a:p>
        </p:txBody>
      </p:sp>
      <p:pic>
        <p:nvPicPr>
          <p:cNvPr id="9" name="Picture 8" descr="Logo&#10;&#10;Description automatically generated">
            <a:extLst>
              <a:ext uri="{FF2B5EF4-FFF2-40B4-BE49-F238E27FC236}">
                <a16:creationId xmlns:a16="http://schemas.microsoft.com/office/drawing/2014/main" id="{5C429F90-3A73-11C9-DF58-A6892DB2041F}"/>
              </a:ext>
            </a:extLst>
          </p:cNvPr>
          <p:cNvPicPr>
            <a:picLocks noChangeAspect="1"/>
          </p:cNvPicPr>
          <p:nvPr/>
        </p:nvPicPr>
        <p:blipFill>
          <a:blip r:embed="rId2"/>
          <a:stretch>
            <a:fillRect/>
          </a:stretch>
        </p:blipFill>
        <p:spPr>
          <a:xfrm>
            <a:off x="140236" y="6370299"/>
            <a:ext cx="1179213" cy="282660"/>
          </a:xfrm>
          <a:prstGeom prst="rect">
            <a:avLst/>
          </a:prstGeom>
        </p:spPr>
      </p:pic>
      <p:sp>
        <p:nvSpPr>
          <p:cNvPr id="6" name="TextBox 5">
            <a:extLst>
              <a:ext uri="{FF2B5EF4-FFF2-40B4-BE49-F238E27FC236}">
                <a16:creationId xmlns:a16="http://schemas.microsoft.com/office/drawing/2014/main" id="{FD83A5D2-22A9-78DC-73A6-7823133ED7B2}"/>
              </a:ext>
            </a:extLst>
          </p:cNvPr>
          <p:cNvSpPr txBox="1"/>
          <p:nvPr/>
        </p:nvSpPr>
        <p:spPr>
          <a:xfrm>
            <a:off x="407442" y="1793538"/>
            <a:ext cx="6446364" cy="3834255"/>
          </a:xfrm>
          <a:prstGeom prst="rect">
            <a:avLst/>
          </a:prstGeom>
          <a:noFill/>
        </p:spPr>
        <p:txBody>
          <a:bodyPr wrap="square">
            <a:spAutoFit/>
          </a:bodyPr>
          <a:lstStyle/>
          <a:p>
            <a:pPr>
              <a:lnSpc>
                <a:spcPts val="3660"/>
              </a:lnSpc>
              <a:buClr>
                <a:srgbClr val="009ACC"/>
              </a:buClr>
              <a:buSzPct val="125000"/>
            </a:pPr>
            <a:r>
              <a:rPr lang="en-US" sz="1800" dirty="0">
                <a:latin typeface="Poppins"/>
                <a:cs typeface="Poppins"/>
              </a:rPr>
              <a:t>&gt; It allows you to:</a:t>
            </a:r>
            <a:br>
              <a:rPr lang="en-US" dirty="0">
                <a:latin typeface="Poppins"/>
                <a:cs typeface="Poppins"/>
              </a:rPr>
            </a:br>
            <a:r>
              <a:rPr lang="en-US" b="1" dirty="0">
                <a:solidFill>
                  <a:srgbClr val="ED1867"/>
                </a:solidFill>
                <a:latin typeface="Poppins"/>
                <a:cs typeface="Poppins"/>
              </a:rPr>
              <a:t>automatically increase your margins</a:t>
            </a:r>
            <a:r>
              <a:rPr lang="en-US" dirty="0">
                <a:solidFill>
                  <a:srgbClr val="ED1867"/>
                </a:solidFill>
                <a:latin typeface="Poppins"/>
                <a:cs typeface="Poppins"/>
              </a:rPr>
              <a:t>. </a:t>
            </a:r>
            <a:endParaRPr lang="en-US" sz="1800" b="1" dirty="0">
              <a:solidFill>
                <a:srgbClr val="ED1867"/>
              </a:solidFill>
              <a:latin typeface="Poppins"/>
              <a:cs typeface="Poppins"/>
            </a:endParaRPr>
          </a:p>
          <a:p>
            <a:pPr>
              <a:lnSpc>
                <a:spcPts val="3660"/>
              </a:lnSpc>
              <a:buClr>
                <a:srgbClr val="009ACC"/>
              </a:buClr>
              <a:buSzPct val="125000"/>
            </a:pPr>
            <a:endParaRPr lang="en-US" dirty="0">
              <a:latin typeface="Poppins"/>
              <a:cs typeface="Poppins"/>
            </a:endParaRPr>
          </a:p>
          <a:p>
            <a:pPr>
              <a:lnSpc>
                <a:spcPts val="3660"/>
              </a:lnSpc>
              <a:buClr>
                <a:srgbClr val="009ACC"/>
              </a:buClr>
              <a:buSzPct val="125000"/>
            </a:pPr>
            <a:r>
              <a:rPr lang="en-US" dirty="0">
                <a:latin typeface="Poppins"/>
                <a:cs typeface="Poppins"/>
              </a:rPr>
              <a:t>&gt; If you have </a:t>
            </a:r>
            <a:r>
              <a:rPr lang="en-US" b="1" dirty="0">
                <a:latin typeface="Poppins"/>
                <a:cs typeface="Poppins"/>
              </a:rPr>
              <a:t>higher margins </a:t>
            </a:r>
            <a:r>
              <a:rPr lang="en-US" dirty="0">
                <a:latin typeface="Poppins"/>
                <a:cs typeface="Poppins"/>
              </a:rPr>
              <a:t>for </a:t>
            </a:r>
            <a:r>
              <a:rPr lang="en-US" b="1" dirty="0">
                <a:latin typeface="Poppins"/>
                <a:cs typeface="Poppins"/>
              </a:rPr>
              <a:t>every engagement</a:t>
            </a:r>
            <a:r>
              <a:rPr lang="en-US" dirty="0">
                <a:latin typeface="Poppins"/>
                <a:cs typeface="Poppins"/>
              </a:rPr>
              <a:t>:</a:t>
            </a:r>
          </a:p>
          <a:p>
            <a:pPr>
              <a:lnSpc>
                <a:spcPts val="3660"/>
              </a:lnSpc>
              <a:buClr>
                <a:srgbClr val="009ACC"/>
              </a:buClr>
              <a:buSzPct val="125000"/>
            </a:pPr>
            <a:r>
              <a:rPr lang="en-US" dirty="0">
                <a:latin typeface="Poppins"/>
                <a:cs typeface="Poppins"/>
              </a:rPr>
              <a:t> 	</a:t>
            </a:r>
            <a:r>
              <a:rPr lang="en-US" b="1" dirty="0">
                <a:solidFill>
                  <a:srgbClr val="05A7A8"/>
                </a:solidFill>
                <a:latin typeface="Poppins"/>
                <a:cs typeface="Poppins"/>
              </a:rPr>
              <a:t>-</a:t>
            </a:r>
            <a:r>
              <a:rPr lang="en-US" dirty="0">
                <a:latin typeface="Poppins"/>
                <a:cs typeface="Poppins"/>
              </a:rPr>
              <a:t> </a:t>
            </a:r>
            <a:r>
              <a:rPr lang="en-US" b="1" dirty="0">
                <a:solidFill>
                  <a:srgbClr val="05A7A8"/>
                </a:solidFill>
                <a:latin typeface="Poppins"/>
                <a:cs typeface="Poppins"/>
              </a:rPr>
              <a:t>Pay yourself more</a:t>
            </a:r>
          </a:p>
          <a:p>
            <a:pPr>
              <a:lnSpc>
                <a:spcPts val="3660"/>
              </a:lnSpc>
              <a:buClr>
                <a:srgbClr val="009ACC"/>
              </a:buClr>
              <a:buSzPct val="125000"/>
            </a:pPr>
            <a:r>
              <a:rPr lang="en-US" b="1" dirty="0">
                <a:solidFill>
                  <a:srgbClr val="05A7A8"/>
                </a:solidFill>
                <a:latin typeface="Poppins"/>
                <a:cs typeface="Poppins"/>
              </a:rPr>
              <a:t>	- Hire the right staff </a:t>
            </a:r>
          </a:p>
          <a:p>
            <a:pPr>
              <a:lnSpc>
                <a:spcPts val="3660"/>
              </a:lnSpc>
              <a:buClr>
                <a:srgbClr val="009ACC"/>
              </a:buClr>
              <a:buSzPct val="125000"/>
            </a:pPr>
            <a:r>
              <a:rPr lang="en-US" b="1" dirty="0">
                <a:solidFill>
                  <a:srgbClr val="05A7A8"/>
                </a:solidFill>
                <a:latin typeface="Poppins"/>
                <a:cs typeface="Poppins"/>
              </a:rPr>
              <a:t>	- Invest in marketing &amp; tech</a:t>
            </a:r>
          </a:p>
          <a:p>
            <a:pPr>
              <a:lnSpc>
                <a:spcPts val="3660"/>
              </a:lnSpc>
              <a:buClr>
                <a:srgbClr val="009ACC"/>
              </a:buClr>
              <a:buSzPct val="125000"/>
            </a:pPr>
            <a:r>
              <a:rPr lang="en-US" b="1" dirty="0">
                <a:solidFill>
                  <a:srgbClr val="05A7A8"/>
                </a:solidFill>
                <a:latin typeface="Poppins"/>
                <a:cs typeface="Poppins"/>
              </a:rPr>
              <a:t>	</a:t>
            </a:r>
            <a:r>
              <a:rPr lang="en-US" b="1" dirty="0">
                <a:solidFill>
                  <a:srgbClr val="ED1867"/>
                </a:solidFill>
                <a:latin typeface="Poppins"/>
                <a:cs typeface="Poppins"/>
              </a:rPr>
              <a:t>- Build a firm you love</a:t>
            </a:r>
            <a:endParaRPr lang="en-US" sz="1800" b="1" dirty="0">
              <a:solidFill>
                <a:srgbClr val="ED1867"/>
              </a:solidFill>
              <a:latin typeface="Poppins"/>
              <a:cs typeface="Poppins"/>
            </a:endParaRPr>
          </a:p>
        </p:txBody>
      </p:sp>
      <p:pic>
        <p:nvPicPr>
          <p:cNvPr id="4" name="Picture 3" descr="Domino dominoes falling on a blue surface&#10;&#10;Description automatically generated with medium confidence">
            <a:extLst>
              <a:ext uri="{FF2B5EF4-FFF2-40B4-BE49-F238E27FC236}">
                <a16:creationId xmlns:a16="http://schemas.microsoft.com/office/drawing/2014/main" id="{02BE174A-CC56-66C0-A935-C6F6178B9D45}"/>
              </a:ext>
            </a:extLst>
          </p:cNvPr>
          <p:cNvPicPr>
            <a:picLocks noChangeAspect="1"/>
          </p:cNvPicPr>
          <p:nvPr/>
        </p:nvPicPr>
        <p:blipFill rotWithShape="1">
          <a:blip r:embed="rId3"/>
          <a:srcRect l="16314"/>
          <a:stretch/>
        </p:blipFill>
        <p:spPr>
          <a:xfrm>
            <a:off x="7093018" y="1549665"/>
            <a:ext cx="5098982" cy="4591075"/>
          </a:xfrm>
          <a:prstGeom prst="rect">
            <a:avLst/>
          </a:prstGeom>
        </p:spPr>
      </p:pic>
      <p:sp>
        <p:nvSpPr>
          <p:cNvPr id="2" name="TextBox 1">
            <a:extLst>
              <a:ext uri="{FF2B5EF4-FFF2-40B4-BE49-F238E27FC236}">
                <a16:creationId xmlns:a16="http://schemas.microsoft.com/office/drawing/2014/main" id="{DFA88B29-8C48-FADB-E6BA-C55619850D92}"/>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7" name="Picture 6">
            <a:extLst>
              <a:ext uri="{FF2B5EF4-FFF2-40B4-BE49-F238E27FC236}">
                <a16:creationId xmlns:a16="http://schemas.microsoft.com/office/drawing/2014/main" id="{0B269265-B06B-B90C-3415-040D3ADDBD17}"/>
              </a:ext>
            </a:extLst>
          </p:cNvPr>
          <p:cNvPicPr>
            <a:picLocks noChangeAspect="1"/>
          </p:cNvPicPr>
          <p:nvPr/>
        </p:nvPicPr>
        <p:blipFill>
          <a:blip r:embed="rId4"/>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20175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3">
            <a:extLst>
              <a:ext uri="{FF2B5EF4-FFF2-40B4-BE49-F238E27FC236}">
                <a16:creationId xmlns:a16="http://schemas.microsoft.com/office/drawing/2014/main" id="{B49468BF-0262-CC8A-79DF-2D99413EC2BB}"/>
              </a:ext>
            </a:extLst>
          </p:cNvPr>
          <p:cNvSpPr txBox="1">
            <a:spLocks/>
          </p:cNvSpPr>
          <p:nvPr/>
        </p:nvSpPr>
        <p:spPr>
          <a:xfrm>
            <a:off x="4203460" y="526092"/>
            <a:ext cx="7259324" cy="4479032"/>
          </a:xfrm>
          <a:prstGeom prst="rect">
            <a:avLst/>
          </a:prstGeom>
        </p:spPr>
        <p:txBody>
          <a:bodyPr vert="horz" lIns="91440" tIns="45720" rIns="91440" bIns="45720" rtlCol="0" anchor="ctr">
            <a:normAutofit/>
          </a:bodyPr>
          <a:lstStyle>
            <a:lvl1pPr marL="0" indent="0" algn="l" defTabSz="914400" rtl="0" eaLnBrk="1" latinLnBrk="0" hangingPunct="1">
              <a:lnSpc>
                <a:spcPts val="2000"/>
              </a:lnSpc>
              <a:spcBef>
                <a:spcPts val="1000"/>
              </a:spcBef>
              <a:buFont typeface="Arial" panose="020B0604020202020204" pitchFamily="34" charset="0"/>
              <a:buNone/>
              <a:defRPr sz="2000" b="0" i="0" kern="1200">
                <a:solidFill>
                  <a:srgbClr val="56535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Why is this critical?</a:t>
            </a:r>
          </a:p>
          <a:p>
            <a:pPr>
              <a:lnSpc>
                <a:spcPts val="3660"/>
              </a:lnSpc>
              <a:buClr>
                <a:srgbClr val="009ACC"/>
              </a:buClr>
              <a:buSzPct val="125000"/>
            </a:pPr>
            <a:r>
              <a:rPr lang="en-US" sz="1800" dirty="0">
                <a:solidFill>
                  <a:schemeClr val="tx1"/>
                </a:solidFill>
                <a:latin typeface="Poppins" pitchFamily="2" charset="77"/>
                <a:cs typeface="Poppins" pitchFamily="2" charset="77"/>
              </a:rPr>
              <a:t>Once someone pays for planning services, you need a simple and repeatable process any preparer in your firm can use to identify potential tax saving. </a:t>
            </a:r>
          </a:p>
          <a:p>
            <a:pPr>
              <a:lnSpc>
                <a:spcPts val="3660"/>
              </a:lnSpc>
              <a:buClr>
                <a:srgbClr val="009ACC"/>
              </a:buClr>
              <a:buSzPct val="125000"/>
            </a:pPr>
            <a:r>
              <a:rPr lang="en-US" sz="1800" b="1" dirty="0">
                <a:solidFill>
                  <a:schemeClr val="tx1"/>
                </a:solidFill>
                <a:latin typeface="Poppins" pitchFamily="2" charset="77"/>
                <a:cs typeface="Poppins" pitchFamily="2" charset="77"/>
              </a:rPr>
              <a:t>Most trained tax professionals can tax plan, but they don’t have a documented process to make it scalable.</a:t>
            </a:r>
          </a:p>
        </p:txBody>
      </p:sp>
      <p:sp>
        <p:nvSpPr>
          <p:cNvPr id="2" name="You struggle booking clients…">
            <a:extLst>
              <a:ext uri="{FF2B5EF4-FFF2-40B4-BE49-F238E27FC236}">
                <a16:creationId xmlns:a16="http://schemas.microsoft.com/office/drawing/2014/main" id="{4AA94E0B-C71F-FD5C-A50C-12C7DD3F8433}"/>
              </a:ext>
            </a:extLst>
          </p:cNvPr>
          <p:cNvSpPr txBox="1"/>
          <p:nvPr/>
        </p:nvSpPr>
        <p:spPr>
          <a:xfrm>
            <a:off x="1155117" y="1721009"/>
            <a:ext cx="2327161" cy="501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50000"/>
              </a:lnSpc>
              <a:tabLst>
                <a:tab pos="1076325" algn="l"/>
              </a:tabLst>
              <a:defRPr/>
            </a:pPr>
            <a:r>
              <a:rPr lang="en-US" sz="2400" b="1" dirty="0">
                <a:solidFill>
                  <a:schemeClr val="bg1"/>
                </a:solidFill>
                <a:latin typeface="Poppins ExtraBold" pitchFamily="2" charset="77"/>
                <a:cs typeface="Poppins ExtraBold" pitchFamily="2" charset="77"/>
              </a:rPr>
              <a:t>&gt; Execute</a:t>
            </a:r>
          </a:p>
        </p:txBody>
      </p:sp>
      <p:sp>
        <p:nvSpPr>
          <p:cNvPr id="3" name="Oval 2">
            <a:extLst>
              <a:ext uri="{FF2B5EF4-FFF2-40B4-BE49-F238E27FC236}">
                <a16:creationId xmlns:a16="http://schemas.microsoft.com/office/drawing/2014/main" id="{91B758DA-E74D-8C6C-62A1-371F2BB51598}"/>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BAD8098-7987-AD24-C554-87D67A5C6992}"/>
              </a:ext>
            </a:extLst>
          </p:cNvPr>
          <p:cNvSpPr txBox="1">
            <a:spLocks/>
          </p:cNvSpPr>
          <p:nvPr/>
        </p:nvSpPr>
        <p:spPr>
          <a:xfrm>
            <a:off x="458264" y="1613049"/>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3</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2CB7D708-D988-BD33-BB19-FCA125E805E4}"/>
              </a:ext>
            </a:extLst>
          </p:cNvPr>
          <p:cNvPicPr>
            <a:picLocks noChangeAspect="1"/>
          </p:cNvPicPr>
          <p:nvPr/>
        </p:nvPicPr>
        <p:blipFill>
          <a:blip r:embed="rId2"/>
          <a:stretch>
            <a:fillRect/>
          </a:stretch>
        </p:blipFill>
        <p:spPr>
          <a:xfrm>
            <a:off x="126779" y="6465025"/>
            <a:ext cx="1023143" cy="245250"/>
          </a:xfrm>
          <a:prstGeom prst="rect">
            <a:avLst/>
          </a:prstGeom>
        </p:spPr>
      </p:pic>
      <p:sp>
        <p:nvSpPr>
          <p:cNvPr id="7" name="TextBox 6">
            <a:extLst>
              <a:ext uri="{FF2B5EF4-FFF2-40B4-BE49-F238E27FC236}">
                <a16:creationId xmlns:a16="http://schemas.microsoft.com/office/drawing/2014/main" id="{946263D8-9293-1DA8-199A-7FE69B2EA8BA}"/>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9" name="Picture 8">
            <a:extLst>
              <a:ext uri="{FF2B5EF4-FFF2-40B4-BE49-F238E27FC236}">
                <a16:creationId xmlns:a16="http://schemas.microsoft.com/office/drawing/2014/main" id="{B3AD281F-7A78-BC90-D021-F70F2CCA4134}"/>
              </a:ext>
            </a:extLst>
          </p:cNvPr>
          <p:cNvPicPr>
            <a:picLocks noChangeAspect="1"/>
          </p:cNvPicPr>
          <p:nvPr/>
        </p:nvPicPr>
        <p:blipFill>
          <a:blip r:embed="rId3"/>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159315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You struggle booking clients…">
            <a:extLst>
              <a:ext uri="{FF2B5EF4-FFF2-40B4-BE49-F238E27FC236}">
                <a16:creationId xmlns:a16="http://schemas.microsoft.com/office/drawing/2014/main" id="{4AA94E0B-C71F-FD5C-A50C-12C7DD3F8433}"/>
              </a:ext>
            </a:extLst>
          </p:cNvPr>
          <p:cNvSpPr txBox="1"/>
          <p:nvPr/>
        </p:nvSpPr>
        <p:spPr>
          <a:xfrm>
            <a:off x="1155117" y="1721009"/>
            <a:ext cx="2327161" cy="50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ct val="150000"/>
              </a:lnSpc>
              <a:tabLst>
                <a:tab pos="1076325" algn="l"/>
              </a:tabLst>
              <a:defRPr/>
            </a:pPr>
            <a:r>
              <a:rPr lang="en-US" sz="2400" b="1" dirty="0">
                <a:solidFill>
                  <a:schemeClr val="bg1"/>
                </a:solidFill>
                <a:latin typeface="Poppins ExtraBold" pitchFamily="2" charset="77"/>
                <a:cs typeface="Poppins ExtraBold" pitchFamily="2" charset="77"/>
              </a:rPr>
              <a:t>&gt; Customize</a:t>
            </a:r>
          </a:p>
        </p:txBody>
      </p:sp>
      <p:sp>
        <p:nvSpPr>
          <p:cNvPr id="3" name="Oval 2">
            <a:extLst>
              <a:ext uri="{FF2B5EF4-FFF2-40B4-BE49-F238E27FC236}">
                <a16:creationId xmlns:a16="http://schemas.microsoft.com/office/drawing/2014/main" id="{91B758DA-E74D-8C6C-62A1-371F2BB51598}"/>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67F441-AB4E-C36C-0C0F-06E0CAD04894}"/>
              </a:ext>
            </a:extLst>
          </p:cNvPr>
          <p:cNvSpPr txBox="1"/>
          <p:nvPr/>
        </p:nvSpPr>
        <p:spPr>
          <a:xfrm>
            <a:off x="3814184" y="1274628"/>
            <a:ext cx="7898770" cy="4308744"/>
          </a:xfrm>
          <a:prstGeom prst="rect">
            <a:avLst/>
          </a:prstGeom>
          <a:noFill/>
        </p:spPr>
        <p:txBody>
          <a:bodyPr wrap="square">
            <a:spAutoFit/>
          </a:bodyPr>
          <a:lstStyle/>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It will feel like you’re forcing them into a “take it or leave it” engagement.</a:t>
            </a:r>
          </a:p>
          <a:p>
            <a:pPr marL="285750" indent="-285750">
              <a:lnSpc>
                <a:spcPts val="3660"/>
              </a:lnSpc>
              <a:buClr>
                <a:srgbClr val="009ACC"/>
              </a:buClr>
              <a:buSzPct val="125000"/>
              <a:buFont typeface="Arial" panose="020B0604020202020204" pitchFamily="34" charset="0"/>
              <a:buChar char="•"/>
            </a:pPr>
            <a:endParaRPr lang="en-US" dirty="0">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That may make them defensive, and they may “leave it”.</a:t>
            </a:r>
          </a:p>
          <a:p>
            <a:pPr marL="285750" indent="-285750">
              <a:lnSpc>
                <a:spcPts val="3660"/>
              </a:lnSpc>
              <a:buClr>
                <a:srgbClr val="009ACC"/>
              </a:buClr>
              <a:buSzPct val="125000"/>
              <a:buFont typeface="Arial" panose="020B0604020202020204" pitchFamily="34" charset="0"/>
              <a:buChar char="•"/>
            </a:pPr>
            <a:endParaRPr lang="en-US" dirty="0">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You position yourself as a sales-person instead of trusted advisor.</a:t>
            </a:r>
          </a:p>
          <a:p>
            <a:pPr marL="285750" indent="-285750">
              <a:lnSpc>
                <a:spcPts val="3660"/>
              </a:lnSpc>
              <a:buClr>
                <a:srgbClr val="009ACC"/>
              </a:buClr>
              <a:buSzPct val="125000"/>
              <a:buFont typeface="Arial" panose="020B0604020202020204" pitchFamily="34" charset="0"/>
              <a:buChar char="•"/>
            </a:pPr>
            <a:endParaRPr lang="en-US" dirty="0">
              <a:latin typeface="Poppins" pitchFamily="2" charset="77"/>
              <a:cs typeface="Poppins" pitchFamily="2" charset="77"/>
            </a:endParaRPr>
          </a:p>
          <a:p>
            <a:pPr marL="285750" indent="-285750">
              <a:lnSpc>
                <a:spcPts val="366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This is stressful for everybody.</a:t>
            </a:r>
          </a:p>
        </p:txBody>
      </p:sp>
      <p:sp>
        <p:nvSpPr>
          <p:cNvPr id="11" name="TextBox 10">
            <a:extLst>
              <a:ext uri="{FF2B5EF4-FFF2-40B4-BE49-F238E27FC236}">
                <a16:creationId xmlns:a16="http://schemas.microsoft.com/office/drawing/2014/main" id="{79572E31-2B72-68ED-5205-90406FE09817}"/>
              </a:ext>
            </a:extLst>
          </p:cNvPr>
          <p:cNvSpPr txBox="1"/>
          <p:nvPr/>
        </p:nvSpPr>
        <p:spPr>
          <a:xfrm>
            <a:off x="3944923" y="181797"/>
            <a:ext cx="6094602" cy="512833"/>
          </a:xfrm>
          <a:prstGeom prst="rect">
            <a:avLst/>
          </a:prstGeom>
          <a:noFill/>
        </p:spPr>
        <p:txBody>
          <a:bodyPr wrap="square">
            <a:spAutoFit/>
          </a:bodyPr>
          <a:lstStyle/>
          <a:p>
            <a:pPr>
              <a:lnSpc>
                <a:spcPts val="3660"/>
              </a:lnSpc>
              <a:buClr>
                <a:srgbClr val="009ACC"/>
              </a:buClr>
              <a:buSzPct val="125000"/>
            </a:pPr>
            <a:r>
              <a:rPr lang="en-US" sz="1800" b="1" dirty="0">
                <a:solidFill>
                  <a:schemeClr val="tx1"/>
                </a:solidFill>
                <a:latin typeface="Poppins" pitchFamily="2" charset="77"/>
                <a:cs typeface="Poppins" pitchFamily="2" charset="77"/>
              </a:rPr>
              <a:t>What happens if you don’t </a:t>
            </a:r>
            <a:r>
              <a:rPr lang="en-US" sz="1800" b="1" dirty="0">
                <a:latin typeface="Poppins" pitchFamily="2" charset="77"/>
                <a:cs typeface="Poppins" pitchFamily="2" charset="77"/>
              </a:rPr>
              <a:t>give the client options?</a:t>
            </a:r>
            <a:endParaRPr lang="en-US" sz="1800" b="1" dirty="0">
              <a:solidFill>
                <a:schemeClr val="tx1"/>
              </a:solidFill>
              <a:latin typeface="Poppins" pitchFamily="2" charset="77"/>
              <a:cs typeface="Poppins" pitchFamily="2" charset="77"/>
            </a:endParaRPr>
          </a:p>
        </p:txBody>
      </p:sp>
      <p:pic>
        <p:nvPicPr>
          <p:cNvPr id="12" name="Picture 11" descr="A white text on a black background&#10;&#10;Description automatically generated with medium confidence">
            <a:extLst>
              <a:ext uri="{FF2B5EF4-FFF2-40B4-BE49-F238E27FC236}">
                <a16:creationId xmlns:a16="http://schemas.microsoft.com/office/drawing/2014/main" id="{4E6F2508-D36B-5992-B43E-5D4DFB1994CE}"/>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3" name="TextBox 12">
            <a:extLst>
              <a:ext uri="{FF2B5EF4-FFF2-40B4-BE49-F238E27FC236}">
                <a16:creationId xmlns:a16="http://schemas.microsoft.com/office/drawing/2014/main" id="{CB70D7F5-80B3-A4A0-418E-748B15CD0252}"/>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5" name="Picture 14">
            <a:extLst>
              <a:ext uri="{FF2B5EF4-FFF2-40B4-BE49-F238E27FC236}">
                <a16:creationId xmlns:a16="http://schemas.microsoft.com/office/drawing/2014/main" id="{4DEA6BA0-205F-305B-24AD-645AB1AACCDD}"/>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5" name="Title 1">
            <a:extLst>
              <a:ext uri="{FF2B5EF4-FFF2-40B4-BE49-F238E27FC236}">
                <a16:creationId xmlns:a16="http://schemas.microsoft.com/office/drawing/2014/main" id="{05FADDDB-D631-07E8-DA28-5115A0C2AA9A}"/>
              </a:ext>
            </a:extLst>
          </p:cNvPr>
          <p:cNvSpPr txBox="1">
            <a:spLocks/>
          </p:cNvSpPr>
          <p:nvPr/>
        </p:nvSpPr>
        <p:spPr>
          <a:xfrm>
            <a:off x="458264" y="1613049"/>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3</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34265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26CC2E-42B7-88D6-9BE1-3EF77E6C09F7}"/>
              </a:ext>
            </a:extLst>
          </p:cNvPr>
          <p:cNvSpPr txBox="1"/>
          <p:nvPr/>
        </p:nvSpPr>
        <p:spPr>
          <a:xfrm>
            <a:off x="4062368" y="332454"/>
            <a:ext cx="7589939" cy="6091283"/>
          </a:xfrm>
          <a:prstGeom prst="rect">
            <a:avLst/>
          </a:prstGeom>
          <a:noFill/>
        </p:spPr>
        <p:txBody>
          <a:bodyPr wrap="square">
            <a:spAutoFit/>
          </a:bodyPr>
          <a:lstStyle/>
          <a:p>
            <a:pPr>
              <a:lnSpc>
                <a:spcPts val="3660"/>
              </a:lnSpc>
              <a:buClr>
                <a:srgbClr val="009ACC"/>
              </a:buClr>
              <a:buSzPct val="125000"/>
            </a:pPr>
            <a:r>
              <a:rPr lang="en-US" sz="2400" b="1" dirty="0">
                <a:solidFill>
                  <a:schemeClr val="tx1"/>
                </a:solidFill>
                <a:latin typeface="Poppins" pitchFamily="2" charset="77"/>
                <a:cs typeface="Poppins" pitchFamily="2" charset="77"/>
              </a:rPr>
              <a:t>When you do this the right way</a:t>
            </a:r>
            <a:br>
              <a:rPr lang="en-US" sz="2400" b="1" dirty="0">
                <a:solidFill>
                  <a:schemeClr val="tx1"/>
                </a:solidFill>
                <a:latin typeface="Poppins" pitchFamily="2" charset="77"/>
                <a:cs typeface="Poppins" pitchFamily="2" charset="77"/>
              </a:rPr>
            </a:br>
            <a:endParaRPr lang="en-US" sz="2400" b="1" dirty="0">
              <a:solidFill>
                <a:schemeClr val="tx1"/>
              </a:solidFill>
              <a:latin typeface="Poppins" pitchFamily="2" charset="77"/>
              <a:cs typeface="Poppins" pitchFamily="2" charset="77"/>
            </a:endParaRPr>
          </a:p>
          <a:p>
            <a:pPr marL="285750" indent="-285750">
              <a:lnSpc>
                <a:spcPct val="15000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If you give them up to three options and show them which one you recommend, it keeps you on the “same team”. </a:t>
            </a:r>
            <a:br>
              <a:rPr lang="en-US" sz="1800" dirty="0">
                <a:solidFill>
                  <a:schemeClr val="tx1"/>
                </a:solidFill>
                <a:latin typeface="Poppins" pitchFamily="2" charset="77"/>
                <a:cs typeface="Poppins" pitchFamily="2" charset="77"/>
              </a:rPr>
            </a:br>
            <a:endParaRPr lang="en-US" sz="1800" dirty="0">
              <a:solidFill>
                <a:schemeClr val="tx1"/>
              </a:solidFill>
              <a:latin typeface="Poppins" pitchFamily="2" charset="77"/>
              <a:cs typeface="Poppins" pitchFamily="2" charset="77"/>
            </a:endParaRPr>
          </a:p>
          <a:p>
            <a:pPr marL="285750" indent="-285750">
              <a:lnSpc>
                <a:spcPct val="150000"/>
              </a:lnSpc>
              <a:buClr>
                <a:srgbClr val="009ACC"/>
              </a:buClr>
              <a:buSzPct val="125000"/>
              <a:buFont typeface="Arial" panose="020B0604020202020204" pitchFamily="34" charset="0"/>
              <a:buChar char="•"/>
            </a:pPr>
            <a:r>
              <a:rPr lang="en-US" sz="1800" dirty="0">
                <a:solidFill>
                  <a:schemeClr val="tx1"/>
                </a:solidFill>
                <a:latin typeface="Poppins" pitchFamily="2" charset="77"/>
                <a:cs typeface="Poppins" pitchFamily="2" charset="77"/>
              </a:rPr>
              <a:t>They can pick the best option for themselves, and you don’t have to hard-sell them.</a:t>
            </a:r>
          </a:p>
          <a:p>
            <a:pPr marL="285750" indent="-285750">
              <a:lnSpc>
                <a:spcPct val="150000"/>
              </a:lnSpc>
              <a:buClr>
                <a:srgbClr val="009ACC"/>
              </a:buClr>
              <a:buSzPct val="125000"/>
              <a:buFont typeface="Arial" panose="020B0604020202020204" pitchFamily="34" charset="0"/>
              <a:buChar char="•"/>
            </a:pPr>
            <a:endParaRPr lang="en-US" dirty="0">
              <a:latin typeface="Poppins" pitchFamily="2" charset="77"/>
              <a:cs typeface="Poppins" pitchFamily="2" charset="77"/>
            </a:endParaRPr>
          </a:p>
          <a:p>
            <a:pPr marL="285750" indent="-285750">
              <a:lnSpc>
                <a:spcPct val="150000"/>
              </a:lnSpc>
              <a:buClr>
                <a:srgbClr val="009ACC"/>
              </a:buClr>
              <a:buSzPct val="125000"/>
              <a:buFont typeface="Arial" panose="020B0604020202020204" pitchFamily="34" charset="0"/>
              <a:buChar char="•"/>
            </a:pPr>
            <a:r>
              <a:rPr lang="en-US" sz="1800" dirty="0">
                <a:latin typeface="Poppins" pitchFamily="2" charset="77"/>
                <a:cs typeface="Poppins" pitchFamily="2" charset="77"/>
              </a:rPr>
              <a:t>One of the options can be close to their previous engagement, so they have a way to keep things close to the same </a:t>
            </a:r>
            <a:br>
              <a:rPr lang="en-US" sz="1800" dirty="0">
                <a:latin typeface="Poppins" pitchFamily="2" charset="77"/>
                <a:cs typeface="Poppins" pitchFamily="2" charset="77"/>
              </a:rPr>
            </a:br>
            <a:r>
              <a:rPr lang="en-US" sz="1800" dirty="0">
                <a:latin typeface="Poppins" pitchFamily="2" charset="77"/>
                <a:cs typeface="Poppins" pitchFamily="2" charset="77"/>
              </a:rPr>
              <a:t>(if every option gives you enough margin).</a:t>
            </a:r>
            <a:br>
              <a:rPr lang="en-US" sz="1800" dirty="0">
                <a:latin typeface="Poppins Light" panose="00000400000000000000" pitchFamily="2" charset="0"/>
                <a:cs typeface="Poppins Light" panose="00000400000000000000" pitchFamily="2" charset="0"/>
              </a:rPr>
            </a:br>
            <a:endParaRPr lang="en-US" sz="1800" dirty="0">
              <a:latin typeface="Poppins Light" panose="00000400000000000000" pitchFamily="2" charset="0"/>
              <a:cs typeface="Poppins Light" panose="00000400000000000000" pitchFamily="2" charset="0"/>
            </a:endParaRPr>
          </a:p>
          <a:p>
            <a:pPr marL="285750" indent="-285750">
              <a:lnSpc>
                <a:spcPts val="3660"/>
              </a:lnSpc>
              <a:buClr>
                <a:srgbClr val="009ACC"/>
              </a:buClr>
              <a:buSzPct val="125000"/>
              <a:buFont typeface="Wingdings" panose="05000000000000000000" pitchFamily="2" charset="2"/>
              <a:buChar char="ü"/>
            </a:pPr>
            <a:r>
              <a:rPr lang="en-US" b="1" dirty="0">
                <a:solidFill>
                  <a:srgbClr val="05A7A8"/>
                </a:solidFill>
                <a:latin typeface="Poppins" panose="00000500000000000000" pitchFamily="2" charset="0"/>
                <a:cs typeface="Poppins" panose="00000500000000000000" pitchFamily="2" charset="0"/>
              </a:rPr>
              <a:t>A high % of clients will say “yes” to at least one option </a:t>
            </a:r>
            <a:r>
              <a:rPr lang="en-US" b="1" dirty="0">
                <a:latin typeface="Poppins" panose="00000500000000000000" pitchFamily="2" charset="0"/>
                <a:cs typeface="Poppins" panose="00000500000000000000" pitchFamily="2" charset="0"/>
              </a:rPr>
              <a:t>so you can generate</a:t>
            </a:r>
            <a:r>
              <a:rPr lang="en-US" b="1" dirty="0">
                <a:solidFill>
                  <a:srgbClr val="05A7A8"/>
                </a:solidFill>
                <a:latin typeface="Poppins" panose="00000500000000000000" pitchFamily="2" charset="0"/>
                <a:cs typeface="Poppins" panose="00000500000000000000" pitchFamily="2" charset="0"/>
              </a:rPr>
              <a:t> </a:t>
            </a:r>
            <a:r>
              <a:rPr lang="en-US" b="1" dirty="0">
                <a:latin typeface="Poppins" panose="00000500000000000000" pitchFamily="2" charset="0"/>
                <a:cs typeface="Poppins" panose="00000500000000000000" pitchFamily="2" charset="0"/>
              </a:rPr>
              <a:t>significant revenue in days, not years</a:t>
            </a:r>
            <a:r>
              <a:rPr lang="en-US" dirty="0">
                <a:latin typeface="Poppins" panose="00000500000000000000" pitchFamily="2" charset="0"/>
                <a:cs typeface="Poppins" panose="00000500000000000000" pitchFamily="2" charset="0"/>
              </a:rPr>
              <a:t>.</a:t>
            </a:r>
            <a:endParaRPr lang="en-US" sz="1800" dirty="0">
              <a:latin typeface="Poppins" panose="00000500000000000000" pitchFamily="2" charset="0"/>
              <a:cs typeface="Poppins" panose="00000500000000000000" pitchFamily="2" charset="0"/>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593BC45C-4BE0-3A17-DBFF-EC67D1559F26}"/>
              </a:ext>
            </a:extLst>
          </p:cNvPr>
          <p:cNvPicPr>
            <a:picLocks noChangeAspect="1"/>
          </p:cNvPicPr>
          <p:nvPr/>
        </p:nvPicPr>
        <p:blipFill>
          <a:blip r:embed="rId2"/>
          <a:stretch>
            <a:fillRect/>
          </a:stretch>
        </p:blipFill>
        <p:spPr>
          <a:xfrm>
            <a:off x="126779" y="6465025"/>
            <a:ext cx="1023143" cy="245250"/>
          </a:xfrm>
          <a:prstGeom prst="rect">
            <a:avLst/>
          </a:prstGeom>
        </p:spPr>
      </p:pic>
      <p:sp>
        <p:nvSpPr>
          <p:cNvPr id="4" name="You struggle booking clients…">
            <a:extLst>
              <a:ext uri="{FF2B5EF4-FFF2-40B4-BE49-F238E27FC236}">
                <a16:creationId xmlns:a16="http://schemas.microsoft.com/office/drawing/2014/main" id="{C3511DEB-1ACD-3DDE-8C6D-929782BDB73A}"/>
              </a:ext>
            </a:extLst>
          </p:cNvPr>
          <p:cNvSpPr txBox="1"/>
          <p:nvPr/>
        </p:nvSpPr>
        <p:spPr>
          <a:xfrm>
            <a:off x="1155117" y="1721009"/>
            <a:ext cx="2327161" cy="50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ct val="150000"/>
              </a:lnSpc>
              <a:tabLst>
                <a:tab pos="1076325" algn="l"/>
              </a:tabLst>
              <a:defRPr/>
            </a:pPr>
            <a:r>
              <a:rPr lang="en-US" sz="2400" b="1" dirty="0">
                <a:solidFill>
                  <a:schemeClr val="bg1"/>
                </a:solidFill>
                <a:latin typeface="Poppins ExtraBold" pitchFamily="2" charset="77"/>
                <a:cs typeface="Poppins ExtraBold" pitchFamily="2" charset="77"/>
              </a:rPr>
              <a:t>&gt; Customize</a:t>
            </a:r>
          </a:p>
        </p:txBody>
      </p:sp>
      <p:sp>
        <p:nvSpPr>
          <p:cNvPr id="6" name="Oval 5">
            <a:extLst>
              <a:ext uri="{FF2B5EF4-FFF2-40B4-BE49-F238E27FC236}">
                <a16:creationId xmlns:a16="http://schemas.microsoft.com/office/drawing/2014/main" id="{B0687EB9-1D87-2B7B-3248-85C86398C747}"/>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BFE283-72BA-0D93-0FE9-18B032C137CD}"/>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0" name="Picture 9">
            <a:extLst>
              <a:ext uri="{FF2B5EF4-FFF2-40B4-BE49-F238E27FC236}">
                <a16:creationId xmlns:a16="http://schemas.microsoft.com/office/drawing/2014/main" id="{B3ED3489-E347-FC50-ABC5-3F0906CD8340}"/>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2" name="Title 1">
            <a:extLst>
              <a:ext uri="{FF2B5EF4-FFF2-40B4-BE49-F238E27FC236}">
                <a16:creationId xmlns:a16="http://schemas.microsoft.com/office/drawing/2014/main" id="{BD1B02B7-87D3-B949-7E2C-FB1DE400AD16}"/>
              </a:ext>
            </a:extLst>
          </p:cNvPr>
          <p:cNvSpPr txBox="1">
            <a:spLocks/>
          </p:cNvSpPr>
          <p:nvPr/>
        </p:nvSpPr>
        <p:spPr>
          <a:xfrm>
            <a:off x="458264" y="1613049"/>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3</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3479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69ADF74B-E478-B8EC-7BFF-3414482208A9}"/>
              </a:ext>
            </a:extLst>
          </p:cNvPr>
          <p:cNvCxnSpPr/>
          <p:nvPr/>
        </p:nvCxnSpPr>
        <p:spPr>
          <a:xfrm flipV="1">
            <a:off x="8756781" y="4036949"/>
            <a:ext cx="436266" cy="1"/>
          </a:xfrm>
          <a:prstGeom prst="line">
            <a:avLst/>
          </a:prstGeom>
          <a:ln>
            <a:solidFill>
              <a:srgbClr val="ED1867"/>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E670E110-F81B-2D13-6DCE-D9EB9EC19DE0}"/>
              </a:ext>
            </a:extLst>
          </p:cNvPr>
          <p:cNvCxnSpPr>
            <a:stCxn id="2" idx="3"/>
            <a:endCxn id="17" idx="1"/>
          </p:cNvCxnSpPr>
          <p:nvPr/>
        </p:nvCxnSpPr>
        <p:spPr>
          <a:xfrm flipV="1">
            <a:off x="6156564" y="4036949"/>
            <a:ext cx="436266" cy="1"/>
          </a:xfrm>
          <a:prstGeom prst="line">
            <a:avLst/>
          </a:prstGeom>
          <a:ln>
            <a:solidFill>
              <a:srgbClr val="ED1867"/>
            </a:solidFill>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3">
            <a:extLst>
              <a:ext uri="{FF2B5EF4-FFF2-40B4-BE49-F238E27FC236}">
                <a16:creationId xmlns:a16="http://schemas.microsoft.com/office/drawing/2014/main" id="{B49468BF-0262-CC8A-79DF-2D99413EC2BB}"/>
              </a:ext>
            </a:extLst>
          </p:cNvPr>
          <p:cNvSpPr txBox="1">
            <a:spLocks/>
          </p:cNvSpPr>
          <p:nvPr/>
        </p:nvSpPr>
        <p:spPr>
          <a:xfrm>
            <a:off x="3741491" y="752015"/>
            <a:ext cx="7852094" cy="1505611"/>
          </a:xfrm>
          <a:prstGeom prst="rect">
            <a:avLst/>
          </a:prstGeom>
        </p:spPr>
        <p:txBody>
          <a:bodyPr vert="horz" lIns="91440" tIns="45720" rIns="91440" bIns="45720" rtlCol="0">
            <a:noAutofit/>
          </a:bodyPr>
          <a:lstStyle>
            <a:lvl1pPr marL="0" indent="0" algn="l" defTabSz="914400" rtl="0" eaLnBrk="1" latinLnBrk="0" hangingPunct="1">
              <a:lnSpc>
                <a:spcPts val="2000"/>
              </a:lnSpc>
              <a:spcBef>
                <a:spcPts val="1000"/>
              </a:spcBef>
              <a:buFont typeface="Arial" panose="020B0604020202020204" pitchFamily="34" charset="0"/>
              <a:buNone/>
              <a:defRPr sz="2000" b="0" i="0" kern="1200">
                <a:solidFill>
                  <a:srgbClr val="56535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009ACC"/>
              </a:buClr>
              <a:buSzPct val="125000"/>
            </a:pPr>
            <a:r>
              <a:rPr lang="en-US" sz="1800" b="1" dirty="0">
                <a:solidFill>
                  <a:srgbClr val="ED1867"/>
                </a:solidFill>
                <a:latin typeface="Poppins" pitchFamily="2" charset="77"/>
                <a:cs typeface="Poppins" pitchFamily="2" charset="77"/>
              </a:rPr>
              <a:t>Tax strategies can be complicated.</a:t>
            </a:r>
          </a:p>
          <a:p>
            <a:pPr>
              <a:lnSpc>
                <a:spcPct val="150000"/>
              </a:lnSpc>
              <a:buClr>
                <a:srgbClr val="009ACC"/>
              </a:buClr>
              <a:buSzPct val="125000"/>
            </a:pPr>
            <a:r>
              <a:rPr lang="en-US" sz="1800" dirty="0">
                <a:solidFill>
                  <a:schemeClr val="tx1"/>
                </a:solidFill>
                <a:latin typeface="Poppins" pitchFamily="2" charset="77"/>
                <a:cs typeface="Poppins" pitchFamily="2" charset="77"/>
              </a:rPr>
              <a:t>If you follow a </a:t>
            </a:r>
            <a:r>
              <a:rPr lang="en-US" sz="1800" b="1" dirty="0">
                <a:solidFill>
                  <a:srgbClr val="05A7A8"/>
                </a:solidFill>
                <a:latin typeface="Poppins" pitchFamily="2" charset="77"/>
                <a:cs typeface="Poppins" pitchFamily="2" charset="77"/>
              </a:rPr>
              <a:t>simple process</a:t>
            </a:r>
            <a:r>
              <a:rPr lang="en-US" sz="1800" dirty="0">
                <a:solidFill>
                  <a:schemeClr val="tx1"/>
                </a:solidFill>
                <a:latin typeface="Poppins" pitchFamily="2" charset="77"/>
                <a:cs typeface="Poppins" pitchFamily="2" charset="77"/>
              </a:rPr>
              <a:t>, you can make it manageable for any one in your practice.</a:t>
            </a:r>
            <a:endParaRPr lang="en-US" sz="1800" dirty="0">
              <a:solidFill>
                <a:srgbClr val="ED1867"/>
              </a:solidFill>
              <a:latin typeface="Poppins" pitchFamily="2" charset="77"/>
              <a:cs typeface="Poppins" pitchFamily="2" charset="77"/>
            </a:endParaRPr>
          </a:p>
        </p:txBody>
      </p:sp>
      <p:sp>
        <p:nvSpPr>
          <p:cNvPr id="4" name="You struggle booking clients…">
            <a:extLst>
              <a:ext uri="{FF2B5EF4-FFF2-40B4-BE49-F238E27FC236}">
                <a16:creationId xmlns:a16="http://schemas.microsoft.com/office/drawing/2014/main" id="{F4FCD302-A8BD-C034-E2F2-47A09CE1AA8B}"/>
              </a:ext>
            </a:extLst>
          </p:cNvPr>
          <p:cNvSpPr txBox="1"/>
          <p:nvPr/>
        </p:nvSpPr>
        <p:spPr>
          <a:xfrm>
            <a:off x="1155117" y="1721009"/>
            <a:ext cx="2327161" cy="501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50000"/>
              </a:lnSpc>
              <a:tabLst>
                <a:tab pos="1076325" algn="l"/>
              </a:tabLst>
              <a:defRPr/>
            </a:pPr>
            <a:r>
              <a:rPr lang="en-US" sz="2400" b="1" dirty="0">
                <a:solidFill>
                  <a:schemeClr val="bg1"/>
                </a:solidFill>
                <a:latin typeface="Poppins ExtraBold" pitchFamily="2" charset="77"/>
                <a:cs typeface="Poppins ExtraBold" pitchFamily="2" charset="77"/>
              </a:rPr>
              <a:t>&gt; Execute</a:t>
            </a:r>
          </a:p>
        </p:txBody>
      </p:sp>
      <p:sp>
        <p:nvSpPr>
          <p:cNvPr id="5" name="Oval 4">
            <a:extLst>
              <a:ext uri="{FF2B5EF4-FFF2-40B4-BE49-F238E27FC236}">
                <a16:creationId xmlns:a16="http://schemas.microsoft.com/office/drawing/2014/main" id="{99B91036-25F7-90A6-F7D4-2AC22FF005BA}"/>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hite text on a black background&#10;&#10;Description automatically generated with medium confidence">
            <a:extLst>
              <a:ext uri="{FF2B5EF4-FFF2-40B4-BE49-F238E27FC236}">
                <a16:creationId xmlns:a16="http://schemas.microsoft.com/office/drawing/2014/main" id="{0EEEF5E3-A6FC-A897-8716-FC2E3EEA6A81}"/>
              </a:ext>
            </a:extLst>
          </p:cNvPr>
          <p:cNvPicPr>
            <a:picLocks noChangeAspect="1"/>
          </p:cNvPicPr>
          <p:nvPr/>
        </p:nvPicPr>
        <p:blipFill>
          <a:blip r:embed="rId2"/>
          <a:stretch>
            <a:fillRect/>
          </a:stretch>
        </p:blipFill>
        <p:spPr>
          <a:xfrm>
            <a:off x="126779" y="6465025"/>
            <a:ext cx="1023143" cy="245250"/>
          </a:xfrm>
          <a:prstGeom prst="rect">
            <a:avLst/>
          </a:prstGeom>
        </p:spPr>
      </p:pic>
      <p:sp>
        <p:nvSpPr>
          <p:cNvPr id="9" name="TextBox 8">
            <a:extLst>
              <a:ext uri="{FF2B5EF4-FFF2-40B4-BE49-F238E27FC236}">
                <a16:creationId xmlns:a16="http://schemas.microsoft.com/office/drawing/2014/main" id="{AF91B810-1DF3-6643-94F2-51261F1B1ADD}"/>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0" name="Picture 9">
            <a:extLst>
              <a:ext uri="{FF2B5EF4-FFF2-40B4-BE49-F238E27FC236}">
                <a16:creationId xmlns:a16="http://schemas.microsoft.com/office/drawing/2014/main" id="{EC233E3A-887C-59A2-694A-40C733623B73}"/>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2" name="Rectangle: Rounded Corners 1">
            <a:extLst>
              <a:ext uri="{FF2B5EF4-FFF2-40B4-BE49-F238E27FC236}">
                <a16:creationId xmlns:a16="http://schemas.microsoft.com/office/drawing/2014/main" id="{D7DDCBBE-5C56-BE05-1A32-A00651559E15}"/>
              </a:ext>
            </a:extLst>
          </p:cNvPr>
          <p:cNvSpPr/>
          <p:nvPr/>
        </p:nvSpPr>
        <p:spPr>
          <a:xfrm>
            <a:off x="3925093" y="3101577"/>
            <a:ext cx="2231471" cy="1870745"/>
          </a:xfrm>
          <a:prstGeom prst="roundRect">
            <a:avLst/>
          </a:prstGeom>
          <a:solidFill>
            <a:schemeClr val="bg2"/>
          </a:solid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1A8AF8-95C4-CCA5-843F-731053FEECC1}"/>
              </a:ext>
            </a:extLst>
          </p:cNvPr>
          <p:cNvSpPr txBox="1"/>
          <p:nvPr/>
        </p:nvSpPr>
        <p:spPr>
          <a:xfrm>
            <a:off x="3552738" y="150894"/>
            <a:ext cx="6132352" cy="461665"/>
          </a:xfrm>
          <a:prstGeom prst="rect">
            <a:avLst/>
          </a:prstGeom>
          <a:noFill/>
        </p:spPr>
        <p:txBody>
          <a:bodyPr wrap="square">
            <a:spAutoFit/>
          </a:bodyPr>
          <a:lstStyle/>
          <a:p>
            <a:r>
              <a:rPr lang="en-US" sz="2400" b="1" dirty="0">
                <a:solidFill>
                  <a:schemeClr val="tx1"/>
                </a:solidFill>
                <a:latin typeface="Poppins" pitchFamily="2" charset="77"/>
                <a:cs typeface="Poppins" pitchFamily="2" charset="77"/>
              </a:rPr>
              <a:t>How to do it</a:t>
            </a:r>
            <a:endParaRPr lang="en-US" sz="2400" dirty="0"/>
          </a:p>
        </p:txBody>
      </p:sp>
      <p:sp>
        <p:nvSpPr>
          <p:cNvPr id="12" name="TextBox 11">
            <a:extLst>
              <a:ext uri="{FF2B5EF4-FFF2-40B4-BE49-F238E27FC236}">
                <a16:creationId xmlns:a16="http://schemas.microsoft.com/office/drawing/2014/main" id="{ECA184AD-62E6-01DD-C14C-E932B41F7234}"/>
              </a:ext>
            </a:extLst>
          </p:cNvPr>
          <p:cNvSpPr txBox="1"/>
          <p:nvPr/>
        </p:nvSpPr>
        <p:spPr>
          <a:xfrm>
            <a:off x="3925093" y="2690517"/>
            <a:ext cx="2204463"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Step 1</a:t>
            </a:r>
          </a:p>
        </p:txBody>
      </p:sp>
      <p:sp>
        <p:nvSpPr>
          <p:cNvPr id="13" name="TextBox 12">
            <a:extLst>
              <a:ext uri="{FF2B5EF4-FFF2-40B4-BE49-F238E27FC236}">
                <a16:creationId xmlns:a16="http://schemas.microsoft.com/office/drawing/2014/main" id="{69DA54AD-7491-E5AC-4541-86C10A3E74CC}"/>
              </a:ext>
            </a:extLst>
          </p:cNvPr>
          <p:cNvSpPr txBox="1"/>
          <p:nvPr/>
        </p:nvSpPr>
        <p:spPr>
          <a:xfrm>
            <a:off x="3952101" y="3683006"/>
            <a:ext cx="2204463" cy="707886"/>
          </a:xfrm>
          <a:prstGeom prst="rect">
            <a:avLst/>
          </a:prstGeom>
          <a:noFill/>
        </p:spPr>
        <p:txBody>
          <a:bodyPr wrap="square" rtlCol="0">
            <a:spAutoFit/>
          </a:bodyPr>
          <a:lstStyle/>
          <a:p>
            <a:pPr algn="ctr"/>
            <a:r>
              <a:rPr lang="en-US" sz="2000" b="1" dirty="0">
                <a:solidFill>
                  <a:srgbClr val="05A7A8"/>
                </a:solidFill>
                <a:latin typeface="Poppins" panose="00000500000000000000" pitchFamily="2" charset="0"/>
                <a:cs typeface="Poppins" panose="00000500000000000000" pitchFamily="2" charset="0"/>
              </a:rPr>
              <a:t>Define </a:t>
            </a:r>
            <a:br>
              <a:rPr lang="en-US" sz="2000" b="1" dirty="0">
                <a:solidFill>
                  <a:srgbClr val="05A7A8"/>
                </a:solidFill>
                <a:latin typeface="Poppins" panose="00000500000000000000" pitchFamily="2" charset="0"/>
                <a:cs typeface="Poppins" panose="00000500000000000000" pitchFamily="2" charset="0"/>
              </a:rPr>
            </a:br>
            <a:r>
              <a:rPr lang="en-US" sz="2000" b="1" dirty="0">
                <a:solidFill>
                  <a:srgbClr val="05A7A8"/>
                </a:solidFill>
                <a:latin typeface="Poppins" panose="00000500000000000000" pitchFamily="2" charset="0"/>
                <a:cs typeface="Poppins" panose="00000500000000000000" pitchFamily="2" charset="0"/>
              </a:rPr>
              <a:t>Client Progress</a:t>
            </a:r>
          </a:p>
        </p:txBody>
      </p:sp>
      <p:sp>
        <p:nvSpPr>
          <p:cNvPr id="15" name="Rectangle: Rounded Corners 14">
            <a:extLst>
              <a:ext uri="{FF2B5EF4-FFF2-40B4-BE49-F238E27FC236}">
                <a16:creationId xmlns:a16="http://schemas.microsoft.com/office/drawing/2014/main" id="{C1A05834-7623-F2A7-C3F7-01B8269EB6FB}"/>
              </a:ext>
            </a:extLst>
          </p:cNvPr>
          <p:cNvSpPr/>
          <p:nvPr/>
        </p:nvSpPr>
        <p:spPr>
          <a:xfrm>
            <a:off x="6565822" y="3101577"/>
            <a:ext cx="2231471" cy="1870745"/>
          </a:xfrm>
          <a:prstGeom prst="roundRect">
            <a:avLst/>
          </a:prstGeom>
          <a:solidFill>
            <a:schemeClr val="bg2"/>
          </a:solid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947F947-B958-3E8A-2C58-79AE5351C3F2}"/>
              </a:ext>
            </a:extLst>
          </p:cNvPr>
          <p:cNvSpPr txBox="1"/>
          <p:nvPr/>
        </p:nvSpPr>
        <p:spPr>
          <a:xfrm>
            <a:off x="6565822" y="2690517"/>
            <a:ext cx="2204463"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Step 2</a:t>
            </a:r>
          </a:p>
        </p:txBody>
      </p:sp>
      <p:sp>
        <p:nvSpPr>
          <p:cNvPr id="17" name="TextBox 16">
            <a:extLst>
              <a:ext uri="{FF2B5EF4-FFF2-40B4-BE49-F238E27FC236}">
                <a16:creationId xmlns:a16="http://schemas.microsoft.com/office/drawing/2014/main" id="{1A05E686-2465-E982-3AC8-A044F41D318A}"/>
              </a:ext>
            </a:extLst>
          </p:cNvPr>
          <p:cNvSpPr txBox="1"/>
          <p:nvPr/>
        </p:nvSpPr>
        <p:spPr>
          <a:xfrm>
            <a:off x="6592830" y="3683006"/>
            <a:ext cx="2204463" cy="707886"/>
          </a:xfrm>
          <a:prstGeom prst="rect">
            <a:avLst/>
          </a:prstGeom>
          <a:noFill/>
        </p:spPr>
        <p:txBody>
          <a:bodyPr wrap="square" rtlCol="0">
            <a:spAutoFit/>
          </a:bodyPr>
          <a:lstStyle/>
          <a:p>
            <a:pPr algn="ctr"/>
            <a:r>
              <a:rPr lang="en-US" sz="2000" b="1" dirty="0">
                <a:solidFill>
                  <a:srgbClr val="05A7A8"/>
                </a:solidFill>
                <a:latin typeface="Poppins" panose="00000500000000000000" pitchFamily="2" charset="0"/>
                <a:cs typeface="Poppins" panose="00000500000000000000" pitchFamily="2" charset="0"/>
              </a:rPr>
              <a:t>Gather </a:t>
            </a:r>
            <a:br>
              <a:rPr lang="en-US" sz="2000" b="1" dirty="0">
                <a:solidFill>
                  <a:srgbClr val="05A7A8"/>
                </a:solidFill>
                <a:latin typeface="Poppins" panose="00000500000000000000" pitchFamily="2" charset="0"/>
                <a:cs typeface="Poppins" panose="00000500000000000000" pitchFamily="2" charset="0"/>
              </a:rPr>
            </a:br>
            <a:r>
              <a:rPr lang="en-US" sz="2000" b="1" dirty="0">
                <a:solidFill>
                  <a:srgbClr val="05A7A8"/>
                </a:solidFill>
                <a:latin typeface="Poppins" panose="00000500000000000000" pitchFamily="2" charset="0"/>
                <a:cs typeface="Poppins" panose="00000500000000000000" pitchFamily="2" charset="0"/>
              </a:rPr>
              <a:t>Data</a:t>
            </a:r>
          </a:p>
        </p:txBody>
      </p:sp>
      <p:sp>
        <p:nvSpPr>
          <p:cNvPr id="18" name="Rectangle: Rounded Corners 17">
            <a:extLst>
              <a:ext uri="{FF2B5EF4-FFF2-40B4-BE49-F238E27FC236}">
                <a16:creationId xmlns:a16="http://schemas.microsoft.com/office/drawing/2014/main" id="{66346792-3DE8-A9A3-355A-E4AA4AE76437}"/>
              </a:ext>
            </a:extLst>
          </p:cNvPr>
          <p:cNvSpPr/>
          <p:nvPr/>
        </p:nvSpPr>
        <p:spPr>
          <a:xfrm>
            <a:off x="9206551" y="3101577"/>
            <a:ext cx="2231471" cy="1870745"/>
          </a:xfrm>
          <a:prstGeom prst="roundRect">
            <a:avLst/>
          </a:prstGeom>
          <a:solidFill>
            <a:schemeClr val="bg2"/>
          </a:solid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CC6C5E-CB75-3781-3107-F5ACCAF897A9}"/>
              </a:ext>
            </a:extLst>
          </p:cNvPr>
          <p:cNvSpPr txBox="1"/>
          <p:nvPr/>
        </p:nvSpPr>
        <p:spPr>
          <a:xfrm>
            <a:off x="9206551" y="2690517"/>
            <a:ext cx="2204463"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Step 3</a:t>
            </a:r>
          </a:p>
        </p:txBody>
      </p:sp>
      <p:sp>
        <p:nvSpPr>
          <p:cNvPr id="20" name="TextBox 19">
            <a:extLst>
              <a:ext uri="{FF2B5EF4-FFF2-40B4-BE49-F238E27FC236}">
                <a16:creationId xmlns:a16="http://schemas.microsoft.com/office/drawing/2014/main" id="{F338D31C-931E-2AD4-E1AA-5E4311C0E20F}"/>
              </a:ext>
            </a:extLst>
          </p:cNvPr>
          <p:cNvSpPr txBox="1"/>
          <p:nvPr/>
        </p:nvSpPr>
        <p:spPr>
          <a:xfrm>
            <a:off x="9233559" y="3683006"/>
            <a:ext cx="2204463" cy="707886"/>
          </a:xfrm>
          <a:prstGeom prst="rect">
            <a:avLst/>
          </a:prstGeom>
          <a:noFill/>
        </p:spPr>
        <p:txBody>
          <a:bodyPr wrap="square" rtlCol="0">
            <a:spAutoFit/>
          </a:bodyPr>
          <a:lstStyle/>
          <a:p>
            <a:pPr algn="ctr"/>
            <a:r>
              <a:rPr lang="en-US" sz="2000" b="1" dirty="0">
                <a:solidFill>
                  <a:srgbClr val="05A7A8"/>
                </a:solidFill>
                <a:latin typeface="Poppins" panose="00000500000000000000" pitchFamily="2" charset="0"/>
                <a:cs typeface="Poppins" panose="00000500000000000000" pitchFamily="2" charset="0"/>
              </a:rPr>
              <a:t>Create Your</a:t>
            </a:r>
            <a:br>
              <a:rPr lang="en-US" sz="2000" b="1" dirty="0">
                <a:solidFill>
                  <a:srgbClr val="05A7A8"/>
                </a:solidFill>
                <a:latin typeface="Poppins" panose="00000500000000000000" pitchFamily="2" charset="0"/>
                <a:cs typeface="Poppins" panose="00000500000000000000" pitchFamily="2" charset="0"/>
              </a:rPr>
            </a:br>
            <a:r>
              <a:rPr lang="en-US" sz="2000" b="1" dirty="0">
                <a:solidFill>
                  <a:srgbClr val="05A7A8"/>
                </a:solidFill>
                <a:latin typeface="Poppins" panose="00000500000000000000" pitchFamily="2" charset="0"/>
                <a:cs typeface="Poppins" panose="00000500000000000000" pitchFamily="2" charset="0"/>
              </a:rPr>
              <a:t>Results</a:t>
            </a:r>
          </a:p>
        </p:txBody>
      </p:sp>
      <p:sp>
        <p:nvSpPr>
          <p:cNvPr id="3" name="Title 1">
            <a:extLst>
              <a:ext uri="{FF2B5EF4-FFF2-40B4-BE49-F238E27FC236}">
                <a16:creationId xmlns:a16="http://schemas.microsoft.com/office/drawing/2014/main" id="{EFC12A65-2D6A-DAAE-3403-674672FC0ECF}"/>
              </a:ext>
            </a:extLst>
          </p:cNvPr>
          <p:cNvSpPr txBox="1">
            <a:spLocks/>
          </p:cNvSpPr>
          <p:nvPr/>
        </p:nvSpPr>
        <p:spPr>
          <a:xfrm>
            <a:off x="458264" y="1613049"/>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3</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1628130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You struggle booking clients…">
            <a:extLst>
              <a:ext uri="{FF2B5EF4-FFF2-40B4-BE49-F238E27FC236}">
                <a16:creationId xmlns:a16="http://schemas.microsoft.com/office/drawing/2014/main" id="{F4FCD302-A8BD-C034-E2F2-47A09CE1AA8B}"/>
              </a:ext>
            </a:extLst>
          </p:cNvPr>
          <p:cNvSpPr txBox="1"/>
          <p:nvPr/>
        </p:nvSpPr>
        <p:spPr>
          <a:xfrm>
            <a:off x="1155117" y="1721009"/>
            <a:ext cx="2327161" cy="50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ct val="150000"/>
              </a:lnSpc>
              <a:tabLst>
                <a:tab pos="1076325" algn="l"/>
              </a:tabLst>
              <a:defRPr/>
            </a:pPr>
            <a:r>
              <a:rPr lang="en-US" sz="2400" b="1" dirty="0">
                <a:solidFill>
                  <a:schemeClr val="bg1"/>
                </a:solidFill>
                <a:latin typeface="Poppins ExtraBold" pitchFamily="2" charset="77"/>
                <a:cs typeface="Poppins ExtraBold" pitchFamily="2" charset="77"/>
              </a:rPr>
              <a:t>&gt; Execute</a:t>
            </a:r>
          </a:p>
        </p:txBody>
      </p:sp>
      <p:sp>
        <p:nvSpPr>
          <p:cNvPr id="5" name="Oval 4">
            <a:extLst>
              <a:ext uri="{FF2B5EF4-FFF2-40B4-BE49-F238E27FC236}">
                <a16:creationId xmlns:a16="http://schemas.microsoft.com/office/drawing/2014/main" id="{99B91036-25F7-90A6-F7D4-2AC22FF005BA}"/>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hite text on a black background&#10;&#10;Description automatically generated with medium confidence">
            <a:extLst>
              <a:ext uri="{FF2B5EF4-FFF2-40B4-BE49-F238E27FC236}">
                <a16:creationId xmlns:a16="http://schemas.microsoft.com/office/drawing/2014/main" id="{0EEEF5E3-A6FC-A897-8716-FC2E3EEA6A81}"/>
              </a:ext>
            </a:extLst>
          </p:cNvPr>
          <p:cNvPicPr>
            <a:picLocks noChangeAspect="1"/>
          </p:cNvPicPr>
          <p:nvPr/>
        </p:nvPicPr>
        <p:blipFill>
          <a:blip r:embed="rId2"/>
          <a:stretch>
            <a:fillRect/>
          </a:stretch>
        </p:blipFill>
        <p:spPr>
          <a:xfrm>
            <a:off x="126779" y="6465025"/>
            <a:ext cx="1023143" cy="245250"/>
          </a:xfrm>
          <a:prstGeom prst="rect">
            <a:avLst/>
          </a:prstGeom>
        </p:spPr>
      </p:pic>
      <p:sp>
        <p:nvSpPr>
          <p:cNvPr id="9" name="TextBox 8">
            <a:extLst>
              <a:ext uri="{FF2B5EF4-FFF2-40B4-BE49-F238E27FC236}">
                <a16:creationId xmlns:a16="http://schemas.microsoft.com/office/drawing/2014/main" id="{AF91B810-1DF3-6643-94F2-51261F1B1ADD}"/>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0" name="Picture 9">
            <a:extLst>
              <a:ext uri="{FF2B5EF4-FFF2-40B4-BE49-F238E27FC236}">
                <a16:creationId xmlns:a16="http://schemas.microsoft.com/office/drawing/2014/main" id="{EC233E3A-887C-59A2-694A-40C733623B73}"/>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11" name="TextBox 10">
            <a:extLst>
              <a:ext uri="{FF2B5EF4-FFF2-40B4-BE49-F238E27FC236}">
                <a16:creationId xmlns:a16="http://schemas.microsoft.com/office/drawing/2014/main" id="{1B1A8AF8-95C4-CCA5-843F-731053FEECC1}"/>
              </a:ext>
            </a:extLst>
          </p:cNvPr>
          <p:cNvSpPr txBox="1"/>
          <p:nvPr/>
        </p:nvSpPr>
        <p:spPr>
          <a:xfrm>
            <a:off x="3552738" y="150894"/>
            <a:ext cx="6132352" cy="461665"/>
          </a:xfrm>
          <a:prstGeom prst="rect">
            <a:avLst/>
          </a:prstGeom>
          <a:noFill/>
        </p:spPr>
        <p:txBody>
          <a:bodyPr wrap="square">
            <a:spAutoFit/>
          </a:bodyPr>
          <a:lstStyle/>
          <a:p>
            <a:r>
              <a:rPr lang="en-US" sz="2400" b="1" dirty="0">
                <a:solidFill>
                  <a:schemeClr val="tx1"/>
                </a:solidFill>
                <a:latin typeface="Poppins" pitchFamily="2" charset="77"/>
                <a:cs typeface="Poppins" pitchFamily="2" charset="77"/>
              </a:rPr>
              <a:t>How to do it</a:t>
            </a:r>
            <a:endParaRPr lang="en-US" sz="2400" dirty="0"/>
          </a:p>
        </p:txBody>
      </p:sp>
      <p:sp>
        <p:nvSpPr>
          <p:cNvPr id="15" name="Rectangle: Rounded Corners 14">
            <a:extLst>
              <a:ext uri="{FF2B5EF4-FFF2-40B4-BE49-F238E27FC236}">
                <a16:creationId xmlns:a16="http://schemas.microsoft.com/office/drawing/2014/main" id="{C1A05834-7623-F2A7-C3F7-01B8269EB6FB}"/>
              </a:ext>
            </a:extLst>
          </p:cNvPr>
          <p:cNvSpPr/>
          <p:nvPr/>
        </p:nvSpPr>
        <p:spPr>
          <a:xfrm>
            <a:off x="3864529" y="1023620"/>
            <a:ext cx="2231471" cy="707886"/>
          </a:xfrm>
          <a:prstGeom prst="roundRect">
            <a:avLst/>
          </a:prstGeom>
          <a:solidFill>
            <a:schemeClr val="bg2"/>
          </a:solid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947F947-B958-3E8A-2C58-79AE5351C3F2}"/>
              </a:ext>
            </a:extLst>
          </p:cNvPr>
          <p:cNvSpPr txBox="1"/>
          <p:nvPr/>
        </p:nvSpPr>
        <p:spPr>
          <a:xfrm>
            <a:off x="3864529" y="612559"/>
            <a:ext cx="2204463"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Step 2</a:t>
            </a:r>
          </a:p>
        </p:txBody>
      </p:sp>
      <p:sp>
        <p:nvSpPr>
          <p:cNvPr id="17" name="TextBox 16">
            <a:extLst>
              <a:ext uri="{FF2B5EF4-FFF2-40B4-BE49-F238E27FC236}">
                <a16:creationId xmlns:a16="http://schemas.microsoft.com/office/drawing/2014/main" id="{1A05E686-2465-E982-3AC8-A044F41D318A}"/>
              </a:ext>
            </a:extLst>
          </p:cNvPr>
          <p:cNvSpPr txBox="1"/>
          <p:nvPr/>
        </p:nvSpPr>
        <p:spPr>
          <a:xfrm>
            <a:off x="3891537" y="1032172"/>
            <a:ext cx="2204463" cy="707886"/>
          </a:xfrm>
          <a:prstGeom prst="rect">
            <a:avLst/>
          </a:prstGeom>
          <a:noFill/>
        </p:spPr>
        <p:txBody>
          <a:bodyPr wrap="square" rtlCol="0">
            <a:spAutoFit/>
          </a:bodyPr>
          <a:lstStyle/>
          <a:p>
            <a:pPr algn="ctr"/>
            <a:r>
              <a:rPr lang="en-US" sz="2000" b="1" dirty="0">
                <a:solidFill>
                  <a:srgbClr val="05A7A8"/>
                </a:solidFill>
                <a:latin typeface="Poppins" panose="00000500000000000000" pitchFamily="2" charset="0"/>
                <a:cs typeface="Poppins" panose="00000500000000000000" pitchFamily="2" charset="0"/>
              </a:rPr>
              <a:t>Gather </a:t>
            </a:r>
            <a:br>
              <a:rPr lang="en-US" sz="2000" b="1" dirty="0">
                <a:solidFill>
                  <a:srgbClr val="05A7A8"/>
                </a:solidFill>
                <a:latin typeface="Poppins" panose="00000500000000000000" pitchFamily="2" charset="0"/>
                <a:cs typeface="Poppins" panose="00000500000000000000" pitchFamily="2" charset="0"/>
              </a:rPr>
            </a:br>
            <a:r>
              <a:rPr lang="en-US" sz="2000" b="1" dirty="0">
                <a:solidFill>
                  <a:srgbClr val="05A7A8"/>
                </a:solidFill>
                <a:latin typeface="Poppins" panose="00000500000000000000" pitchFamily="2" charset="0"/>
                <a:cs typeface="Poppins" panose="00000500000000000000" pitchFamily="2" charset="0"/>
              </a:rPr>
              <a:t>Data</a:t>
            </a:r>
          </a:p>
        </p:txBody>
      </p:sp>
      <p:pic>
        <p:nvPicPr>
          <p:cNvPr id="3" name="Picture 2" descr="A screenshot of a computer&#10;&#10;Description automatically generated with medium confidence">
            <a:extLst>
              <a:ext uri="{FF2B5EF4-FFF2-40B4-BE49-F238E27FC236}">
                <a16:creationId xmlns:a16="http://schemas.microsoft.com/office/drawing/2014/main" id="{BAE55361-A99C-A630-C4D9-D4F38D273CF4}"/>
              </a:ext>
            </a:extLst>
          </p:cNvPr>
          <p:cNvPicPr>
            <a:picLocks noChangeAspect="1"/>
          </p:cNvPicPr>
          <p:nvPr/>
        </p:nvPicPr>
        <p:blipFill rotWithShape="1">
          <a:blip r:embed="rId4"/>
          <a:srcRect l="-1" r="33443" b="64092"/>
          <a:stretch/>
        </p:blipFill>
        <p:spPr>
          <a:xfrm>
            <a:off x="4238162" y="2222685"/>
            <a:ext cx="7127559" cy="3246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4660A13E-2C20-95DC-55B8-7A784629D9B3}"/>
              </a:ext>
            </a:extLst>
          </p:cNvPr>
          <p:cNvSpPr txBox="1">
            <a:spLocks/>
          </p:cNvSpPr>
          <p:nvPr/>
        </p:nvSpPr>
        <p:spPr>
          <a:xfrm>
            <a:off x="458264" y="1613049"/>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3</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448732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You struggle booking clients…">
            <a:extLst>
              <a:ext uri="{FF2B5EF4-FFF2-40B4-BE49-F238E27FC236}">
                <a16:creationId xmlns:a16="http://schemas.microsoft.com/office/drawing/2014/main" id="{F4FCD302-A8BD-C034-E2F2-47A09CE1AA8B}"/>
              </a:ext>
            </a:extLst>
          </p:cNvPr>
          <p:cNvSpPr txBox="1"/>
          <p:nvPr/>
        </p:nvSpPr>
        <p:spPr>
          <a:xfrm>
            <a:off x="1155117" y="1721009"/>
            <a:ext cx="2327161" cy="501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50000"/>
              </a:lnSpc>
              <a:tabLst>
                <a:tab pos="1076325" algn="l"/>
              </a:tabLst>
              <a:defRPr/>
            </a:pPr>
            <a:r>
              <a:rPr lang="en-US" sz="2400" b="1" dirty="0">
                <a:solidFill>
                  <a:schemeClr val="bg1"/>
                </a:solidFill>
                <a:latin typeface="Poppins ExtraBold" pitchFamily="2" charset="77"/>
                <a:cs typeface="Poppins ExtraBold" pitchFamily="2" charset="77"/>
              </a:rPr>
              <a:t>&gt; Execute</a:t>
            </a:r>
          </a:p>
        </p:txBody>
      </p:sp>
      <p:sp>
        <p:nvSpPr>
          <p:cNvPr id="5" name="Oval 4">
            <a:extLst>
              <a:ext uri="{FF2B5EF4-FFF2-40B4-BE49-F238E27FC236}">
                <a16:creationId xmlns:a16="http://schemas.microsoft.com/office/drawing/2014/main" id="{99B91036-25F7-90A6-F7D4-2AC22FF005BA}"/>
              </a:ext>
            </a:extLst>
          </p:cNvPr>
          <p:cNvSpPr/>
          <p:nvPr/>
        </p:nvSpPr>
        <p:spPr>
          <a:xfrm>
            <a:off x="331905" y="1721009"/>
            <a:ext cx="676072" cy="627278"/>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hite text on a black background&#10;&#10;Description automatically generated with medium confidence">
            <a:extLst>
              <a:ext uri="{FF2B5EF4-FFF2-40B4-BE49-F238E27FC236}">
                <a16:creationId xmlns:a16="http://schemas.microsoft.com/office/drawing/2014/main" id="{0EEEF5E3-A6FC-A897-8716-FC2E3EEA6A81}"/>
              </a:ext>
            </a:extLst>
          </p:cNvPr>
          <p:cNvPicPr>
            <a:picLocks noChangeAspect="1"/>
          </p:cNvPicPr>
          <p:nvPr/>
        </p:nvPicPr>
        <p:blipFill>
          <a:blip r:embed="rId2"/>
          <a:stretch>
            <a:fillRect/>
          </a:stretch>
        </p:blipFill>
        <p:spPr>
          <a:xfrm>
            <a:off x="126779" y="6465025"/>
            <a:ext cx="1023143" cy="245250"/>
          </a:xfrm>
          <a:prstGeom prst="rect">
            <a:avLst/>
          </a:prstGeom>
        </p:spPr>
      </p:pic>
      <p:sp>
        <p:nvSpPr>
          <p:cNvPr id="9" name="TextBox 8">
            <a:extLst>
              <a:ext uri="{FF2B5EF4-FFF2-40B4-BE49-F238E27FC236}">
                <a16:creationId xmlns:a16="http://schemas.microsoft.com/office/drawing/2014/main" id="{AF91B810-1DF3-6643-94F2-51261F1B1ADD}"/>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0" name="Picture 9">
            <a:extLst>
              <a:ext uri="{FF2B5EF4-FFF2-40B4-BE49-F238E27FC236}">
                <a16:creationId xmlns:a16="http://schemas.microsoft.com/office/drawing/2014/main" id="{EC233E3A-887C-59A2-694A-40C733623B73}"/>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11" name="TextBox 10">
            <a:extLst>
              <a:ext uri="{FF2B5EF4-FFF2-40B4-BE49-F238E27FC236}">
                <a16:creationId xmlns:a16="http://schemas.microsoft.com/office/drawing/2014/main" id="{1B1A8AF8-95C4-CCA5-843F-731053FEECC1}"/>
              </a:ext>
            </a:extLst>
          </p:cNvPr>
          <p:cNvSpPr txBox="1"/>
          <p:nvPr/>
        </p:nvSpPr>
        <p:spPr>
          <a:xfrm>
            <a:off x="3552738" y="150894"/>
            <a:ext cx="6132352" cy="461665"/>
          </a:xfrm>
          <a:prstGeom prst="rect">
            <a:avLst/>
          </a:prstGeom>
          <a:noFill/>
        </p:spPr>
        <p:txBody>
          <a:bodyPr wrap="square">
            <a:spAutoFit/>
          </a:bodyPr>
          <a:lstStyle/>
          <a:p>
            <a:r>
              <a:rPr lang="en-US" sz="2400" b="1" dirty="0">
                <a:solidFill>
                  <a:schemeClr val="tx1"/>
                </a:solidFill>
                <a:latin typeface="Poppins" pitchFamily="2" charset="77"/>
                <a:cs typeface="Poppins" pitchFamily="2" charset="77"/>
              </a:rPr>
              <a:t>How to do it</a:t>
            </a:r>
            <a:endParaRPr lang="en-US" sz="2400" dirty="0"/>
          </a:p>
        </p:txBody>
      </p:sp>
      <p:sp>
        <p:nvSpPr>
          <p:cNvPr id="15" name="Rectangle: Rounded Corners 14">
            <a:extLst>
              <a:ext uri="{FF2B5EF4-FFF2-40B4-BE49-F238E27FC236}">
                <a16:creationId xmlns:a16="http://schemas.microsoft.com/office/drawing/2014/main" id="{C1A05834-7623-F2A7-C3F7-01B8269EB6FB}"/>
              </a:ext>
            </a:extLst>
          </p:cNvPr>
          <p:cNvSpPr/>
          <p:nvPr/>
        </p:nvSpPr>
        <p:spPr>
          <a:xfrm>
            <a:off x="3864529" y="1023620"/>
            <a:ext cx="2231471" cy="707886"/>
          </a:xfrm>
          <a:prstGeom prst="roundRect">
            <a:avLst/>
          </a:prstGeom>
          <a:solidFill>
            <a:schemeClr val="bg2"/>
          </a:solidFill>
          <a:ln>
            <a:solidFill>
              <a:srgbClr val="ED1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947F947-B958-3E8A-2C58-79AE5351C3F2}"/>
              </a:ext>
            </a:extLst>
          </p:cNvPr>
          <p:cNvSpPr txBox="1"/>
          <p:nvPr/>
        </p:nvSpPr>
        <p:spPr>
          <a:xfrm>
            <a:off x="3864529" y="612559"/>
            <a:ext cx="2204463"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Step 3</a:t>
            </a:r>
          </a:p>
        </p:txBody>
      </p:sp>
      <p:sp>
        <p:nvSpPr>
          <p:cNvPr id="17" name="TextBox 16">
            <a:extLst>
              <a:ext uri="{FF2B5EF4-FFF2-40B4-BE49-F238E27FC236}">
                <a16:creationId xmlns:a16="http://schemas.microsoft.com/office/drawing/2014/main" id="{1A05E686-2465-E982-3AC8-A044F41D318A}"/>
              </a:ext>
            </a:extLst>
          </p:cNvPr>
          <p:cNvSpPr txBox="1"/>
          <p:nvPr/>
        </p:nvSpPr>
        <p:spPr>
          <a:xfrm>
            <a:off x="3891537" y="1032172"/>
            <a:ext cx="2204463" cy="707886"/>
          </a:xfrm>
          <a:prstGeom prst="rect">
            <a:avLst/>
          </a:prstGeom>
          <a:noFill/>
        </p:spPr>
        <p:txBody>
          <a:bodyPr wrap="square" rtlCol="0">
            <a:spAutoFit/>
          </a:bodyPr>
          <a:lstStyle/>
          <a:p>
            <a:pPr algn="ctr"/>
            <a:r>
              <a:rPr lang="en-US" sz="2000" b="1" dirty="0">
                <a:solidFill>
                  <a:srgbClr val="05A7A8"/>
                </a:solidFill>
                <a:latin typeface="Poppins" panose="00000500000000000000" pitchFamily="2" charset="0"/>
                <a:cs typeface="Poppins" panose="00000500000000000000" pitchFamily="2" charset="0"/>
              </a:rPr>
              <a:t>Create Your </a:t>
            </a:r>
          </a:p>
          <a:p>
            <a:pPr algn="ctr"/>
            <a:r>
              <a:rPr lang="en-US" sz="2000" b="1" dirty="0">
                <a:solidFill>
                  <a:srgbClr val="05A7A8"/>
                </a:solidFill>
                <a:latin typeface="Poppins" panose="00000500000000000000" pitchFamily="2" charset="0"/>
                <a:cs typeface="Poppins" panose="00000500000000000000" pitchFamily="2" charset="0"/>
              </a:rPr>
              <a:t>Results</a:t>
            </a:r>
          </a:p>
        </p:txBody>
      </p:sp>
      <p:pic>
        <p:nvPicPr>
          <p:cNvPr id="3" name="Picture 2" descr="A picture containing text, screenshot, font, web page&#10;&#10;Description automatically generated">
            <a:extLst>
              <a:ext uri="{FF2B5EF4-FFF2-40B4-BE49-F238E27FC236}">
                <a16:creationId xmlns:a16="http://schemas.microsoft.com/office/drawing/2014/main" id="{2ADDCA4E-1809-EB7F-E674-DAF5670AE5C8}"/>
              </a:ext>
            </a:extLst>
          </p:cNvPr>
          <p:cNvPicPr>
            <a:picLocks noChangeAspect="1"/>
          </p:cNvPicPr>
          <p:nvPr/>
        </p:nvPicPr>
        <p:blipFill>
          <a:blip r:embed="rId4"/>
          <a:stretch>
            <a:fillRect/>
          </a:stretch>
        </p:blipFill>
        <p:spPr>
          <a:xfrm>
            <a:off x="3864529" y="2247778"/>
            <a:ext cx="7811866" cy="3470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09D01C1B-859A-79E5-C4DB-6421DD4F309F}"/>
              </a:ext>
            </a:extLst>
          </p:cNvPr>
          <p:cNvSpPr txBox="1">
            <a:spLocks/>
          </p:cNvSpPr>
          <p:nvPr/>
        </p:nvSpPr>
        <p:spPr>
          <a:xfrm>
            <a:off x="458264" y="1613049"/>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3600" b="1" dirty="0">
                <a:solidFill>
                  <a:schemeClr val="bg1"/>
                </a:solidFill>
                <a:latin typeface="+mn-lt"/>
                <a:cs typeface="Poppins" panose="00000500000000000000" pitchFamily="2" charset="0"/>
              </a:rPr>
              <a:t>3</a:t>
            </a:r>
            <a:endParaRPr kumimoji="0" lang="en-US" sz="3600" b="0" i="0" u="none" strike="noStrike" kern="1200" cap="none" spc="0" normalizeH="0" baseline="0" noProof="0" dirty="0">
              <a:ln>
                <a:noFill/>
              </a:ln>
              <a:solidFill>
                <a:schemeClr val="bg1"/>
              </a:solidFill>
              <a:effectLst/>
              <a:uLnTx/>
              <a:uFillTx/>
              <a:latin typeface="+mn-lt"/>
              <a:cs typeface="Poppins" panose="00000500000000000000" pitchFamily="2" charset="0"/>
            </a:endParaRPr>
          </a:p>
        </p:txBody>
      </p:sp>
    </p:spTree>
    <p:extLst>
      <p:ext uri="{BB962C8B-B14F-4D97-AF65-F5344CB8AC3E}">
        <p14:creationId xmlns:p14="http://schemas.microsoft.com/office/powerpoint/2010/main" val="2027472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69BBE-39CC-D14C-A4A3-47CCF9FE4A53}"/>
              </a:ext>
            </a:extLst>
          </p:cNvPr>
          <p:cNvSpPr/>
          <p:nvPr/>
        </p:nvSpPr>
        <p:spPr>
          <a:xfrm>
            <a:off x="0" y="0"/>
            <a:ext cx="3482279"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white text on a black background&#10;&#10;Description automatically generated with medium confidence">
            <a:extLst>
              <a:ext uri="{FF2B5EF4-FFF2-40B4-BE49-F238E27FC236}">
                <a16:creationId xmlns:a16="http://schemas.microsoft.com/office/drawing/2014/main" id="{6DE3D5C7-71B0-7524-D485-C1A8FC5BC93E}"/>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2" name="Text Placeholder 1">
            <a:extLst>
              <a:ext uri="{FF2B5EF4-FFF2-40B4-BE49-F238E27FC236}">
                <a16:creationId xmlns:a16="http://schemas.microsoft.com/office/drawing/2014/main" id="{749D6ECD-E29B-6621-B6F3-3E3D56520405}"/>
              </a:ext>
            </a:extLst>
          </p:cNvPr>
          <p:cNvSpPr txBox="1">
            <a:spLocks/>
          </p:cNvSpPr>
          <p:nvPr/>
        </p:nvSpPr>
        <p:spPr>
          <a:xfrm>
            <a:off x="243280" y="0"/>
            <a:ext cx="3028425" cy="364082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latin typeface="Poppins" pitchFamily="2" charset="77"/>
                <a:cs typeface="Poppins" pitchFamily="2" charset="77"/>
              </a:rPr>
              <a:t>Free Download</a:t>
            </a:r>
          </a:p>
        </p:txBody>
      </p:sp>
      <p:pic>
        <p:nvPicPr>
          <p:cNvPr id="13" name="Graphic 12" descr="Download from cloud with solid fill">
            <a:extLst>
              <a:ext uri="{FF2B5EF4-FFF2-40B4-BE49-F238E27FC236}">
                <a16:creationId xmlns:a16="http://schemas.microsoft.com/office/drawing/2014/main" id="{53B5DA05-843C-5D87-A51F-2A89CB151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5582" y="2412043"/>
            <a:ext cx="914400" cy="914400"/>
          </a:xfrm>
          <a:prstGeom prst="rect">
            <a:avLst/>
          </a:prstGeom>
        </p:spPr>
      </p:pic>
      <p:sp>
        <p:nvSpPr>
          <p:cNvPr id="15" name="TextBox 14">
            <a:extLst>
              <a:ext uri="{FF2B5EF4-FFF2-40B4-BE49-F238E27FC236}">
                <a16:creationId xmlns:a16="http://schemas.microsoft.com/office/drawing/2014/main" id="{691B3944-AF78-97DE-4386-9084C574FEEB}"/>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6" name="Picture 15">
            <a:extLst>
              <a:ext uri="{FF2B5EF4-FFF2-40B4-BE49-F238E27FC236}">
                <a16:creationId xmlns:a16="http://schemas.microsoft.com/office/drawing/2014/main" id="{2D8B2DA5-5E54-746D-1F43-4C437CBA4C21}"/>
              </a:ext>
            </a:extLst>
          </p:cNvPr>
          <p:cNvPicPr>
            <a:picLocks noChangeAspect="1"/>
          </p:cNvPicPr>
          <p:nvPr/>
        </p:nvPicPr>
        <p:blipFill>
          <a:blip r:embed="rId5"/>
          <a:stretch>
            <a:fillRect/>
          </a:stretch>
        </p:blipFill>
        <p:spPr>
          <a:xfrm>
            <a:off x="10995208" y="6642556"/>
            <a:ext cx="152400" cy="152400"/>
          </a:xfrm>
          <a:prstGeom prst="rect">
            <a:avLst/>
          </a:prstGeom>
        </p:spPr>
      </p:pic>
      <p:sp>
        <p:nvSpPr>
          <p:cNvPr id="2" name="TextBox 1">
            <a:extLst>
              <a:ext uri="{FF2B5EF4-FFF2-40B4-BE49-F238E27FC236}">
                <a16:creationId xmlns:a16="http://schemas.microsoft.com/office/drawing/2014/main" id="{2BF6E2D5-B112-6700-7537-5A8014EDBA61}"/>
              </a:ext>
            </a:extLst>
          </p:cNvPr>
          <p:cNvSpPr txBox="1"/>
          <p:nvPr/>
        </p:nvSpPr>
        <p:spPr>
          <a:xfrm>
            <a:off x="3955102" y="295432"/>
            <a:ext cx="6271078" cy="492443"/>
          </a:xfrm>
          <a:prstGeom prst="rect">
            <a:avLst/>
          </a:prstGeom>
          <a:noFill/>
        </p:spPr>
        <p:txBody>
          <a:bodyPr wrap="square" rtlCol="0">
            <a:spAutoFit/>
          </a:bodyPr>
          <a:lstStyle/>
          <a:p>
            <a:r>
              <a:rPr lang="en-US" sz="2600" dirty="0">
                <a:solidFill>
                  <a:srgbClr val="2A2C2E"/>
                </a:solidFill>
                <a:latin typeface="Poppins SemiBold" panose="00000700000000000000" pitchFamily="2" charset="0"/>
                <a:cs typeface="Poppins SemiBold" panose="00000700000000000000" pitchFamily="2" charset="0"/>
              </a:rPr>
              <a:t>The Smart Tax Planning Worksheet</a:t>
            </a:r>
          </a:p>
        </p:txBody>
      </p:sp>
      <p:sp>
        <p:nvSpPr>
          <p:cNvPr id="4" name="TextBox 3">
            <a:extLst>
              <a:ext uri="{FF2B5EF4-FFF2-40B4-BE49-F238E27FC236}">
                <a16:creationId xmlns:a16="http://schemas.microsoft.com/office/drawing/2014/main" id="{AF92834A-9086-9232-1BA9-2E7A6373A16A}"/>
              </a:ext>
            </a:extLst>
          </p:cNvPr>
          <p:cNvSpPr txBox="1"/>
          <p:nvPr/>
        </p:nvSpPr>
        <p:spPr>
          <a:xfrm>
            <a:off x="9815120" y="295432"/>
            <a:ext cx="411060" cy="215444"/>
          </a:xfrm>
          <a:prstGeom prst="rect">
            <a:avLst/>
          </a:prstGeom>
          <a:noFill/>
        </p:spPr>
        <p:txBody>
          <a:bodyPr wrap="square" rtlCol="0">
            <a:spAutoFit/>
          </a:bodyPr>
          <a:lstStyle/>
          <a:p>
            <a:r>
              <a:rPr lang="en-US" sz="800" dirty="0">
                <a:solidFill>
                  <a:srgbClr val="2A2C2E"/>
                </a:solidFill>
                <a:latin typeface="Poppins Light" panose="00000400000000000000" pitchFamily="2" charset="0"/>
                <a:cs typeface="Poppins Light" panose="00000400000000000000" pitchFamily="2" charset="0"/>
              </a:rPr>
              <a:t>TM</a:t>
            </a:r>
          </a:p>
        </p:txBody>
      </p:sp>
      <p:pic>
        <p:nvPicPr>
          <p:cNvPr id="26" name="Picture 25" descr="A picture containing text, screenshot, font&#10;&#10;Description automatically generated">
            <a:extLst>
              <a:ext uri="{FF2B5EF4-FFF2-40B4-BE49-F238E27FC236}">
                <a16:creationId xmlns:a16="http://schemas.microsoft.com/office/drawing/2014/main" id="{380D3E81-D1B3-E60B-AA12-2F479AE7579B}"/>
              </a:ext>
            </a:extLst>
          </p:cNvPr>
          <p:cNvPicPr>
            <a:picLocks noChangeAspect="1"/>
          </p:cNvPicPr>
          <p:nvPr/>
        </p:nvPicPr>
        <p:blipFill>
          <a:blip r:embed="rId6"/>
          <a:stretch>
            <a:fillRect/>
          </a:stretch>
        </p:blipFill>
        <p:spPr>
          <a:xfrm>
            <a:off x="3955102" y="1463816"/>
            <a:ext cx="4700952" cy="2646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A picture containing text, screenshot, font, number&#10;&#10;Description automatically generated">
            <a:extLst>
              <a:ext uri="{FF2B5EF4-FFF2-40B4-BE49-F238E27FC236}">
                <a16:creationId xmlns:a16="http://schemas.microsoft.com/office/drawing/2014/main" id="{07C0DF1E-B5FB-06AB-12CD-7473A5AA2FA7}"/>
              </a:ext>
            </a:extLst>
          </p:cNvPr>
          <p:cNvPicPr>
            <a:picLocks noChangeAspect="1"/>
          </p:cNvPicPr>
          <p:nvPr/>
        </p:nvPicPr>
        <p:blipFill>
          <a:blip r:embed="rId7"/>
          <a:stretch>
            <a:fillRect/>
          </a:stretch>
        </p:blipFill>
        <p:spPr>
          <a:xfrm>
            <a:off x="5132444" y="2450899"/>
            <a:ext cx="3809055" cy="2247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descr="A picture containing text, screenshot, font, number&#10;&#10;Description automatically generated">
            <a:extLst>
              <a:ext uri="{FF2B5EF4-FFF2-40B4-BE49-F238E27FC236}">
                <a16:creationId xmlns:a16="http://schemas.microsoft.com/office/drawing/2014/main" id="{6E0353A2-5CBE-B283-3F49-DA9F978F5669}"/>
              </a:ext>
            </a:extLst>
          </p:cNvPr>
          <p:cNvPicPr>
            <a:picLocks noChangeAspect="1"/>
          </p:cNvPicPr>
          <p:nvPr/>
        </p:nvPicPr>
        <p:blipFill>
          <a:blip r:embed="rId8"/>
          <a:stretch>
            <a:fillRect/>
          </a:stretch>
        </p:blipFill>
        <p:spPr>
          <a:xfrm>
            <a:off x="6333965" y="3259063"/>
            <a:ext cx="3784876" cy="2311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A picture containing text, screenshot, font&#10;&#10;Description automatically generated">
            <a:extLst>
              <a:ext uri="{FF2B5EF4-FFF2-40B4-BE49-F238E27FC236}">
                <a16:creationId xmlns:a16="http://schemas.microsoft.com/office/drawing/2014/main" id="{30C6D671-214E-7856-2287-04F4778FD4CF}"/>
              </a:ext>
            </a:extLst>
          </p:cNvPr>
          <p:cNvPicPr>
            <a:picLocks noChangeAspect="1"/>
          </p:cNvPicPr>
          <p:nvPr/>
        </p:nvPicPr>
        <p:blipFill>
          <a:blip r:embed="rId9"/>
          <a:stretch>
            <a:fillRect/>
          </a:stretch>
        </p:blipFill>
        <p:spPr>
          <a:xfrm>
            <a:off x="7638337" y="4330031"/>
            <a:ext cx="4246228" cy="2101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a16="http://schemas.microsoft.com/office/drawing/2014/main" id="{B7A99887-788D-D804-9C5C-2AF5F6289ADC}"/>
              </a:ext>
            </a:extLst>
          </p:cNvPr>
          <p:cNvSpPr txBox="1"/>
          <p:nvPr/>
        </p:nvSpPr>
        <p:spPr>
          <a:xfrm>
            <a:off x="0" y="3716323"/>
            <a:ext cx="3439486" cy="323165"/>
          </a:xfrm>
          <a:prstGeom prst="rect">
            <a:avLst/>
          </a:prstGeom>
          <a:noFill/>
        </p:spPr>
        <p:txBody>
          <a:bodyPr wrap="square" rtlCol="0">
            <a:spAutoFit/>
          </a:bodyPr>
          <a:lstStyle/>
          <a:p>
            <a:pPr algn="ctr"/>
            <a:r>
              <a:rPr lang="en-US" sz="1500" b="1" dirty="0">
                <a:solidFill>
                  <a:srgbClr val="ED1867"/>
                </a:solidFill>
                <a:latin typeface="Poppins ExtraBold" panose="00000900000000000000" pitchFamily="2" charset="0"/>
                <a:cs typeface="Poppins ExtraBold" panose="00000900000000000000" pitchFamily="2" charset="0"/>
              </a:rPr>
              <a:t>TaxPlanning.SmartPath.co</a:t>
            </a:r>
          </a:p>
        </p:txBody>
      </p:sp>
    </p:spTree>
    <p:extLst>
      <p:ext uri="{BB962C8B-B14F-4D97-AF65-F5344CB8AC3E}">
        <p14:creationId xmlns:p14="http://schemas.microsoft.com/office/powerpoint/2010/main" val="3722957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8C7B5-7A06-1D4B-7D67-CD4416ED535C}"/>
              </a:ext>
            </a:extLst>
          </p:cNvPr>
          <p:cNvSpPr/>
          <p:nvPr/>
        </p:nvSpPr>
        <p:spPr>
          <a:xfrm>
            <a:off x="0" y="0"/>
            <a:ext cx="3507698"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84B21F0A-E16B-7744-B317-44ABB5BF670A}"/>
              </a:ext>
            </a:extLst>
          </p:cNvPr>
          <p:cNvSpPr>
            <a:spLocks noGrp="1"/>
          </p:cNvSpPr>
          <p:nvPr>
            <p:ph type="body" sz="quarter" idx="10"/>
          </p:nvPr>
        </p:nvSpPr>
        <p:spPr>
          <a:xfrm>
            <a:off x="357779" y="393540"/>
            <a:ext cx="2792412" cy="6210462"/>
          </a:xfrm>
        </p:spPr>
        <p:txBody>
          <a:bodyPr anchor="ctr">
            <a:normAutofit/>
          </a:bodyPr>
          <a:lstStyle/>
          <a:p>
            <a:r>
              <a:rPr lang="en-US" spc="0" dirty="0">
                <a:latin typeface="Poppins" pitchFamily="2" charset="77"/>
                <a:cs typeface="Poppins" pitchFamily="2" charset="77"/>
              </a:rPr>
              <a:t>Case Study</a:t>
            </a:r>
            <a:endParaRPr lang="en-US" spc="0" dirty="0">
              <a:solidFill>
                <a:srgbClr val="F15D5F"/>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BE0A334-424F-A985-522B-2A88A09AAF8A}"/>
              </a:ext>
            </a:extLst>
          </p:cNvPr>
          <p:cNvSpPr txBox="1"/>
          <p:nvPr/>
        </p:nvSpPr>
        <p:spPr>
          <a:xfrm>
            <a:off x="3708808" y="1788915"/>
            <a:ext cx="8125413" cy="4471993"/>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Poppins" pitchFamily="2" charset="77"/>
                <a:cs typeface="Poppins" pitchFamily="2" charset="77"/>
              </a:rPr>
              <a:t>Small firm – 350 Clients.</a:t>
            </a:r>
            <a:br>
              <a:rPr lang="en-US" sz="2400" dirty="0">
                <a:latin typeface="Poppins" pitchFamily="2" charset="77"/>
                <a:cs typeface="Poppins" pitchFamily="2" charset="77"/>
              </a:rPr>
            </a:br>
            <a:endParaRPr lang="en-US" sz="2400" dirty="0">
              <a:solidFill>
                <a:schemeClr val="tx1"/>
              </a:solidFill>
              <a:latin typeface="Poppins" pitchFamily="2" charset="77"/>
              <a:cs typeface="Poppins" pitchFamily="2" charset="77"/>
            </a:endParaRPr>
          </a:p>
          <a:p>
            <a:pPr marL="285750" indent="-285750">
              <a:buFont typeface="Arial" panose="020B0604020202020204" pitchFamily="34" charset="0"/>
              <a:buChar char="•"/>
            </a:pPr>
            <a:r>
              <a:rPr lang="en-US" sz="2400" dirty="0">
                <a:solidFill>
                  <a:schemeClr val="tx1"/>
                </a:solidFill>
                <a:latin typeface="Poppins" pitchFamily="2" charset="77"/>
                <a:cs typeface="Poppins" pitchFamily="2" charset="77"/>
              </a:rPr>
              <a:t>Stopped giving away tax planning for free</a:t>
            </a:r>
            <a:r>
              <a:rPr lang="en-US" sz="2400" b="1" dirty="0">
                <a:latin typeface="Poppins" pitchFamily="2" charset="77"/>
                <a:cs typeface="Poppins" pitchFamily="2" charset="77"/>
              </a:rPr>
              <a:t> tax advice</a:t>
            </a:r>
            <a:r>
              <a:rPr lang="en-US" sz="2400" dirty="0">
                <a:latin typeface="Poppins" pitchFamily="2" charset="77"/>
                <a:cs typeface="Poppins" pitchFamily="2" charset="77"/>
              </a:rPr>
              <a:t>.</a:t>
            </a:r>
            <a:br>
              <a:rPr lang="en-US" sz="2400" dirty="0">
                <a:latin typeface="Poppins" pitchFamily="2" charset="77"/>
                <a:cs typeface="Poppins" pitchFamily="2" charset="77"/>
              </a:rPr>
            </a:br>
            <a:endParaRPr lang="en-US" sz="2400" dirty="0">
              <a:latin typeface="Poppins" pitchFamily="2" charset="77"/>
              <a:cs typeface="Poppins" pitchFamily="2" charset="77"/>
            </a:endParaRPr>
          </a:p>
          <a:p>
            <a:pPr marL="285750" indent="-285750">
              <a:buFont typeface="Arial" panose="020B0604020202020204" pitchFamily="34" charset="0"/>
              <a:buChar char="•"/>
            </a:pPr>
            <a:r>
              <a:rPr lang="en-US" sz="2400" dirty="0">
                <a:latin typeface="Poppins" pitchFamily="2" charset="77"/>
                <a:cs typeface="Poppins" pitchFamily="2" charset="77"/>
              </a:rPr>
              <a:t>Offered two different pricing options:</a:t>
            </a:r>
            <a:br>
              <a:rPr lang="en-US" sz="2400" dirty="0">
                <a:latin typeface="Poppins" pitchFamily="2" charset="77"/>
                <a:cs typeface="Poppins" pitchFamily="2" charset="77"/>
              </a:rPr>
            </a:br>
            <a:r>
              <a:rPr lang="en-US" sz="2400" dirty="0">
                <a:latin typeface="Poppins" pitchFamily="2" charset="77"/>
                <a:cs typeface="Poppins" pitchFamily="2" charset="77"/>
              </a:rPr>
              <a:t>	- Tax Prep + Year-end Tax Plan </a:t>
            </a:r>
            <a:br>
              <a:rPr lang="en-US" sz="2400" dirty="0">
                <a:latin typeface="Poppins" pitchFamily="2" charset="77"/>
                <a:cs typeface="Poppins" pitchFamily="2" charset="77"/>
              </a:rPr>
            </a:br>
            <a:r>
              <a:rPr lang="en-US" sz="2400" dirty="0">
                <a:latin typeface="Poppins" pitchFamily="2" charset="77"/>
                <a:cs typeface="Poppins" pitchFamily="2" charset="77"/>
              </a:rPr>
              <a:t>	- Proactive Year-Round Planning</a:t>
            </a:r>
            <a:br>
              <a:rPr lang="en-US" sz="2400" dirty="0">
                <a:latin typeface="Poppins" pitchFamily="2" charset="77"/>
                <a:cs typeface="Poppins" pitchFamily="2" charset="77"/>
              </a:rPr>
            </a:br>
            <a:endParaRPr lang="en-US" sz="2400" dirty="0">
              <a:latin typeface="Poppins" pitchFamily="2" charset="77"/>
              <a:cs typeface="Poppins" pitchFamily="2" charset="77"/>
            </a:endParaRPr>
          </a:p>
          <a:p>
            <a:pPr marL="285750" indent="-285750">
              <a:lnSpc>
                <a:spcPct val="150000"/>
              </a:lnSpc>
              <a:buFont typeface="Arial" panose="020B0604020202020204" pitchFamily="34" charset="0"/>
              <a:buChar char="•"/>
            </a:pPr>
            <a:r>
              <a:rPr lang="en-US" sz="2400" dirty="0">
                <a:latin typeface="Poppins" pitchFamily="2" charset="77"/>
                <a:cs typeface="Poppins" pitchFamily="2" charset="77"/>
              </a:rPr>
              <a:t>Added </a:t>
            </a:r>
            <a:r>
              <a:rPr lang="en-US" sz="2400" b="1" dirty="0">
                <a:latin typeface="Poppins" pitchFamily="2" charset="77"/>
                <a:cs typeface="Poppins" pitchFamily="2" charset="77"/>
              </a:rPr>
              <a:t>$118,608 </a:t>
            </a:r>
            <a:r>
              <a:rPr lang="en-US" sz="2400" dirty="0">
                <a:latin typeface="Poppins" pitchFamily="2" charset="77"/>
                <a:cs typeface="Poppins" pitchFamily="2" charset="77"/>
              </a:rPr>
              <a:t>in new annual revenue in </a:t>
            </a:r>
            <a:r>
              <a:rPr lang="en-US" sz="2400" b="1" dirty="0">
                <a:solidFill>
                  <a:srgbClr val="ED1867"/>
                </a:solidFill>
                <a:latin typeface="Poppins" pitchFamily="2" charset="77"/>
                <a:cs typeface="Poppins" pitchFamily="2" charset="77"/>
              </a:rPr>
              <a:t>90 days</a:t>
            </a:r>
            <a:r>
              <a:rPr lang="en-US" sz="2400" dirty="0">
                <a:latin typeface="Poppins" pitchFamily="2" charset="77"/>
                <a:cs typeface="Poppins" pitchFamily="2" charset="77"/>
              </a:rPr>
              <a:t>. </a:t>
            </a:r>
            <a:br>
              <a:rPr lang="en-US" sz="2400" dirty="0">
                <a:latin typeface="Poppins" pitchFamily="2" charset="77"/>
                <a:cs typeface="Poppins" pitchFamily="2" charset="77"/>
              </a:rPr>
            </a:br>
            <a:r>
              <a:rPr lang="en-US" sz="2400" b="1" dirty="0">
                <a:solidFill>
                  <a:srgbClr val="05A7A8"/>
                </a:solidFill>
                <a:latin typeface="Poppins" pitchFamily="2" charset="77"/>
                <a:cs typeface="Poppins" pitchFamily="2" charset="77"/>
              </a:rPr>
              <a:t>$9,884 x </a:t>
            </a:r>
            <a:r>
              <a:rPr lang="en-US" sz="2400" dirty="0">
                <a:solidFill>
                  <a:srgbClr val="05A7A8"/>
                </a:solidFill>
                <a:latin typeface="Poppins" pitchFamily="2" charset="77"/>
                <a:cs typeface="Poppins" pitchFamily="2" charset="77"/>
              </a:rPr>
              <a:t>(12 months)</a:t>
            </a:r>
          </a:p>
        </p:txBody>
      </p:sp>
      <p:pic>
        <p:nvPicPr>
          <p:cNvPr id="3" name="Picture 2" descr="A person wearing glasses&#10;&#10;Description automatically generated with low confidence">
            <a:extLst>
              <a:ext uri="{FF2B5EF4-FFF2-40B4-BE49-F238E27FC236}">
                <a16:creationId xmlns:a16="http://schemas.microsoft.com/office/drawing/2014/main" id="{D34AF071-2791-C183-C528-D551C74D713C}"/>
              </a:ext>
            </a:extLst>
          </p:cNvPr>
          <p:cNvPicPr>
            <a:picLocks noChangeAspect="1"/>
          </p:cNvPicPr>
          <p:nvPr/>
        </p:nvPicPr>
        <p:blipFill rotWithShape="1">
          <a:blip r:embed="rId2"/>
          <a:srcRect t="9556" b="3963"/>
          <a:stretch/>
        </p:blipFill>
        <p:spPr>
          <a:xfrm>
            <a:off x="4373066" y="219389"/>
            <a:ext cx="1175686" cy="1193849"/>
          </a:xfrm>
          <a:prstGeom prst="rect">
            <a:avLst/>
          </a:prstGeom>
        </p:spPr>
      </p:pic>
      <p:sp>
        <p:nvSpPr>
          <p:cNvPr id="6" name="You struggle booking clients…">
            <a:extLst>
              <a:ext uri="{FF2B5EF4-FFF2-40B4-BE49-F238E27FC236}">
                <a16:creationId xmlns:a16="http://schemas.microsoft.com/office/drawing/2014/main" id="{FE01E6E1-DDEC-7733-AE44-08A1CF9538A5}"/>
              </a:ext>
            </a:extLst>
          </p:cNvPr>
          <p:cNvSpPr txBox="1"/>
          <p:nvPr/>
        </p:nvSpPr>
        <p:spPr>
          <a:xfrm>
            <a:off x="5824924" y="335168"/>
            <a:ext cx="5301502" cy="334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0">
              <a:lnSpc>
                <a:spcPct val="150000"/>
              </a:lnSpc>
              <a:buSzPct val="100000"/>
              <a:defRPr sz="1800">
                <a:latin typeface="Metropolis Extra Light"/>
                <a:ea typeface="Metropolis Extra Light"/>
                <a:cs typeface="Metropolis Extra Light"/>
                <a:sym typeface="Metropolis Extra Light"/>
              </a:defRPr>
            </a:pPr>
            <a:r>
              <a:rPr lang="en-US" sz="1600" b="1" dirty="0">
                <a:solidFill>
                  <a:srgbClr val="2A2C2E"/>
                </a:solidFill>
                <a:latin typeface="Poppins" pitchFamily="2" charset="77"/>
                <a:cs typeface="Poppins" pitchFamily="2" charset="77"/>
                <a:sym typeface="Metropolis Extra Light"/>
              </a:rPr>
              <a:t>Christine Johnson, CPA | </a:t>
            </a:r>
            <a:r>
              <a:rPr lang="en-US" sz="1600" dirty="0">
                <a:solidFill>
                  <a:srgbClr val="2A2C2E"/>
                </a:solidFill>
                <a:latin typeface="Poppins" pitchFamily="2" charset="77"/>
                <a:cs typeface="Poppins" pitchFamily="2" charset="77"/>
                <a:sym typeface="Metropolis Extra Light"/>
              </a:rPr>
              <a:t>Eagleville TN</a:t>
            </a:r>
          </a:p>
        </p:txBody>
      </p:sp>
      <p:sp>
        <p:nvSpPr>
          <p:cNvPr id="10" name="TextBox 9">
            <a:extLst>
              <a:ext uri="{FF2B5EF4-FFF2-40B4-BE49-F238E27FC236}">
                <a16:creationId xmlns:a16="http://schemas.microsoft.com/office/drawing/2014/main" id="{DDC0C83F-76B2-469C-243B-2F18CF23E2A9}"/>
              </a:ext>
            </a:extLst>
          </p:cNvPr>
          <p:cNvSpPr txBox="1"/>
          <p:nvPr/>
        </p:nvSpPr>
        <p:spPr>
          <a:xfrm>
            <a:off x="5735501" y="733935"/>
            <a:ext cx="6098720" cy="646331"/>
          </a:xfrm>
          <a:prstGeom prst="rect">
            <a:avLst/>
          </a:prstGeom>
          <a:noFill/>
        </p:spPr>
        <p:txBody>
          <a:bodyPr wrap="square">
            <a:spAutoFit/>
          </a:bodyPr>
          <a:lstStyle/>
          <a:p>
            <a:pPr lvl="0">
              <a:buSzPct val="100000"/>
              <a:defRPr sz="1800">
                <a:latin typeface="Metropolis Extra Light"/>
                <a:ea typeface="Metropolis Extra Light"/>
                <a:cs typeface="Metropolis Extra Light"/>
                <a:sym typeface="Metropolis Extra Light"/>
              </a:defRPr>
            </a:pPr>
            <a:r>
              <a:rPr lang="en-US" b="1" dirty="0">
                <a:solidFill>
                  <a:srgbClr val="ED1867"/>
                </a:solidFill>
                <a:latin typeface="Poppins" pitchFamily="2" charset="77"/>
                <a:cs typeface="Poppins" pitchFamily="2" charset="77"/>
                <a:sym typeface="Metropolis Extra Light"/>
              </a:rPr>
              <a:t>$9,884 in new monthly recurring revenue </a:t>
            </a:r>
            <a:br>
              <a:rPr lang="en-US" b="1" dirty="0">
                <a:solidFill>
                  <a:srgbClr val="F15D5F"/>
                </a:solidFill>
                <a:latin typeface="Poppins" pitchFamily="2" charset="77"/>
                <a:cs typeface="Poppins" pitchFamily="2" charset="77"/>
                <a:sym typeface="Metropolis Extra Light"/>
              </a:rPr>
            </a:br>
            <a:r>
              <a:rPr lang="en-US" b="1" dirty="0">
                <a:latin typeface="Poppins" pitchFamily="2" charset="77"/>
                <a:cs typeface="Poppins" pitchFamily="2" charset="77"/>
                <a:sym typeface="Metropolis Extra Light"/>
              </a:rPr>
              <a:t>in the first 90 days</a:t>
            </a:r>
          </a:p>
        </p:txBody>
      </p:sp>
      <p:sp>
        <p:nvSpPr>
          <p:cNvPr id="7" name="TextBox 6">
            <a:extLst>
              <a:ext uri="{FF2B5EF4-FFF2-40B4-BE49-F238E27FC236}">
                <a16:creationId xmlns:a16="http://schemas.microsoft.com/office/drawing/2014/main" id="{E14F2185-9DA0-9A65-3177-1396BCEBC69F}"/>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9" name="Picture 8">
            <a:extLst>
              <a:ext uri="{FF2B5EF4-FFF2-40B4-BE49-F238E27FC236}">
                <a16:creationId xmlns:a16="http://schemas.microsoft.com/office/drawing/2014/main" id="{71059662-15EB-94B4-46D7-66ADAB9AD321}"/>
              </a:ext>
            </a:extLst>
          </p:cNvPr>
          <p:cNvPicPr>
            <a:picLocks noChangeAspect="1"/>
          </p:cNvPicPr>
          <p:nvPr/>
        </p:nvPicPr>
        <p:blipFill>
          <a:blip r:embed="rId3"/>
          <a:stretch>
            <a:fillRect/>
          </a:stretch>
        </p:blipFill>
        <p:spPr>
          <a:xfrm>
            <a:off x="10995208" y="6642556"/>
            <a:ext cx="152400" cy="152400"/>
          </a:xfrm>
          <a:prstGeom prst="rect">
            <a:avLst/>
          </a:prstGeom>
        </p:spPr>
      </p:pic>
      <p:pic>
        <p:nvPicPr>
          <p:cNvPr id="11" name="Picture 10" descr="A white text on a black background&#10;&#10;Description automatically generated with medium confidence">
            <a:extLst>
              <a:ext uri="{FF2B5EF4-FFF2-40B4-BE49-F238E27FC236}">
                <a16:creationId xmlns:a16="http://schemas.microsoft.com/office/drawing/2014/main" id="{20457E58-89BB-2A3C-35CF-A0B37C004BD0}"/>
              </a:ext>
            </a:extLst>
          </p:cNvPr>
          <p:cNvPicPr>
            <a:picLocks noChangeAspect="1"/>
          </p:cNvPicPr>
          <p:nvPr/>
        </p:nvPicPr>
        <p:blipFill>
          <a:blip r:embed="rId4"/>
          <a:stretch>
            <a:fillRect/>
          </a:stretch>
        </p:blipFill>
        <p:spPr>
          <a:xfrm>
            <a:off x="126779" y="6465025"/>
            <a:ext cx="1023143" cy="245250"/>
          </a:xfrm>
          <a:prstGeom prst="rect">
            <a:avLst/>
          </a:prstGeom>
        </p:spPr>
      </p:pic>
    </p:spTree>
    <p:extLst>
      <p:ext uri="{BB962C8B-B14F-4D97-AF65-F5344CB8AC3E}">
        <p14:creationId xmlns:p14="http://schemas.microsoft.com/office/powerpoint/2010/main" val="425221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A2C2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C2E773-54EF-A6F6-225C-C589C02EAA4D}"/>
              </a:ext>
            </a:extLst>
          </p:cNvPr>
          <p:cNvSpPr txBox="1">
            <a:spLocks/>
          </p:cNvSpPr>
          <p:nvPr/>
        </p:nvSpPr>
        <p:spPr>
          <a:xfrm>
            <a:off x="931025" y="1627187"/>
            <a:ext cx="10098925"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en-US" b="1" dirty="0">
                <a:solidFill>
                  <a:prstClr val="white"/>
                </a:solidFill>
                <a:latin typeface="Poppins ExtraBold" pitchFamily="2" charset="77"/>
                <a:cs typeface="Poppins ExtraBold" pitchFamily="2" charset="77"/>
              </a:rPr>
              <a:t>Access Your Free Worksheet &gt;&gt; </a:t>
            </a:r>
            <a:r>
              <a:rPr lang="en-US" b="1" dirty="0">
                <a:solidFill>
                  <a:srgbClr val="ED1867"/>
                </a:solidFill>
                <a:latin typeface="Poppins ExtraBold" pitchFamily="2" charset="77"/>
                <a:cs typeface="Poppins ExtraBold" pitchFamily="2" charset="77"/>
              </a:rPr>
              <a:t>taxplanning.smartpath.co</a:t>
            </a:r>
          </a:p>
          <a:p>
            <a:pPr>
              <a:lnSpc>
                <a:spcPct val="150000"/>
              </a:lnSpc>
              <a:tabLst>
                <a:tab pos="1768475" algn="l"/>
              </a:tabLst>
              <a:defRPr/>
            </a:pPr>
            <a:endParaRPr lang="en-US" sz="1500" b="1" dirty="0">
              <a:solidFill>
                <a:prstClr val="white"/>
              </a:solidFill>
              <a:latin typeface="Poppins ExtraBold" pitchFamily="2" charset="77"/>
              <a:cs typeface="Poppins ExtraBold" pitchFamily="2" charset="77"/>
            </a:endParaRPr>
          </a:p>
          <a:p>
            <a:pPr>
              <a:lnSpc>
                <a:spcPct val="150000"/>
              </a:lnSpc>
              <a:buClr>
                <a:srgbClr val="67A4A5"/>
              </a:buClr>
              <a:defRPr/>
            </a:pPr>
            <a:endParaRPr lang="en-US" sz="2000" dirty="0">
              <a:solidFill>
                <a:prstClr val="white"/>
              </a:solidFill>
              <a:latin typeface="Poppins Medium" pitchFamily="2" charset="77"/>
              <a:cs typeface="Poppins Medium" pitchFamily="2" charset="77"/>
            </a:endParaRPr>
          </a:p>
          <a:p>
            <a:pPr>
              <a:lnSpc>
                <a:spcPct val="150000"/>
              </a:lnSpc>
              <a:defRPr/>
            </a:pPr>
            <a:endParaRPr kumimoji="0" lang="en-US" sz="3200" b="0" i="0" u="none" strike="noStrike" kern="1200" cap="none" spc="0" normalizeH="0" baseline="0" noProof="0" dirty="0">
              <a:ln>
                <a:noFill/>
              </a:ln>
              <a:solidFill>
                <a:prstClr val="white"/>
              </a:solidFill>
              <a:effectLst/>
              <a:uLnTx/>
              <a:uFillTx/>
              <a:latin typeface="Poppins Medium" pitchFamily="2" charset="77"/>
              <a:ea typeface="+mj-ea"/>
              <a:cs typeface="Poppins Medium" pitchFamily="2" charset="77"/>
            </a:endParaRPr>
          </a:p>
        </p:txBody>
      </p:sp>
      <p:sp>
        <p:nvSpPr>
          <p:cNvPr id="12" name="Right Triangle 11">
            <a:extLst>
              <a:ext uri="{FF2B5EF4-FFF2-40B4-BE49-F238E27FC236}">
                <a16:creationId xmlns:a16="http://schemas.microsoft.com/office/drawing/2014/main" id="{A8E9967D-E253-28E6-D5F3-EAF36A2C38A1}"/>
              </a:ext>
            </a:extLst>
          </p:cNvPr>
          <p:cNvSpPr/>
          <p:nvPr/>
        </p:nvSpPr>
        <p:spPr>
          <a:xfrm flipH="1">
            <a:off x="6096000" y="4656667"/>
            <a:ext cx="6096000" cy="2201333"/>
          </a:xfrm>
          <a:prstGeom prst="rtTriangle">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text on a black background&#10;&#10;Description automatically generated with medium confidence">
            <a:extLst>
              <a:ext uri="{FF2B5EF4-FFF2-40B4-BE49-F238E27FC236}">
                <a16:creationId xmlns:a16="http://schemas.microsoft.com/office/drawing/2014/main" id="{8E3FE727-D0C8-8FD9-EB9F-52ECA23DA01E}"/>
              </a:ext>
            </a:extLst>
          </p:cNvPr>
          <p:cNvPicPr>
            <a:picLocks noChangeAspect="1"/>
          </p:cNvPicPr>
          <p:nvPr/>
        </p:nvPicPr>
        <p:blipFill>
          <a:blip r:embed="rId2"/>
          <a:stretch>
            <a:fillRect/>
          </a:stretch>
        </p:blipFill>
        <p:spPr>
          <a:xfrm>
            <a:off x="126779" y="6465025"/>
            <a:ext cx="1023143" cy="245250"/>
          </a:xfrm>
          <a:prstGeom prst="rect">
            <a:avLst/>
          </a:prstGeom>
        </p:spPr>
      </p:pic>
      <p:sp>
        <p:nvSpPr>
          <p:cNvPr id="3" name="TextBox 2">
            <a:extLst>
              <a:ext uri="{FF2B5EF4-FFF2-40B4-BE49-F238E27FC236}">
                <a16:creationId xmlns:a16="http://schemas.microsoft.com/office/drawing/2014/main" id="{442988DB-7BC8-9D41-B165-7FF1A78D6F1B}"/>
              </a:ext>
            </a:extLst>
          </p:cNvPr>
          <p:cNvSpPr txBox="1"/>
          <p:nvPr/>
        </p:nvSpPr>
        <p:spPr>
          <a:xfrm>
            <a:off x="1040234" y="4182533"/>
            <a:ext cx="3439486" cy="1015663"/>
          </a:xfrm>
          <a:prstGeom prst="rect">
            <a:avLst/>
          </a:prstGeom>
          <a:noFill/>
        </p:spPr>
        <p:txBody>
          <a:bodyPr wrap="square" rtlCol="0">
            <a:spAutoFit/>
          </a:bodyPr>
          <a:lstStyle/>
          <a:p>
            <a:r>
              <a:rPr lang="en-US" sz="1500" dirty="0">
                <a:solidFill>
                  <a:srgbClr val="FFFFFF"/>
                </a:solidFill>
                <a:latin typeface="Poppins" panose="00000500000000000000" pitchFamily="2" charset="0"/>
                <a:cs typeface="Poppins" panose="00000500000000000000" pitchFamily="2" charset="0"/>
              </a:rPr>
              <a:t>Email | will@smartpath.co</a:t>
            </a:r>
            <a:br>
              <a:rPr lang="en-US" sz="1500" dirty="0">
                <a:solidFill>
                  <a:srgbClr val="FFFFFF"/>
                </a:solidFill>
                <a:latin typeface="Poppins" panose="00000500000000000000" pitchFamily="2" charset="0"/>
                <a:cs typeface="Poppins" panose="00000500000000000000" pitchFamily="2" charset="0"/>
              </a:rPr>
            </a:br>
            <a:endParaRPr lang="en-US" sz="1500" dirty="0">
              <a:solidFill>
                <a:srgbClr val="FFFFFF"/>
              </a:solidFill>
              <a:latin typeface="Poppins" panose="00000500000000000000" pitchFamily="2" charset="0"/>
              <a:cs typeface="Poppins" panose="00000500000000000000" pitchFamily="2" charset="0"/>
            </a:endParaRPr>
          </a:p>
          <a:p>
            <a:r>
              <a:rPr lang="en-US" sz="1500" dirty="0">
                <a:solidFill>
                  <a:srgbClr val="FFFFFF"/>
                </a:solidFill>
                <a:latin typeface="Poppins" panose="00000500000000000000" pitchFamily="2" charset="0"/>
                <a:cs typeface="Poppins" panose="00000500000000000000" pitchFamily="2" charset="0"/>
              </a:rPr>
              <a:t>Web | www.SmartPath.co</a:t>
            </a:r>
          </a:p>
          <a:p>
            <a:endParaRPr lang="en-US" sz="1500" dirty="0">
              <a:solidFill>
                <a:srgbClr val="ED1867"/>
              </a:solidFill>
              <a:latin typeface="Poppins" panose="00000500000000000000" pitchFamily="2" charset="0"/>
              <a:cs typeface="Poppins" panose="00000500000000000000" pitchFamily="2" charset="0"/>
            </a:endParaRPr>
          </a:p>
        </p:txBody>
      </p:sp>
      <p:sp>
        <p:nvSpPr>
          <p:cNvPr id="4" name="Rectangle 3">
            <a:extLst>
              <a:ext uri="{FF2B5EF4-FFF2-40B4-BE49-F238E27FC236}">
                <a16:creationId xmlns:a16="http://schemas.microsoft.com/office/drawing/2014/main" id="{5E17C629-3F6D-E984-AB62-580648BEA5DC}"/>
              </a:ext>
            </a:extLst>
          </p:cNvPr>
          <p:cNvSpPr/>
          <p:nvPr/>
        </p:nvSpPr>
        <p:spPr>
          <a:xfrm>
            <a:off x="852054" y="6083435"/>
            <a:ext cx="1434130" cy="439183"/>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57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67CBF-AF9C-AA3B-A208-CB9E6D04D7AC}"/>
              </a:ext>
            </a:extLst>
          </p:cNvPr>
          <p:cNvSpPr/>
          <p:nvPr/>
        </p:nvSpPr>
        <p:spPr>
          <a:xfrm>
            <a:off x="729842" y="6075851"/>
            <a:ext cx="1434130" cy="4391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C68C5B-4807-EF46-92A5-00E778A2042F}"/>
              </a:ext>
            </a:extLst>
          </p:cNvPr>
          <p:cNvSpPr/>
          <p:nvPr/>
        </p:nvSpPr>
        <p:spPr>
          <a:xfrm>
            <a:off x="0" y="-1"/>
            <a:ext cx="12192000" cy="1549667"/>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96B0A27-2C09-164D-B796-3F98D5FCD03B}"/>
              </a:ext>
            </a:extLst>
          </p:cNvPr>
          <p:cNvSpPr>
            <a:spLocks noGrp="1"/>
          </p:cNvSpPr>
          <p:nvPr>
            <p:ph type="body" sz="quarter" idx="13"/>
          </p:nvPr>
        </p:nvSpPr>
        <p:spPr/>
        <p:txBody>
          <a:bodyPr/>
          <a:lstStyle/>
          <a:p>
            <a:r>
              <a:rPr lang="en-US" spc="0" dirty="0">
                <a:solidFill>
                  <a:srgbClr val="05A7A8"/>
                </a:solidFill>
                <a:latin typeface="Poppins ExtraBold" pitchFamily="2" charset="77"/>
                <a:cs typeface="Poppins ExtraBold" pitchFamily="2" charset="77"/>
              </a:rPr>
              <a:t>Why is Tax Planning so important?</a:t>
            </a:r>
          </a:p>
        </p:txBody>
      </p:sp>
      <p:pic>
        <p:nvPicPr>
          <p:cNvPr id="9" name="Picture 8" descr="Logo&#10;&#10;Description automatically generated">
            <a:extLst>
              <a:ext uri="{FF2B5EF4-FFF2-40B4-BE49-F238E27FC236}">
                <a16:creationId xmlns:a16="http://schemas.microsoft.com/office/drawing/2014/main" id="{5C429F90-3A73-11C9-DF58-A6892DB2041F}"/>
              </a:ext>
            </a:extLst>
          </p:cNvPr>
          <p:cNvPicPr>
            <a:picLocks noChangeAspect="1"/>
          </p:cNvPicPr>
          <p:nvPr/>
        </p:nvPicPr>
        <p:blipFill>
          <a:blip r:embed="rId2"/>
          <a:stretch>
            <a:fillRect/>
          </a:stretch>
        </p:blipFill>
        <p:spPr>
          <a:xfrm>
            <a:off x="140236" y="6370299"/>
            <a:ext cx="1179213" cy="282660"/>
          </a:xfrm>
          <a:prstGeom prst="rect">
            <a:avLst/>
          </a:prstGeom>
        </p:spPr>
      </p:pic>
      <p:sp>
        <p:nvSpPr>
          <p:cNvPr id="6" name="TextBox 5">
            <a:extLst>
              <a:ext uri="{FF2B5EF4-FFF2-40B4-BE49-F238E27FC236}">
                <a16:creationId xmlns:a16="http://schemas.microsoft.com/office/drawing/2014/main" id="{FD83A5D2-22A9-78DC-73A6-7823133ED7B2}"/>
              </a:ext>
            </a:extLst>
          </p:cNvPr>
          <p:cNvSpPr txBox="1"/>
          <p:nvPr/>
        </p:nvSpPr>
        <p:spPr>
          <a:xfrm>
            <a:off x="407442" y="1793538"/>
            <a:ext cx="6446364" cy="3913764"/>
          </a:xfrm>
          <a:prstGeom prst="rect">
            <a:avLst/>
          </a:prstGeom>
          <a:noFill/>
        </p:spPr>
        <p:txBody>
          <a:bodyPr wrap="square">
            <a:spAutoFit/>
          </a:bodyPr>
          <a:lstStyle/>
          <a:p>
            <a:pPr>
              <a:lnSpc>
                <a:spcPts val="3660"/>
              </a:lnSpc>
              <a:buClr>
                <a:srgbClr val="009ACC"/>
              </a:buClr>
              <a:buSzPct val="125000"/>
            </a:pPr>
            <a:r>
              <a:rPr lang="en-US" sz="1800" dirty="0">
                <a:latin typeface="Poppins"/>
                <a:cs typeface="Poppins"/>
              </a:rPr>
              <a:t>&gt; It </a:t>
            </a:r>
            <a:r>
              <a:rPr lang="en-US" b="1" dirty="0">
                <a:solidFill>
                  <a:srgbClr val="ED1867"/>
                </a:solidFill>
                <a:latin typeface="Poppins"/>
                <a:cs typeface="Poppins"/>
              </a:rPr>
              <a:t>deepens your relationship with clients</a:t>
            </a:r>
            <a:r>
              <a:rPr lang="en-US" sz="1800" dirty="0">
                <a:latin typeface="Poppins"/>
                <a:cs typeface="Poppins"/>
              </a:rPr>
              <a:t>:</a:t>
            </a:r>
            <a:br>
              <a:rPr lang="en-US" dirty="0">
                <a:latin typeface="Poppins"/>
                <a:cs typeface="Poppins"/>
              </a:rPr>
            </a:br>
            <a:endParaRPr lang="en-US" dirty="0">
              <a:latin typeface="Poppins"/>
              <a:cs typeface="Poppins"/>
            </a:endParaRPr>
          </a:p>
          <a:p>
            <a:pPr>
              <a:lnSpc>
                <a:spcPts val="3660"/>
              </a:lnSpc>
              <a:buClr>
                <a:srgbClr val="009ACC"/>
              </a:buClr>
              <a:buSzPct val="125000"/>
            </a:pPr>
            <a:r>
              <a:rPr lang="en-US" dirty="0">
                <a:latin typeface="Poppins"/>
                <a:cs typeface="Poppins"/>
              </a:rPr>
              <a:t>&gt; When you have a deeper relationship with clients:</a:t>
            </a:r>
          </a:p>
          <a:p>
            <a:pPr>
              <a:buClr>
                <a:srgbClr val="009ACC"/>
              </a:buClr>
              <a:buSzPct val="125000"/>
            </a:pPr>
            <a:r>
              <a:rPr lang="en-US" dirty="0">
                <a:latin typeface="Poppins"/>
                <a:cs typeface="Poppins"/>
              </a:rPr>
              <a:t> </a:t>
            </a:r>
          </a:p>
          <a:p>
            <a:pPr>
              <a:buClr>
                <a:srgbClr val="009ACC"/>
              </a:buClr>
              <a:buSzPct val="125000"/>
            </a:pPr>
            <a:r>
              <a:rPr lang="en-US" b="1" dirty="0">
                <a:solidFill>
                  <a:srgbClr val="05A7A8"/>
                </a:solidFill>
                <a:latin typeface="Poppins"/>
                <a:cs typeface="Poppins"/>
              </a:rPr>
              <a:t>You separate yourself from bots, A.I., and DIY options</a:t>
            </a:r>
            <a:r>
              <a:rPr lang="en-US" dirty="0">
                <a:solidFill>
                  <a:srgbClr val="05A7A8"/>
                </a:solidFill>
                <a:latin typeface="Poppins"/>
                <a:cs typeface="Poppins"/>
              </a:rPr>
              <a:t>.</a:t>
            </a:r>
          </a:p>
          <a:p>
            <a:pPr>
              <a:lnSpc>
                <a:spcPts val="3660"/>
              </a:lnSpc>
              <a:buClr>
                <a:srgbClr val="009ACC"/>
              </a:buClr>
              <a:buSzPct val="125000"/>
            </a:pPr>
            <a:r>
              <a:rPr lang="en-US" b="1" dirty="0">
                <a:solidFill>
                  <a:srgbClr val="05A7A8"/>
                </a:solidFill>
                <a:latin typeface="Poppins"/>
                <a:cs typeface="Poppins"/>
              </a:rPr>
              <a:t>	</a:t>
            </a:r>
            <a:r>
              <a:rPr lang="en-US" dirty="0">
                <a:solidFill>
                  <a:srgbClr val="ED1867"/>
                </a:solidFill>
                <a:latin typeface="Poppins"/>
                <a:cs typeface="Poppins"/>
              </a:rPr>
              <a:t>-</a:t>
            </a:r>
            <a:r>
              <a:rPr lang="en-US" dirty="0">
                <a:solidFill>
                  <a:srgbClr val="05A7A8"/>
                </a:solidFill>
                <a:latin typeface="Poppins"/>
                <a:cs typeface="Poppins"/>
              </a:rPr>
              <a:t> </a:t>
            </a:r>
            <a:r>
              <a:rPr lang="en-US" dirty="0">
                <a:solidFill>
                  <a:srgbClr val="ED1867"/>
                </a:solidFill>
                <a:latin typeface="Poppins"/>
                <a:cs typeface="Poppins"/>
              </a:rPr>
              <a:t>You position yourself as the trusted advisor</a:t>
            </a:r>
          </a:p>
          <a:p>
            <a:pPr>
              <a:lnSpc>
                <a:spcPts val="3660"/>
              </a:lnSpc>
              <a:buClr>
                <a:srgbClr val="009ACC"/>
              </a:buClr>
              <a:buSzPct val="125000"/>
            </a:pPr>
            <a:r>
              <a:rPr lang="en-US" dirty="0">
                <a:solidFill>
                  <a:srgbClr val="ED1867"/>
                </a:solidFill>
                <a:latin typeface="Poppins"/>
                <a:cs typeface="Poppins"/>
              </a:rPr>
              <a:t>	- You stand out from the competition</a:t>
            </a:r>
          </a:p>
          <a:p>
            <a:pPr>
              <a:lnSpc>
                <a:spcPts val="3660"/>
              </a:lnSpc>
              <a:buClr>
                <a:srgbClr val="009ACC"/>
              </a:buClr>
              <a:buSzPct val="125000"/>
            </a:pPr>
            <a:r>
              <a:rPr lang="en-US" dirty="0">
                <a:solidFill>
                  <a:srgbClr val="ED1867"/>
                </a:solidFill>
                <a:latin typeface="Poppins"/>
                <a:cs typeface="Poppins"/>
              </a:rPr>
              <a:t>	- The right clients want to pay for your help</a:t>
            </a:r>
            <a:r>
              <a:rPr lang="en-US" b="1" dirty="0">
                <a:solidFill>
                  <a:srgbClr val="ED1867"/>
                </a:solidFill>
                <a:latin typeface="Poppins"/>
                <a:cs typeface="Poppins"/>
              </a:rPr>
              <a:t>	</a:t>
            </a:r>
            <a:endParaRPr lang="en-US" b="1" dirty="0">
              <a:solidFill>
                <a:srgbClr val="05A7A8"/>
              </a:solidFill>
              <a:latin typeface="Poppins"/>
              <a:cs typeface="Poppins"/>
            </a:endParaRPr>
          </a:p>
        </p:txBody>
      </p:sp>
      <p:pic>
        <p:nvPicPr>
          <p:cNvPr id="4" name="Picture 3">
            <a:extLst>
              <a:ext uri="{FF2B5EF4-FFF2-40B4-BE49-F238E27FC236}">
                <a16:creationId xmlns:a16="http://schemas.microsoft.com/office/drawing/2014/main" id="{02BE174A-CC56-66C0-A935-C6F6178B9D45}"/>
              </a:ext>
            </a:extLst>
          </p:cNvPr>
          <p:cNvPicPr>
            <a:picLocks noChangeAspect="1"/>
          </p:cNvPicPr>
          <p:nvPr/>
        </p:nvPicPr>
        <p:blipFill>
          <a:blip r:embed="rId3"/>
          <a:srcRect l="14198" r="14198"/>
          <a:stretch/>
        </p:blipFill>
        <p:spPr>
          <a:xfrm>
            <a:off x="7093018" y="1549665"/>
            <a:ext cx="5098982" cy="4591075"/>
          </a:xfrm>
          <a:prstGeom prst="rect">
            <a:avLst/>
          </a:prstGeom>
        </p:spPr>
      </p:pic>
      <p:sp>
        <p:nvSpPr>
          <p:cNvPr id="2" name="TextBox 1">
            <a:extLst>
              <a:ext uri="{FF2B5EF4-FFF2-40B4-BE49-F238E27FC236}">
                <a16:creationId xmlns:a16="http://schemas.microsoft.com/office/drawing/2014/main" id="{DFA88B29-8C48-FADB-E6BA-C55619850D92}"/>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7" name="Picture 6">
            <a:extLst>
              <a:ext uri="{FF2B5EF4-FFF2-40B4-BE49-F238E27FC236}">
                <a16:creationId xmlns:a16="http://schemas.microsoft.com/office/drawing/2014/main" id="{0B269265-B06B-B90C-3415-040D3ADDBD17}"/>
              </a:ext>
            </a:extLst>
          </p:cNvPr>
          <p:cNvPicPr>
            <a:picLocks noChangeAspect="1"/>
          </p:cNvPicPr>
          <p:nvPr/>
        </p:nvPicPr>
        <p:blipFill>
          <a:blip r:embed="rId4"/>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1120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9EC305-E24A-5986-C3F5-6211A9AF5456}"/>
              </a:ext>
            </a:extLst>
          </p:cNvPr>
          <p:cNvSpPr/>
          <p:nvPr/>
        </p:nvSpPr>
        <p:spPr>
          <a:xfrm>
            <a:off x="729842" y="6075851"/>
            <a:ext cx="1434130" cy="4391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F8ECC-C82B-FF27-05CF-E066BF85BD8C}"/>
              </a:ext>
            </a:extLst>
          </p:cNvPr>
          <p:cNvSpPr/>
          <p:nvPr/>
        </p:nvSpPr>
        <p:spPr>
          <a:xfrm>
            <a:off x="0" y="-1"/>
            <a:ext cx="12192000" cy="1549667"/>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96B0A27-2C09-164D-B796-3F98D5FCD03B}"/>
              </a:ext>
            </a:extLst>
          </p:cNvPr>
          <p:cNvSpPr>
            <a:spLocks noGrp="1"/>
          </p:cNvSpPr>
          <p:nvPr>
            <p:ph type="body" sz="quarter" idx="13"/>
          </p:nvPr>
        </p:nvSpPr>
        <p:spPr/>
        <p:txBody>
          <a:bodyPr/>
          <a:lstStyle/>
          <a:p>
            <a:r>
              <a:rPr lang="en-US" spc="0" dirty="0">
                <a:solidFill>
                  <a:srgbClr val="ED1867"/>
                </a:solidFill>
                <a:latin typeface="Poppins ExtraBold" pitchFamily="2" charset="77"/>
                <a:cs typeface="Poppins ExtraBold" pitchFamily="2" charset="77"/>
              </a:rPr>
              <a:t>What you’ll learn in this workshop</a:t>
            </a:r>
          </a:p>
        </p:txBody>
      </p:sp>
      <p:sp>
        <p:nvSpPr>
          <p:cNvPr id="13" name="Text Placeholder 3">
            <a:extLst>
              <a:ext uri="{FF2B5EF4-FFF2-40B4-BE49-F238E27FC236}">
                <a16:creationId xmlns:a16="http://schemas.microsoft.com/office/drawing/2014/main" id="{2A5109D5-3391-174F-D099-C048FEEB5210}"/>
              </a:ext>
            </a:extLst>
          </p:cNvPr>
          <p:cNvSpPr>
            <a:spLocks noGrp="1"/>
          </p:cNvSpPr>
          <p:nvPr>
            <p:ph type="body" sz="quarter" idx="14"/>
          </p:nvPr>
        </p:nvSpPr>
        <p:spPr>
          <a:xfrm>
            <a:off x="408264" y="2127290"/>
            <a:ext cx="11375471" cy="3846206"/>
          </a:xfrm>
        </p:spPr>
        <p:txBody>
          <a:bodyPr vert="horz" lIns="91440" tIns="45720" rIns="91440" bIns="45720" rtlCol="0" anchor="t">
            <a:normAutofit/>
          </a:bodyPr>
          <a:lstStyle/>
          <a:p>
            <a:pPr marL="457200" indent="-457200">
              <a:lnSpc>
                <a:spcPct val="150000"/>
              </a:lnSpc>
              <a:buFont typeface="Arial" panose="020B0604020202020204" pitchFamily="34" charset="0"/>
              <a:buChar char="•"/>
            </a:pPr>
            <a:r>
              <a:rPr lang="en-US" sz="2800" dirty="0">
                <a:solidFill>
                  <a:schemeClr val="tx1"/>
                </a:solidFill>
                <a:latin typeface="Poppins Light" panose="00000400000000000000" pitchFamily="2" charset="0"/>
                <a:cs typeface="Poppins Light" panose="00000400000000000000" pitchFamily="2" charset="0"/>
              </a:rPr>
              <a:t>We're going to you </a:t>
            </a:r>
            <a:r>
              <a:rPr lang="en-US" sz="2800" b="1" dirty="0">
                <a:solidFill>
                  <a:schemeClr val="tx1"/>
                </a:solidFill>
                <a:latin typeface="Poppins" panose="00000500000000000000" pitchFamily="2" charset="0"/>
                <a:cs typeface="Poppins" panose="00000500000000000000" pitchFamily="2" charset="0"/>
              </a:rPr>
              <a:t>ONE simple framework</a:t>
            </a:r>
            <a:r>
              <a:rPr lang="en-US" sz="2800" dirty="0">
                <a:solidFill>
                  <a:schemeClr val="tx1"/>
                </a:solidFill>
                <a:latin typeface="Poppins" panose="00000500000000000000" pitchFamily="2" charset="0"/>
                <a:cs typeface="Poppins" panose="00000500000000000000" pitchFamily="2" charset="0"/>
              </a:rPr>
              <a:t>.</a:t>
            </a:r>
            <a:br>
              <a:rPr lang="en-US" sz="2800" dirty="0">
                <a:solidFill>
                  <a:schemeClr val="tx1"/>
                </a:solidFill>
                <a:latin typeface="Poppins SemiBold" panose="00000700000000000000" pitchFamily="2" charset="0"/>
                <a:cs typeface="Poppins SemiBold" panose="00000700000000000000" pitchFamily="2" charset="0"/>
              </a:rPr>
            </a:br>
            <a:endParaRPr lang="en-US" sz="2800" dirty="0">
              <a:solidFill>
                <a:schemeClr val="tx1"/>
              </a:solidFill>
              <a:latin typeface="Poppins SemiBold" panose="00000700000000000000" pitchFamily="2" charset="0"/>
              <a:cs typeface="Poppins SemiBold" panose="00000700000000000000" pitchFamily="2" charset="0"/>
            </a:endParaRPr>
          </a:p>
          <a:p>
            <a:pPr marL="457200" indent="-457200">
              <a:lnSpc>
                <a:spcPct val="150000"/>
              </a:lnSpc>
              <a:buFont typeface="Arial" panose="020B0604020202020204" pitchFamily="34" charset="0"/>
              <a:buChar char="•"/>
            </a:pPr>
            <a:r>
              <a:rPr lang="en-US" sz="2800" dirty="0">
                <a:solidFill>
                  <a:schemeClr val="tx1"/>
                </a:solidFill>
                <a:latin typeface="Poppins Light" panose="00000400000000000000" pitchFamily="2" charset="0"/>
                <a:cs typeface="Poppins Light" panose="00000400000000000000" pitchFamily="2" charset="0"/>
              </a:rPr>
              <a:t>You can use to increase your </a:t>
            </a:r>
            <a:r>
              <a:rPr lang="en-US" sz="2800" b="1" dirty="0">
                <a:solidFill>
                  <a:schemeClr val="tx1"/>
                </a:solidFill>
                <a:latin typeface="Poppins" panose="00000500000000000000" pitchFamily="2" charset="0"/>
                <a:cs typeface="Poppins" panose="00000500000000000000" pitchFamily="2" charset="0"/>
              </a:rPr>
              <a:t>tax planning engagements</a:t>
            </a:r>
            <a:r>
              <a:rPr lang="en-US" sz="2800" dirty="0">
                <a:solidFill>
                  <a:schemeClr val="tx1"/>
                </a:solidFill>
                <a:latin typeface="Poppins Light" panose="00000400000000000000" pitchFamily="2" charset="0"/>
                <a:cs typeface="Poppins Light" panose="00000400000000000000" pitchFamily="2" charset="0"/>
              </a:rPr>
              <a:t>.</a:t>
            </a:r>
            <a:br>
              <a:rPr lang="en-US" sz="2800" dirty="0">
                <a:solidFill>
                  <a:schemeClr val="tx1"/>
                </a:solidFill>
                <a:latin typeface="Poppins Light" panose="00000400000000000000" pitchFamily="2" charset="0"/>
                <a:cs typeface="Poppins Light" panose="00000400000000000000" pitchFamily="2" charset="0"/>
              </a:rPr>
            </a:br>
            <a:r>
              <a:rPr lang="en-US" sz="2800" dirty="0">
                <a:solidFill>
                  <a:schemeClr val="tx1"/>
                </a:solidFill>
                <a:latin typeface="Poppins Light" panose="00000400000000000000" pitchFamily="2" charset="0"/>
                <a:cs typeface="Poppins Light" panose="00000400000000000000" pitchFamily="2" charset="0"/>
              </a:rPr>
              <a:t> </a:t>
            </a:r>
          </a:p>
          <a:p>
            <a:pPr marL="457200" indent="-457200">
              <a:lnSpc>
                <a:spcPct val="150000"/>
              </a:lnSpc>
              <a:buFont typeface="Arial" panose="020B0604020202020204" pitchFamily="34" charset="0"/>
              <a:buChar char="•"/>
            </a:pPr>
            <a:r>
              <a:rPr lang="en-US" sz="2800" b="1" dirty="0">
                <a:solidFill>
                  <a:srgbClr val="05A7A8"/>
                </a:solidFill>
                <a:latin typeface="Poppins" panose="00000500000000000000" pitchFamily="2" charset="0"/>
                <a:cs typeface="Poppins" panose="00000500000000000000" pitchFamily="2" charset="0"/>
              </a:rPr>
              <a:t>Significantly boost </a:t>
            </a:r>
            <a:r>
              <a:rPr lang="en-US" sz="2800" dirty="0">
                <a:solidFill>
                  <a:schemeClr val="tx1"/>
                </a:solidFill>
                <a:latin typeface="Poppins Light" panose="00000400000000000000" pitchFamily="2" charset="0"/>
                <a:cs typeface="Poppins Light" panose="00000400000000000000" pitchFamily="2" charset="0"/>
              </a:rPr>
              <a:t>your margins throughout the year.</a:t>
            </a:r>
          </a:p>
        </p:txBody>
      </p:sp>
      <p:pic>
        <p:nvPicPr>
          <p:cNvPr id="2" name="Picture 1" descr="Logo&#10;&#10;Description automatically generated">
            <a:extLst>
              <a:ext uri="{FF2B5EF4-FFF2-40B4-BE49-F238E27FC236}">
                <a16:creationId xmlns:a16="http://schemas.microsoft.com/office/drawing/2014/main" id="{8AC7E691-5222-C631-58D5-BD854A51755F}"/>
              </a:ext>
            </a:extLst>
          </p:cNvPr>
          <p:cNvPicPr>
            <a:picLocks noChangeAspect="1"/>
          </p:cNvPicPr>
          <p:nvPr/>
        </p:nvPicPr>
        <p:blipFill>
          <a:blip r:embed="rId2"/>
          <a:stretch>
            <a:fillRect/>
          </a:stretch>
        </p:blipFill>
        <p:spPr>
          <a:xfrm>
            <a:off x="140236" y="6370299"/>
            <a:ext cx="1179213" cy="282660"/>
          </a:xfrm>
          <a:prstGeom prst="rect">
            <a:avLst/>
          </a:prstGeom>
        </p:spPr>
      </p:pic>
      <p:sp>
        <p:nvSpPr>
          <p:cNvPr id="7" name="TextBox 6">
            <a:extLst>
              <a:ext uri="{FF2B5EF4-FFF2-40B4-BE49-F238E27FC236}">
                <a16:creationId xmlns:a16="http://schemas.microsoft.com/office/drawing/2014/main" id="{467FC0EA-EBF4-D1F6-B725-B51B60CF1283}"/>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8" name="Picture 7">
            <a:extLst>
              <a:ext uri="{FF2B5EF4-FFF2-40B4-BE49-F238E27FC236}">
                <a16:creationId xmlns:a16="http://schemas.microsoft.com/office/drawing/2014/main" id="{F6A621D3-95C6-7FF9-AE82-8533CEB96AC7}"/>
              </a:ext>
            </a:extLst>
          </p:cNvPr>
          <p:cNvPicPr>
            <a:picLocks noChangeAspect="1"/>
          </p:cNvPicPr>
          <p:nvPr/>
        </p:nvPicPr>
        <p:blipFill>
          <a:blip r:embed="rId3"/>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21865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8C7B5-7A06-1D4B-7D67-CD4416ED535C}"/>
              </a:ext>
            </a:extLst>
          </p:cNvPr>
          <p:cNvSpPr/>
          <p:nvPr/>
        </p:nvSpPr>
        <p:spPr>
          <a:xfrm>
            <a:off x="0" y="0"/>
            <a:ext cx="3507698"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FD69617-84DC-0942-A721-2FA9D3AB968D}"/>
              </a:ext>
            </a:extLst>
          </p:cNvPr>
          <p:cNvSpPr>
            <a:spLocks noGrp="1"/>
          </p:cNvSpPr>
          <p:nvPr>
            <p:ph type="body" sz="quarter" idx="10"/>
          </p:nvPr>
        </p:nvSpPr>
        <p:spPr>
          <a:xfrm>
            <a:off x="3898398" y="254061"/>
            <a:ext cx="8072692" cy="757475"/>
          </a:xfrm>
        </p:spPr>
        <p:txBody>
          <a:bodyPr vert="horz" lIns="91440" tIns="45720" rIns="91440" bIns="45720" rtlCol="0" anchor="t">
            <a:normAutofit/>
          </a:bodyPr>
          <a:lstStyle/>
          <a:p>
            <a:pPr>
              <a:lnSpc>
                <a:spcPts val="3200"/>
              </a:lnSpc>
              <a:buClr>
                <a:srgbClr val="009ACC"/>
              </a:buClr>
              <a:buSzPct val="150000"/>
            </a:pPr>
            <a:r>
              <a:rPr lang="en-US" sz="3200" b="1" dirty="0">
                <a:solidFill>
                  <a:srgbClr val="ED1867"/>
                </a:solidFill>
                <a:latin typeface="Poppins" pitchFamily="2" charset="77"/>
                <a:cs typeface="Poppins" pitchFamily="2" charset="77"/>
              </a:rPr>
              <a:t>We know small tax firms.</a:t>
            </a:r>
            <a:endParaRPr lang="en-US" sz="3200" dirty="0">
              <a:solidFill>
                <a:srgbClr val="ED1867"/>
              </a:solidFill>
              <a:latin typeface="Poppins" pitchFamily="2" charset="77"/>
              <a:cs typeface="Poppins" pitchFamily="2" charset="77"/>
            </a:endParaRPr>
          </a:p>
        </p:txBody>
      </p:sp>
      <p:pic>
        <p:nvPicPr>
          <p:cNvPr id="9" name="Picture 8" descr="A group of people on a stage&#10;&#10;Description automatically generated with low confidence">
            <a:extLst>
              <a:ext uri="{FF2B5EF4-FFF2-40B4-BE49-F238E27FC236}">
                <a16:creationId xmlns:a16="http://schemas.microsoft.com/office/drawing/2014/main" id="{BA65A322-C17E-2A83-B2C0-4C6A0DA79AB7}"/>
              </a:ext>
            </a:extLst>
          </p:cNvPr>
          <p:cNvPicPr>
            <a:picLocks noChangeAspect="1"/>
          </p:cNvPicPr>
          <p:nvPr/>
        </p:nvPicPr>
        <p:blipFill>
          <a:blip r:embed="rId2"/>
          <a:stretch>
            <a:fillRect/>
          </a:stretch>
        </p:blipFill>
        <p:spPr>
          <a:xfrm>
            <a:off x="636432" y="3236729"/>
            <a:ext cx="2170944" cy="162820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1926A60-3813-79BB-64F3-2A01ABFBC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661" y="5657114"/>
            <a:ext cx="1748355" cy="794708"/>
          </a:xfrm>
          <a:prstGeom prst="rect">
            <a:avLst/>
          </a:prstGeom>
        </p:spPr>
      </p:pic>
      <p:pic>
        <p:nvPicPr>
          <p:cNvPr id="7" name="Picture 6">
            <a:extLst>
              <a:ext uri="{FF2B5EF4-FFF2-40B4-BE49-F238E27FC236}">
                <a16:creationId xmlns:a16="http://schemas.microsoft.com/office/drawing/2014/main" id="{5EAFB51B-6DE2-F7B9-410B-1ABE60F586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75835" y="5552990"/>
            <a:ext cx="1748356" cy="757475"/>
          </a:xfrm>
          <a:prstGeom prst="rect">
            <a:avLst/>
          </a:prstGeom>
        </p:spPr>
      </p:pic>
      <p:sp>
        <p:nvSpPr>
          <p:cNvPr id="10" name="TextBox 9">
            <a:extLst>
              <a:ext uri="{FF2B5EF4-FFF2-40B4-BE49-F238E27FC236}">
                <a16:creationId xmlns:a16="http://schemas.microsoft.com/office/drawing/2014/main" id="{4363CC78-9A04-8012-A051-DF6672532901}"/>
              </a:ext>
            </a:extLst>
          </p:cNvPr>
          <p:cNvSpPr txBox="1"/>
          <p:nvPr/>
        </p:nvSpPr>
        <p:spPr>
          <a:xfrm>
            <a:off x="610958" y="531301"/>
            <a:ext cx="2300075" cy="369332"/>
          </a:xfrm>
          <a:prstGeom prst="rect">
            <a:avLst/>
          </a:prstGeom>
          <a:noFill/>
        </p:spPr>
        <p:txBody>
          <a:bodyPr wrap="square">
            <a:spAutoFit/>
          </a:bodyPr>
          <a:lstStyle/>
          <a:p>
            <a:pPr algn="ctr"/>
            <a:r>
              <a:rPr lang="en-US" sz="1800" b="1" dirty="0">
                <a:solidFill>
                  <a:schemeClr val="bg1"/>
                </a:solidFill>
                <a:latin typeface="Poppins" pitchFamily="2" charset="77"/>
                <a:cs typeface="Poppins" pitchFamily="2" charset="77"/>
              </a:rPr>
              <a:t>William Hamilton</a:t>
            </a:r>
            <a:r>
              <a:rPr lang="en-US" sz="1800" dirty="0">
                <a:solidFill>
                  <a:schemeClr val="bg1"/>
                </a:solidFill>
                <a:latin typeface="Poppins" pitchFamily="2" charset="77"/>
                <a:cs typeface="Poppins" pitchFamily="2" charset="77"/>
              </a:rPr>
              <a:t> </a:t>
            </a:r>
            <a:endParaRPr lang="en-US" dirty="0">
              <a:solidFill>
                <a:schemeClr val="bg1"/>
              </a:solidFill>
            </a:endParaRPr>
          </a:p>
        </p:txBody>
      </p:sp>
      <p:sp>
        <p:nvSpPr>
          <p:cNvPr id="12" name="TextBox 11">
            <a:extLst>
              <a:ext uri="{FF2B5EF4-FFF2-40B4-BE49-F238E27FC236}">
                <a16:creationId xmlns:a16="http://schemas.microsoft.com/office/drawing/2014/main" id="{9850ADFA-5BF9-4901-8729-7E24E140797D}"/>
              </a:ext>
            </a:extLst>
          </p:cNvPr>
          <p:cNvSpPr txBox="1"/>
          <p:nvPr/>
        </p:nvSpPr>
        <p:spPr>
          <a:xfrm>
            <a:off x="628857" y="4986242"/>
            <a:ext cx="2314369" cy="1015663"/>
          </a:xfrm>
          <a:prstGeom prst="rect">
            <a:avLst/>
          </a:prstGeom>
          <a:noFill/>
        </p:spPr>
        <p:txBody>
          <a:bodyPr wrap="square">
            <a:spAutoFit/>
          </a:bodyPr>
          <a:lstStyle/>
          <a:p>
            <a:pPr algn="ctr">
              <a:buClr>
                <a:srgbClr val="009ACC"/>
              </a:buClr>
              <a:buSzPct val="150000"/>
            </a:pPr>
            <a:r>
              <a:rPr lang="en-US" sz="2400" b="1" dirty="0">
                <a:solidFill>
                  <a:schemeClr val="bg1"/>
                </a:solidFill>
                <a:latin typeface="Poppins" pitchFamily="2" charset="77"/>
                <a:cs typeface="Poppins" pitchFamily="2" charset="77"/>
              </a:rPr>
              <a:t>Founder</a:t>
            </a:r>
          </a:p>
          <a:p>
            <a:pPr algn="ctr">
              <a:buClr>
                <a:srgbClr val="009ACC"/>
              </a:buClr>
              <a:buSzPct val="150000"/>
            </a:pPr>
            <a:r>
              <a:rPr lang="en-US" dirty="0">
                <a:solidFill>
                  <a:schemeClr val="bg1"/>
                </a:solidFill>
                <a:latin typeface="Poppins" pitchFamily="2" charset="77"/>
                <a:cs typeface="Poppins" pitchFamily="2" charset="77"/>
              </a:rPr>
              <a:t>SmartPath.co </a:t>
            </a:r>
            <a:br>
              <a:rPr lang="en-US" sz="1800" b="1" dirty="0">
                <a:solidFill>
                  <a:schemeClr val="bg1"/>
                </a:solidFill>
                <a:latin typeface="Poppins" pitchFamily="2" charset="77"/>
                <a:cs typeface="Poppins" pitchFamily="2" charset="77"/>
              </a:rPr>
            </a:br>
            <a:endParaRPr lang="en-US" sz="1800" b="1" dirty="0">
              <a:solidFill>
                <a:schemeClr val="bg1"/>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779E2A0D-EAFD-E012-7997-A7468672F994}"/>
              </a:ext>
            </a:extLst>
          </p:cNvPr>
          <p:cNvPicPr>
            <a:picLocks noChangeAspect="1"/>
          </p:cNvPicPr>
          <p:nvPr/>
        </p:nvPicPr>
        <p:blipFill rotWithShape="1">
          <a:blip r:embed="rId5">
            <a:extLst>
              <a:ext uri="{28A0092B-C50C-407E-A947-70E740481C1C}">
                <a14:useLocalDpi xmlns:a14="http://schemas.microsoft.com/office/drawing/2010/main" val="0"/>
              </a:ext>
            </a:extLst>
          </a:blip>
          <a:srcRect b="38075"/>
          <a:stretch/>
        </p:blipFill>
        <p:spPr>
          <a:xfrm>
            <a:off x="654331" y="1021938"/>
            <a:ext cx="2153045" cy="2214790"/>
          </a:xfrm>
          <a:prstGeom prst="rect">
            <a:avLst/>
          </a:prstGeom>
        </p:spPr>
      </p:pic>
      <p:sp>
        <p:nvSpPr>
          <p:cNvPr id="8" name="TextBox 7">
            <a:extLst>
              <a:ext uri="{FF2B5EF4-FFF2-40B4-BE49-F238E27FC236}">
                <a16:creationId xmlns:a16="http://schemas.microsoft.com/office/drawing/2014/main" id="{BAA5BA0A-32F1-B81A-8820-860E6A1D05D0}"/>
              </a:ext>
            </a:extLst>
          </p:cNvPr>
          <p:cNvSpPr txBox="1"/>
          <p:nvPr/>
        </p:nvSpPr>
        <p:spPr>
          <a:xfrm>
            <a:off x="3696020" y="900633"/>
            <a:ext cx="8258962" cy="3792577"/>
          </a:xfrm>
          <a:prstGeom prst="rect">
            <a:avLst/>
          </a:prstGeom>
          <a:noFill/>
        </p:spPr>
        <p:txBody>
          <a:bodyPr wrap="square">
            <a:spAutoFit/>
          </a:bodyPr>
          <a:lstStyle/>
          <a:p>
            <a:pPr marL="285750" indent="-285750">
              <a:lnSpc>
                <a:spcPct val="150000"/>
              </a:lnSpc>
              <a:buClr>
                <a:srgbClr val="009ACC"/>
              </a:buClr>
              <a:buSzPct val="150000"/>
              <a:buFont typeface="Arial" panose="020B0604020202020204" pitchFamily="34" charset="0"/>
              <a:buChar char="•"/>
            </a:pPr>
            <a:r>
              <a:rPr lang="en-US" sz="1800" dirty="0">
                <a:solidFill>
                  <a:schemeClr val="tx1"/>
                </a:solidFill>
                <a:latin typeface="Poppins" pitchFamily="2" charset="77"/>
                <a:cs typeface="Poppins" pitchFamily="2" charset="77"/>
              </a:rPr>
              <a:t>I’m an approved speaker with the </a:t>
            </a:r>
            <a:r>
              <a:rPr lang="en-US" sz="1800" b="1" dirty="0">
                <a:solidFill>
                  <a:schemeClr val="tx1"/>
                </a:solidFill>
                <a:latin typeface="Poppins" pitchFamily="2" charset="77"/>
                <a:cs typeface="Poppins" pitchFamily="2" charset="77"/>
              </a:rPr>
              <a:t>NATP, AICPA and CPAAcademy.org</a:t>
            </a:r>
            <a:r>
              <a:rPr lang="en-US" sz="1800" dirty="0">
                <a:solidFill>
                  <a:schemeClr val="tx1"/>
                </a:solidFill>
                <a:latin typeface="Poppins" pitchFamily="2" charset="77"/>
                <a:cs typeface="Poppins" pitchFamily="2" charset="77"/>
              </a:rPr>
              <a:t>.</a:t>
            </a:r>
          </a:p>
          <a:p>
            <a:pPr marL="285750" indent="-285750">
              <a:lnSpc>
                <a:spcPct val="150000"/>
              </a:lnSpc>
              <a:buClr>
                <a:srgbClr val="009ACC"/>
              </a:buClr>
              <a:buSzPct val="150000"/>
              <a:buFont typeface="Arial" panose="020B0604020202020204" pitchFamily="34" charset="0"/>
              <a:buChar char="•"/>
            </a:pPr>
            <a:endParaRPr lang="en-US" sz="1800" dirty="0">
              <a:solidFill>
                <a:schemeClr val="tx1"/>
              </a:solidFill>
              <a:latin typeface="Poppins" pitchFamily="2" charset="77"/>
              <a:cs typeface="Poppins" pitchFamily="2" charset="77"/>
            </a:endParaRPr>
          </a:p>
          <a:p>
            <a:pPr marL="285750" indent="-285750">
              <a:lnSpc>
                <a:spcPct val="150000"/>
              </a:lnSpc>
              <a:buClr>
                <a:srgbClr val="009ACC"/>
              </a:buClr>
              <a:buSzPct val="150000"/>
              <a:buFont typeface="Arial" panose="020B0604020202020204" pitchFamily="34" charset="0"/>
              <a:buChar char="•"/>
            </a:pPr>
            <a:r>
              <a:rPr lang="en-US" sz="1800" dirty="0">
                <a:solidFill>
                  <a:schemeClr val="tx1"/>
                </a:solidFill>
                <a:latin typeface="Poppins"/>
                <a:cs typeface="Poppins"/>
              </a:rPr>
              <a:t>I spend </a:t>
            </a:r>
            <a:r>
              <a:rPr lang="en-US" sz="1800" b="1" dirty="0">
                <a:solidFill>
                  <a:schemeClr val="tx1"/>
                </a:solidFill>
                <a:latin typeface="Poppins"/>
                <a:cs typeface="Poppins"/>
              </a:rPr>
              <a:t>1,000's hours a year</a:t>
            </a:r>
            <a:r>
              <a:rPr lang="en-US" sz="1800" dirty="0">
                <a:solidFill>
                  <a:schemeClr val="tx1"/>
                </a:solidFill>
                <a:latin typeface="Poppins"/>
                <a:cs typeface="Poppins"/>
              </a:rPr>
              <a:t> working directly with small tax firm owners across the US helping them increase their margins.</a:t>
            </a:r>
          </a:p>
          <a:p>
            <a:pPr marL="285750" indent="-285750">
              <a:lnSpc>
                <a:spcPct val="150000"/>
              </a:lnSpc>
              <a:buClr>
                <a:srgbClr val="009ACC"/>
              </a:buClr>
              <a:buSzPct val="150000"/>
              <a:buFont typeface="Arial" panose="020B0604020202020204" pitchFamily="34" charset="0"/>
              <a:buChar char="•"/>
            </a:pPr>
            <a:endParaRPr lang="en-US" sz="1800" dirty="0">
              <a:solidFill>
                <a:schemeClr val="tx1"/>
              </a:solidFill>
              <a:latin typeface="Poppins" pitchFamily="2" charset="77"/>
              <a:cs typeface="Poppins" pitchFamily="2" charset="77"/>
            </a:endParaRPr>
          </a:p>
          <a:p>
            <a:pPr marL="285750" indent="-285750">
              <a:lnSpc>
                <a:spcPct val="150000"/>
              </a:lnSpc>
              <a:buClr>
                <a:srgbClr val="009ACC"/>
              </a:buClr>
              <a:buSzPct val="150000"/>
              <a:buFont typeface="Arial" panose="020B0604020202020204" pitchFamily="34" charset="0"/>
              <a:buChar char="•"/>
            </a:pPr>
            <a:r>
              <a:rPr lang="en-US" sz="1800" dirty="0">
                <a:latin typeface="Poppins"/>
                <a:cs typeface="Poppins"/>
              </a:rPr>
              <a:t>Over the last 14 years </a:t>
            </a:r>
            <a:r>
              <a:rPr lang="en-US" sz="1800" b="1" dirty="0">
                <a:solidFill>
                  <a:srgbClr val="05A7A8"/>
                </a:solidFill>
                <a:latin typeface="Poppins"/>
                <a:cs typeface="Poppins"/>
              </a:rPr>
              <a:t>SmartPath.co </a:t>
            </a:r>
            <a:r>
              <a:rPr lang="en-US" sz="1800" dirty="0">
                <a:solidFill>
                  <a:schemeClr val="tx1"/>
                </a:solidFill>
                <a:latin typeface="Poppins"/>
                <a:cs typeface="Poppins"/>
              </a:rPr>
              <a:t>has helped over </a:t>
            </a:r>
            <a:br>
              <a:rPr lang="en-US" sz="1800" dirty="0">
                <a:solidFill>
                  <a:schemeClr val="tx1"/>
                </a:solidFill>
                <a:latin typeface="Poppins"/>
                <a:cs typeface="Poppins"/>
              </a:rPr>
            </a:br>
            <a:r>
              <a:rPr lang="en-US" sz="1800" b="1" dirty="0">
                <a:solidFill>
                  <a:schemeClr val="tx1"/>
                </a:solidFill>
                <a:latin typeface="Poppins"/>
                <a:cs typeface="Poppins"/>
              </a:rPr>
              <a:t>1,300+ firms across all 50 states </a:t>
            </a:r>
            <a:r>
              <a:rPr lang="en-US" sz="1800" dirty="0">
                <a:solidFill>
                  <a:schemeClr val="tx1"/>
                </a:solidFill>
                <a:latin typeface="Poppins"/>
                <a:cs typeface="Poppins"/>
              </a:rPr>
              <a:t>increase their margins with new and existing clients on avg 2.8x.</a:t>
            </a:r>
          </a:p>
        </p:txBody>
      </p:sp>
      <p:sp>
        <p:nvSpPr>
          <p:cNvPr id="2" name="TextBox 1">
            <a:extLst>
              <a:ext uri="{FF2B5EF4-FFF2-40B4-BE49-F238E27FC236}">
                <a16:creationId xmlns:a16="http://schemas.microsoft.com/office/drawing/2014/main" id="{E08B9774-167E-EA47-5097-286A02A88C20}"/>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4" name="Picture 13">
            <a:extLst>
              <a:ext uri="{FF2B5EF4-FFF2-40B4-BE49-F238E27FC236}">
                <a16:creationId xmlns:a16="http://schemas.microsoft.com/office/drawing/2014/main" id="{F6ABB0DE-11F0-B85B-74E3-D7FABA78D12A}"/>
              </a:ext>
            </a:extLst>
          </p:cNvPr>
          <p:cNvPicPr>
            <a:picLocks noChangeAspect="1"/>
          </p:cNvPicPr>
          <p:nvPr/>
        </p:nvPicPr>
        <p:blipFill>
          <a:blip r:embed="rId6"/>
          <a:stretch>
            <a:fillRect/>
          </a:stretch>
        </p:blipFill>
        <p:spPr>
          <a:xfrm>
            <a:off x="10995208" y="6642556"/>
            <a:ext cx="152400" cy="152400"/>
          </a:xfrm>
          <a:prstGeom prst="rect">
            <a:avLst/>
          </a:prstGeom>
        </p:spPr>
      </p:pic>
      <p:pic>
        <p:nvPicPr>
          <p:cNvPr id="1026" name="Picture 2">
            <a:extLst>
              <a:ext uri="{FF2B5EF4-FFF2-40B4-BE49-F238E27FC236}">
                <a16:creationId xmlns:a16="http://schemas.microsoft.com/office/drawing/2014/main" id="{382B0C60-905E-0FE4-734A-28FF6A87E0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6391" y="4870749"/>
            <a:ext cx="31432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8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8C7B5-7A06-1D4B-7D67-CD4416ED535C}"/>
              </a:ext>
            </a:extLst>
          </p:cNvPr>
          <p:cNvSpPr/>
          <p:nvPr/>
        </p:nvSpPr>
        <p:spPr>
          <a:xfrm>
            <a:off x="0" y="0"/>
            <a:ext cx="3507698" cy="6858000"/>
          </a:xfrm>
          <a:prstGeom prst="rect">
            <a:avLst/>
          </a:prstGeom>
          <a:solidFill>
            <a:srgbClr val="2A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84B21F0A-E16B-7744-B317-44ABB5BF670A}"/>
              </a:ext>
            </a:extLst>
          </p:cNvPr>
          <p:cNvSpPr>
            <a:spLocks noGrp="1"/>
          </p:cNvSpPr>
          <p:nvPr>
            <p:ph type="body" sz="quarter" idx="10"/>
          </p:nvPr>
        </p:nvSpPr>
        <p:spPr>
          <a:xfrm>
            <a:off x="0" y="393540"/>
            <a:ext cx="3507697" cy="6210462"/>
          </a:xfrm>
        </p:spPr>
        <p:txBody>
          <a:bodyPr>
            <a:normAutofit/>
          </a:bodyPr>
          <a:lstStyle/>
          <a:p>
            <a:br>
              <a:rPr lang="en-US" sz="2800" spc="0" dirty="0">
                <a:latin typeface="Poppins" pitchFamily="2" charset="77"/>
                <a:cs typeface="Poppins" pitchFamily="2" charset="77"/>
              </a:rPr>
            </a:br>
            <a:endParaRPr lang="en-US" sz="2800" spc="0" dirty="0">
              <a:latin typeface="Poppins" pitchFamily="2" charset="77"/>
              <a:cs typeface="Poppins" pitchFamily="2" charset="77"/>
            </a:endParaRPr>
          </a:p>
          <a:p>
            <a:r>
              <a:rPr lang="en-US" sz="2800" spc="0" dirty="0">
                <a:latin typeface="Poppins" pitchFamily="2" charset="77"/>
                <a:cs typeface="Poppins" pitchFamily="2" charset="77"/>
              </a:rPr>
              <a:t>The proven Framework to</a:t>
            </a:r>
            <a:br>
              <a:rPr lang="en-US" sz="2800" spc="0" dirty="0">
                <a:latin typeface="Poppins" pitchFamily="2" charset="77"/>
                <a:cs typeface="Poppins" pitchFamily="2" charset="77"/>
              </a:rPr>
            </a:br>
            <a:br>
              <a:rPr lang="en-US" sz="2800" spc="0" dirty="0">
                <a:latin typeface="Poppins" pitchFamily="2" charset="77"/>
                <a:cs typeface="Poppins" pitchFamily="2" charset="77"/>
              </a:rPr>
            </a:br>
            <a:r>
              <a:rPr lang="en-US" sz="2800" spc="0" dirty="0">
                <a:latin typeface="Poppins" pitchFamily="2" charset="77"/>
                <a:cs typeface="Poppins" pitchFamily="2" charset="77"/>
              </a:rPr>
              <a:t> </a:t>
            </a:r>
            <a:r>
              <a:rPr lang="en-US" sz="2800" spc="0" dirty="0">
                <a:solidFill>
                  <a:srgbClr val="ED1867"/>
                </a:solidFill>
                <a:latin typeface="Poppins" pitchFamily="2" charset="77"/>
                <a:cs typeface="Poppins" pitchFamily="2" charset="77"/>
              </a:rPr>
              <a:t>Structure Your Tax Planning</a:t>
            </a:r>
            <a:br>
              <a:rPr lang="en-US" sz="2800" spc="0" dirty="0">
                <a:solidFill>
                  <a:srgbClr val="ED1867"/>
                </a:solidFill>
                <a:latin typeface="Poppins" pitchFamily="2" charset="77"/>
                <a:cs typeface="Poppins" pitchFamily="2" charset="77"/>
              </a:rPr>
            </a:br>
            <a:r>
              <a:rPr lang="en-US" sz="2800" spc="0" dirty="0">
                <a:latin typeface="Poppins" pitchFamily="2" charset="77"/>
                <a:cs typeface="Poppins" pitchFamily="2" charset="77"/>
              </a:rPr>
              <a:t>+</a:t>
            </a:r>
            <a:br>
              <a:rPr lang="en-US" sz="2800" spc="0" dirty="0">
                <a:solidFill>
                  <a:srgbClr val="ED1867"/>
                </a:solidFill>
                <a:latin typeface="Poppins" pitchFamily="2" charset="77"/>
                <a:cs typeface="Poppins" pitchFamily="2" charset="77"/>
              </a:rPr>
            </a:br>
            <a:r>
              <a:rPr lang="en-US" sz="2800" spc="0" dirty="0">
                <a:solidFill>
                  <a:srgbClr val="ED1867"/>
                </a:solidFill>
                <a:latin typeface="Poppins" pitchFamily="2" charset="77"/>
                <a:cs typeface="Poppins" pitchFamily="2" charset="77"/>
              </a:rPr>
              <a:t> </a:t>
            </a:r>
            <a:r>
              <a:rPr lang="en-US" sz="2800" spc="0" dirty="0">
                <a:solidFill>
                  <a:srgbClr val="05A7A8"/>
                </a:solidFill>
                <a:latin typeface="Poppins" pitchFamily="2" charset="77"/>
                <a:cs typeface="Poppins" pitchFamily="2" charset="77"/>
              </a:rPr>
              <a:t>Increase Your Margins</a:t>
            </a:r>
            <a:br>
              <a:rPr lang="en-US" sz="2800" spc="0" dirty="0">
                <a:solidFill>
                  <a:srgbClr val="F15D5F"/>
                </a:solidFill>
                <a:latin typeface="Poppins" pitchFamily="2" charset="77"/>
                <a:cs typeface="Poppins" pitchFamily="2" charset="77"/>
              </a:rPr>
            </a:br>
            <a:endParaRPr lang="en-US" sz="2800" spc="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BFA15EE8-4EF1-6670-3AAA-5AC360A29C03}"/>
              </a:ext>
            </a:extLst>
          </p:cNvPr>
          <p:cNvSpPr txBox="1"/>
          <p:nvPr/>
        </p:nvSpPr>
        <p:spPr>
          <a:xfrm>
            <a:off x="3507697" y="362819"/>
            <a:ext cx="8684301" cy="523220"/>
          </a:xfrm>
          <a:prstGeom prst="rect">
            <a:avLst/>
          </a:prstGeom>
          <a:noFill/>
        </p:spPr>
        <p:txBody>
          <a:bodyPr wrap="square" rtlCol="0">
            <a:spAutoFit/>
          </a:bodyPr>
          <a:lstStyle/>
          <a:p>
            <a:pPr algn="ctr"/>
            <a:r>
              <a:rPr lang="en-US" sz="2800" dirty="0">
                <a:latin typeface="Poppins ExtraBold" panose="00000900000000000000" pitchFamily="2" charset="0"/>
                <a:cs typeface="Poppins ExtraBold" panose="00000900000000000000" pitchFamily="2" charset="0"/>
              </a:rPr>
              <a:t>The Smart Tax Planning Framework</a:t>
            </a:r>
          </a:p>
        </p:txBody>
      </p:sp>
      <p:sp>
        <p:nvSpPr>
          <p:cNvPr id="12" name="TextBox 11">
            <a:extLst>
              <a:ext uri="{FF2B5EF4-FFF2-40B4-BE49-F238E27FC236}">
                <a16:creationId xmlns:a16="http://schemas.microsoft.com/office/drawing/2014/main" id="{EDFA1ECF-45A1-2614-4E8C-86CF506CD8E6}"/>
              </a:ext>
            </a:extLst>
          </p:cNvPr>
          <p:cNvSpPr txBox="1"/>
          <p:nvPr/>
        </p:nvSpPr>
        <p:spPr>
          <a:xfrm>
            <a:off x="11088884" y="362819"/>
            <a:ext cx="411060" cy="215444"/>
          </a:xfrm>
          <a:prstGeom prst="rect">
            <a:avLst/>
          </a:prstGeom>
          <a:noFill/>
        </p:spPr>
        <p:txBody>
          <a:bodyPr wrap="square" rtlCol="0">
            <a:spAutoFit/>
          </a:bodyPr>
          <a:lstStyle/>
          <a:p>
            <a:r>
              <a:rPr lang="en-US" sz="800" dirty="0">
                <a:latin typeface="Poppins Light" panose="00000400000000000000" pitchFamily="2" charset="0"/>
                <a:cs typeface="Poppins Light" panose="00000400000000000000" pitchFamily="2" charset="0"/>
              </a:rPr>
              <a:t>TM</a:t>
            </a:r>
          </a:p>
        </p:txBody>
      </p:sp>
      <p:sp>
        <p:nvSpPr>
          <p:cNvPr id="31" name="TextBox 30">
            <a:extLst>
              <a:ext uri="{FF2B5EF4-FFF2-40B4-BE49-F238E27FC236}">
                <a16:creationId xmlns:a16="http://schemas.microsoft.com/office/drawing/2014/main" id="{D6329E43-7365-9615-01EC-B7C76F2F369A}"/>
              </a:ext>
            </a:extLst>
          </p:cNvPr>
          <p:cNvSpPr txBox="1"/>
          <p:nvPr/>
        </p:nvSpPr>
        <p:spPr>
          <a:xfrm>
            <a:off x="6385898" y="2119348"/>
            <a:ext cx="576349" cy="738664"/>
          </a:xfrm>
          <a:prstGeom prst="rect">
            <a:avLst/>
          </a:prstGeom>
          <a:noFill/>
        </p:spPr>
        <p:txBody>
          <a:bodyPr wrap="square">
            <a:spAutoFit/>
          </a:bodyPr>
          <a:lstStyle/>
          <a:p>
            <a:pPr>
              <a:buClr>
                <a:srgbClr val="009ACC"/>
              </a:buClr>
              <a:buSzPct val="150000"/>
            </a:pPr>
            <a:r>
              <a:rPr lang="en-US" sz="4200" b="1" dirty="0">
                <a:solidFill>
                  <a:srgbClr val="ED1867"/>
                </a:solidFill>
                <a:latin typeface="Poppins" pitchFamily="2" charset="77"/>
                <a:cs typeface="Poppins" pitchFamily="2" charset="77"/>
              </a:rPr>
              <a:t>1</a:t>
            </a:r>
          </a:p>
        </p:txBody>
      </p:sp>
      <p:sp>
        <p:nvSpPr>
          <p:cNvPr id="33" name="TextBox 32">
            <a:extLst>
              <a:ext uri="{FF2B5EF4-FFF2-40B4-BE49-F238E27FC236}">
                <a16:creationId xmlns:a16="http://schemas.microsoft.com/office/drawing/2014/main" id="{C56344B9-6778-E558-E754-590FE9F4CDB2}"/>
              </a:ext>
            </a:extLst>
          </p:cNvPr>
          <p:cNvSpPr txBox="1"/>
          <p:nvPr/>
        </p:nvSpPr>
        <p:spPr>
          <a:xfrm>
            <a:off x="5602343" y="3485911"/>
            <a:ext cx="562788" cy="738664"/>
          </a:xfrm>
          <a:prstGeom prst="rect">
            <a:avLst/>
          </a:prstGeom>
          <a:noFill/>
        </p:spPr>
        <p:txBody>
          <a:bodyPr wrap="square">
            <a:spAutoFit/>
          </a:bodyPr>
          <a:lstStyle/>
          <a:p>
            <a:pPr>
              <a:buClr>
                <a:srgbClr val="009ACC"/>
              </a:buClr>
              <a:buSzPct val="150000"/>
            </a:pPr>
            <a:r>
              <a:rPr lang="en-US" sz="4200" b="1" dirty="0">
                <a:solidFill>
                  <a:srgbClr val="ED1867"/>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B2A2F075-7BFA-6F82-6F21-043C31319749}"/>
              </a:ext>
            </a:extLst>
          </p:cNvPr>
          <p:cNvSpPr txBox="1"/>
          <p:nvPr/>
        </p:nvSpPr>
        <p:spPr>
          <a:xfrm>
            <a:off x="4886783" y="5097900"/>
            <a:ext cx="460397" cy="738664"/>
          </a:xfrm>
          <a:prstGeom prst="rect">
            <a:avLst/>
          </a:prstGeom>
          <a:noFill/>
        </p:spPr>
        <p:txBody>
          <a:bodyPr wrap="square">
            <a:spAutoFit/>
          </a:bodyPr>
          <a:lstStyle/>
          <a:p>
            <a:pPr>
              <a:buClr>
                <a:srgbClr val="009ACC"/>
              </a:buClr>
              <a:buSzPct val="150000"/>
            </a:pPr>
            <a:r>
              <a:rPr lang="en-US" sz="4200" b="1" dirty="0">
                <a:solidFill>
                  <a:srgbClr val="ED1867"/>
                </a:solidFill>
                <a:latin typeface="Poppins" pitchFamily="2" charset="77"/>
                <a:cs typeface="Poppins" pitchFamily="2" charset="77"/>
              </a:rPr>
              <a:t>3</a:t>
            </a:r>
          </a:p>
        </p:txBody>
      </p:sp>
      <p:sp>
        <p:nvSpPr>
          <p:cNvPr id="3" name="Isosceles Triangle 2">
            <a:extLst>
              <a:ext uri="{FF2B5EF4-FFF2-40B4-BE49-F238E27FC236}">
                <a16:creationId xmlns:a16="http://schemas.microsoft.com/office/drawing/2014/main" id="{A32AF51B-F72A-FF38-A4E0-94B9C734CA02}"/>
              </a:ext>
            </a:extLst>
          </p:cNvPr>
          <p:cNvSpPr/>
          <p:nvPr/>
        </p:nvSpPr>
        <p:spPr>
          <a:xfrm>
            <a:off x="5265790" y="978591"/>
            <a:ext cx="5629012" cy="5325586"/>
          </a:xfrm>
          <a:prstGeom prst="triangle">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Poppins" panose="00000500000000000000" pitchFamily="2" charset="0"/>
              <a:cs typeface="Poppins" panose="00000500000000000000" pitchFamily="2" charset="0"/>
            </a:endParaRPr>
          </a:p>
        </p:txBody>
      </p:sp>
      <p:cxnSp>
        <p:nvCxnSpPr>
          <p:cNvPr id="7" name="Straight Connector 6">
            <a:extLst>
              <a:ext uri="{FF2B5EF4-FFF2-40B4-BE49-F238E27FC236}">
                <a16:creationId xmlns:a16="http://schemas.microsoft.com/office/drawing/2014/main" id="{1FEF4246-997B-3FC0-F8CA-7341982FE2B8}"/>
              </a:ext>
            </a:extLst>
          </p:cNvPr>
          <p:cNvCxnSpPr>
            <a:cxnSpLocks/>
          </p:cNvCxnSpPr>
          <p:nvPr/>
        </p:nvCxnSpPr>
        <p:spPr>
          <a:xfrm>
            <a:off x="6817753" y="3215969"/>
            <a:ext cx="24579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38D9BB-814C-6EEE-D5EA-28DC297A7F1B}"/>
              </a:ext>
            </a:extLst>
          </p:cNvPr>
          <p:cNvCxnSpPr>
            <a:cxnSpLocks/>
          </p:cNvCxnSpPr>
          <p:nvPr/>
        </p:nvCxnSpPr>
        <p:spPr>
          <a:xfrm>
            <a:off x="5760740" y="4862671"/>
            <a:ext cx="469783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descr="Logo&#10;&#10;Description automatically generated">
            <a:extLst>
              <a:ext uri="{FF2B5EF4-FFF2-40B4-BE49-F238E27FC236}">
                <a16:creationId xmlns:a16="http://schemas.microsoft.com/office/drawing/2014/main" id="{6375ED71-F4D4-7533-D1A3-EC7FA55463AD}"/>
              </a:ext>
            </a:extLst>
          </p:cNvPr>
          <p:cNvPicPr>
            <a:picLocks noChangeAspect="1"/>
          </p:cNvPicPr>
          <p:nvPr/>
        </p:nvPicPr>
        <p:blipFill>
          <a:blip r:embed="rId2"/>
          <a:stretch>
            <a:fillRect/>
          </a:stretch>
        </p:blipFill>
        <p:spPr>
          <a:xfrm>
            <a:off x="142493" y="6415267"/>
            <a:ext cx="1317192" cy="315734"/>
          </a:xfrm>
          <a:prstGeom prst="rect">
            <a:avLst/>
          </a:prstGeom>
        </p:spPr>
      </p:pic>
      <p:sp>
        <p:nvSpPr>
          <p:cNvPr id="21" name="TextBox 20">
            <a:extLst>
              <a:ext uri="{FF2B5EF4-FFF2-40B4-BE49-F238E27FC236}">
                <a16:creationId xmlns:a16="http://schemas.microsoft.com/office/drawing/2014/main" id="{FFADC268-DACB-8BC4-CAD5-E4015FD8AA3B}"/>
              </a:ext>
            </a:extLst>
          </p:cNvPr>
          <p:cNvSpPr txBox="1"/>
          <p:nvPr/>
        </p:nvSpPr>
        <p:spPr>
          <a:xfrm>
            <a:off x="6794998" y="1973154"/>
            <a:ext cx="2570596" cy="1031051"/>
          </a:xfrm>
          <a:prstGeom prst="rect">
            <a:avLst/>
          </a:prstGeom>
          <a:noFill/>
        </p:spPr>
        <p:txBody>
          <a:bodyPr wrap="square" rtlCol="0">
            <a:spAutoFit/>
          </a:bodyPr>
          <a:lstStyle/>
          <a:p>
            <a:pPr algn="ctr">
              <a:lnSpc>
                <a:spcPct val="150000"/>
              </a:lnSpc>
            </a:pPr>
            <a:r>
              <a:rPr lang="en-US" sz="2200" b="1" dirty="0">
                <a:solidFill>
                  <a:schemeClr val="bg1"/>
                </a:solidFill>
                <a:latin typeface="Poppins" panose="00000500000000000000" pitchFamily="2" charset="0"/>
                <a:cs typeface="Poppins" panose="00000500000000000000" pitchFamily="2" charset="0"/>
              </a:rPr>
              <a:t>Identify</a:t>
            </a:r>
          </a:p>
          <a:p>
            <a:pPr algn="ctr"/>
            <a:r>
              <a:rPr lang="en-US" sz="1400" dirty="0">
                <a:solidFill>
                  <a:schemeClr val="bg1"/>
                </a:solidFill>
                <a:latin typeface="Poppins" panose="00000500000000000000" pitchFamily="2" charset="0"/>
                <a:cs typeface="Poppins" panose="00000500000000000000" pitchFamily="2" charset="0"/>
              </a:rPr>
              <a:t>Planning </a:t>
            </a:r>
            <a:br>
              <a:rPr lang="en-US" sz="1400" dirty="0">
                <a:solidFill>
                  <a:schemeClr val="bg1"/>
                </a:solidFill>
                <a:latin typeface="Poppins" panose="00000500000000000000" pitchFamily="2" charset="0"/>
                <a:cs typeface="Poppins" panose="00000500000000000000" pitchFamily="2" charset="0"/>
              </a:rPr>
            </a:br>
            <a:r>
              <a:rPr lang="en-US" sz="1400" dirty="0">
                <a:solidFill>
                  <a:schemeClr val="bg1"/>
                </a:solidFill>
                <a:latin typeface="Poppins" panose="00000500000000000000" pitchFamily="2" charset="0"/>
                <a:cs typeface="Poppins" panose="00000500000000000000" pitchFamily="2" charset="0"/>
              </a:rPr>
              <a:t>Opportunities</a:t>
            </a:r>
          </a:p>
        </p:txBody>
      </p:sp>
      <p:sp>
        <p:nvSpPr>
          <p:cNvPr id="27" name="TextBox 26">
            <a:extLst>
              <a:ext uri="{FF2B5EF4-FFF2-40B4-BE49-F238E27FC236}">
                <a16:creationId xmlns:a16="http://schemas.microsoft.com/office/drawing/2014/main" id="{5FF5756D-42FF-2129-2D71-31C19FA5A945}"/>
              </a:ext>
            </a:extLst>
          </p:cNvPr>
          <p:cNvSpPr txBox="1"/>
          <p:nvPr/>
        </p:nvSpPr>
        <p:spPr>
          <a:xfrm>
            <a:off x="6677637" y="3574127"/>
            <a:ext cx="2894202" cy="892809"/>
          </a:xfrm>
          <a:prstGeom prst="rect">
            <a:avLst/>
          </a:prstGeom>
          <a:noFill/>
        </p:spPr>
        <p:txBody>
          <a:bodyPr wrap="square" rtlCol="0">
            <a:spAutoFit/>
          </a:bodyPr>
          <a:lstStyle/>
          <a:p>
            <a:pPr algn="ctr">
              <a:lnSpc>
                <a:spcPct val="150000"/>
              </a:lnSpc>
            </a:pPr>
            <a:r>
              <a:rPr lang="en-US" sz="2200" b="1" dirty="0">
                <a:solidFill>
                  <a:schemeClr val="bg1"/>
                </a:solidFill>
                <a:latin typeface="Poppins" panose="00000500000000000000" pitchFamily="2" charset="0"/>
                <a:cs typeface="Poppins" panose="00000500000000000000" pitchFamily="2" charset="0"/>
              </a:rPr>
              <a:t>Engage</a:t>
            </a:r>
          </a:p>
          <a:p>
            <a:pPr algn="ctr">
              <a:lnSpc>
                <a:spcPct val="150000"/>
              </a:lnSpc>
            </a:pPr>
            <a:r>
              <a:rPr lang="en-US" sz="1400" dirty="0">
                <a:solidFill>
                  <a:schemeClr val="bg1"/>
                </a:solidFill>
                <a:latin typeface="Poppins" panose="00000500000000000000" pitchFamily="2" charset="0"/>
                <a:cs typeface="Poppins" panose="00000500000000000000" pitchFamily="2" charset="0"/>
              </a:rPr>
              <a:t>Get fairly paid for your help</a:t>
            </a:r>
          </a:p>
        </p:txBody>
      </p:sp>
      <p:sp>
        <p:nvSpPr>
          <p:cNvPr id="32" name="TextBox 31">
            <a:extLst>
              <a:ext uri="{FF2B5EF4-FFF2-40B4-BE49-F238E27FC236}">
                <a16:creationId xmlns:a16="http://schemas.microsoft.com/office/drawing/2014/main" id="{6CB68852-DBED-E5F2-ED49-30D6155AFBBC}"/>
              </a:ext>
            </a:extLst>
          </p:cNvPr>
          <p:cNvSpPr txBox="1"/>
          <p:nvPr/>
        </p:nvSpPr>
        <p:spPr>
          <a:xfrm>
            <a:off x="6165131" y="5097900"/>
            <a:ext cx="3935214" cy="1031051"/>
          </a:xfrm>
          <a:prstGeom prst="rect">
            <a:avLst/>
          </a:prstGeom>
          <a:noFill/>
        </p:spPr>
        <p:txBody>
          <a:bodyPr wrap="square" rtlCol="0">
            <a:spAutoFit/>
          </a:bodyPr>
          <a:lstStyle/>
          <a:p>
            <a:pPr algn="ctr">
              <a:lnSpc>
                <a:spcPct val="150000"/>
              </a:lnSpc>
            </a:pPr>
            <a:r>
              <a:rPr lang="en-US" sz="2200" b="1" dirty="0">
                <a:solidFill>
                  <a:schemeClr val="bg1"/>
                </a:solidFill>
                <a:latin typeface="Poppins" panose="00000500000000000000" pitchFamily="2" charset="0"/>
                <a:cs typeface="Poppins" panose="00000500000000000000" pitchFamily="2" charset="0"/>
              </a:rPr>
              <a:t>Execute</a:t>
            </a:r>
          </a:p>
          <a:p>
            <a:pPr algn="ctr"/>
            <a:r>
              <a:rPr lang="en-US" sz="1400" dirty="0">
                <a:solidFill>
                  <a:schemeClr val="bg1"/>
                </a:solidFill>
                <a:latin typeface="Poppins" panose="00000500000000000000" pitchFamily="2" charset="0"/>
                <a:cs typeface="Poppins" panose="00000500000000000000" pitchFamily="2" charset="0"/>
              </a:rPr>
              <a:t>Gather data, analyze, &amp; implement savings steps</a:t>
            </a:r>
          </a:p>
        </p:txBody>
      </p:sp>
      <p:sp>
        <p:nvSpPr>
          <p:cNvPr id="9" name="TextBox 8">
            <a:extLst>
              <a:ext uri="{FF2B5EF4-FFF2-40B4-BE49-F238E27FC236}">
                <a16:creationId xmlns:a16="http://schemas.microsoft.com/office/drawing/2014/main" id="{E481EDFE-5E52-81D9-83B1-BAA318FA03FE}"/>
              </a:ext>
            </a:extLst>
          </p:cNvPr>
          <p:cNvSpPr txBox="1"/>
          <p:nvPr/>
        </p:nvSpPr>
        <p:spPr>
          <a:xfrm>
            <a:off x="11088885" y="6617389"/>
            <a:ext cx="1179213" cy="215444"/>
          </a:xfrm>
          <a:prstGeom prst="rect">
            <a:avLst/>
          </a:prstGeom>
          <a:noFill/>
        </p:spPr>
        <p:txBody>
          <a:bodyPr wrap="square" rtlCol="0">
            <a:spAutoFit/>
          </a:bodyPr>
          <a:lstStyle/>
          <a:p>
            <a:r>
              <a:rPr lang="en-US" sz="800" dirty="0">
                <a:solidFill>
                  <a:schemeClr val="bg1">
                    <a:lumMod val="85000"/>
                  </a:schemeClr>
                </a:solidFill>
                <a:latin typeface="Poppins" panose="00000500000000000000" pitchFamily="2" charset="0"/>
                <a:cs typeface="Poppins" panose="00000500000000000000" pitchFamily="2" charset="0"/>
              </a:rPr>
              <a:t>SmartPath.co LLC</a:t>
            </a:r>
          </a:p>
        </p:txBody>
      </p:sp>
      <p:pic>
        <p:nvPicPr>
          <p:cNvPr id="10" name="Picture 9">
            <a:extLst>
              <a:ext uri="{FF2B5EF4-FFF2-40B4-BE49-F238E27FC236}">
                <a16:creationId xmlns:a16="http://schemas.microsoft.com/office/drawing/2014/main" id="{3056038F-00D3-B971-2AF1-571EA849275A}"/>
              </a:ext>
            </a:extLst>
          </p:cNvPr>
          <p:cNvPicPr>
            <a:picLocks noChangeAspect="1"/>
          </p:cNvPicPr>
          <p:nvPr/>
        </p:nvPicPr>
        <p:blipFill>
          <a:blip r:embed="rId3"/>
          <a:stretch>
            <a:fillRect/>
          </a:stretch>
        </p:blipFill>
        <p:spPr>
          <a:xfrm>
            <a:off x="10995208" y="6642556"/>
            <a:ext cx="152400" cy="152400"/>
          </a:xfrm>
          <a:prstGeom prst="rect">
            <a:avLst/>
          </a:prstGeom>
        </p:spPr>
      </p:pic>
    </p:spTree>
    <p:extLst>
      <p:ext uri="{BB962C8B-B14F-4D97-AF65-F5344CB8AC3E}">
        <p14:creationId xmlns:p14="http://schemas.microsoft.com/office/powerpoint/2010/main" val="40956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21" grpId="0"/>
      <p:bldP spid="27"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2C2E"/>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B44311-8210-D8E5-8DA8-077342E71983}"/>
              </a:ext>
            </a:extLst>
          </p:cNvPr>
          <p:cNvSpPr txBox="1"/>
          <p:nvPr/>
        </p:nvSpPr>
        <p:spPr>
          <a:xfrm>
            <a:off x="0" y="392975"/>
            <a:ext cx="12191999" cy="584775"/>
          </a:xfrm>
          <a:prstGeom prst="rect">
            <a:avLst/>
          </a:prstGeom>
          <a:noFill/>
        </p:spPr>
        <p:txBody>
          <a:bodyPr wrap="square" rtlCol="0">
            <a:spAutoFit/>
          </a:bodyPr>
          <a:lstStyle/>
          <a:p>
            <a:pPr algn="ctr"/>
            <a:r>
              <a:rPr lang="en-US" sz="3200" dirty="0">
                <a:solidFill>
                  <a:srgbClr val="FFFFFF"/>
                </a:solidFill>
                <a:latin typeface="Poppins ExtraBold" panose="00000900000000000000" pitchFamily="2" charset="0"/>
                <a:cs typeface="Poppins ExtraBold" panose="00000900000000000000" pitchFamily="2" charset="0"/>
              </a:rPr>
              <a:t>The Smart Tax Planning Framework</a:t>
            </a:r>
          </a:p>
        </p:txBody>
      </p:sp>
      <p:sp>
        <p:nvSpPr>
          <p:cNvPr id="9" name="TextBox 8">
            <a:extLst>
              <a:ext uri="{FF2B5EF4-FFF2-40B4-BE49-F238E27FC236}">
                <a16:creationId xmlns:a16="http://schemas.microsoft.com/office/drawing/2014/main" id="{B446BF7A-FC2D-B478-1040-EA190091C811}"/>
              </a:ext>
            </a:extLst>
          </p:cNvPr>
          <p:cNvSpPr txBox="1"/>
          <p:nvPr/>
        </p:nvSpPr>
        <p:spPr>
          <a:xfrm>
            <a:off x="9817445" y="392975"/>
            <a:ext cx="411060" cy="246221"/>
          </a:xfrm>
          <a:prstGeom prst="rect">
            <a:avLst/>
          </a:prstGeom>
          <a:noFill/>
        </p:spPr>
        <p:txBody>
          <a:bodyPr wrap="square" rtlCol="0">
            <a:spAutoFit/>
          </a:bodyPr>
          <a:lstStyle/>
          <a:p>
            <a:r>
              <a:rPr lang="en-US" sz="1000" dirty="0">
                <a:solidFill>
                  <a:srgbClr val="FFFFFF"/>
                </a:solidFill>
                <a:latin typeface="Poppins Light" panose="00000400000000000000" pitchFamily="2" charset="0"/>
                <a:cs typeface="Poppins Light" panose="00000400000000000000" pitchFamily="2" charset="0"/>
              </a:rPr>
              <a:t>TM</a:t>
            </a:r>
          </a:p>
        </p:txBody>
      </p:sp>
      <p:sp>
        <p:nvSpPr>
          <p:cNvPr id="6" name="Isosceles Triangle 5">
            <a:extLst>
              <a:ext uri="{FF2B5EF4-FFF2-40B4-BE49-F238E27FC236}">
                <a16:creationId xmlns:a16="http://schemas.microsoft.com/office/drawing/2014/main" id="{CA4F3D0D-74BC-FE91-3250-747353D88B2E}"/>
              </a:ext>
            </a:extLst>
          </p:cNvPr>
          <p:cNvSpPr/>
          <p:nvPr/>
        </p:nvSpPr>
        <p:spPr>
          <a:xfrm>
            <a:off x="4062597" y="1525077"/>
            <a:ext cx="4295163" cy="4000251"/>
          </a:xfrm>
          <a:prstGeom prst="triangle">
            <a:avLst/>
          </a:prstGeom>
          <a:solidFill>
            <a:srgbClr val="05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4BB7AA-70DC-4D57-5EE5-61BBEFBBF1E3}"/>
              </a:ext>
            </a:extLst>
          </p:cNvPr>
          <p:cNvSpPr txBox="1"/>
          <p:nvPr/>
        </p:nvSpPr>
        <p:spPr>
          <a:xfrm>
            <a:off x="4596142" y="3772898"/>
            <a:ext cx="3228071" cy="1107996"/>
          </a:xfrm>
          <a:prstGeom prst="rect">
            <a:avLst/>
          </a:prstGeom>
          <a:noFill/>
        </p:spPr>
        <p:txBody>
          <a:bodyPr wrap="square">
            <a:spAutoFit/>
          </a:bodyPr>
          <a:lstStyle/>
          <a:p>
            <a:pPr algn="ctr">
              <a:buClr>
                <a:srgbClr val="009ACC"/>
              </a:buClr>
              <a:buSzPct val="150000"/>
            </a:pPr>
            <a:r>
              <a:rPr lang="en-US" sz="4200" b="1" dirty="0">
                <a:solidFill>
                  <a:srgbClr val="FFFFFF"/>
                </a:solidFill>
                <a:latin typeface="Poppins" pitchFamily="2" charset="77"/>
                <a:cs typeface="Poppins" pitchFamily="2" charset="77"/>
              </a:rPr>
              <a:t>Identify </a:t>
            </a:r>
            <a:br>
              <a:rPr lang="en-US" sz="1800" dirty="0">
                <a:solidFill>
                  <a:srgbClr val="FFFFFF"/>
                </a:solidFill>
                <a:latin typeface="Poppins" pitchFamily="2" charset="77"/>
                <a:cs typeface="Poppins" pitchFamily="2" charset="77"/>
              </a:rPr>
            </a:br>
            <a:r>
              <a:rPr lang="en-US" sz="2400" dirty="0">
                <a:solidFill>
                  <a:srgbClr val="FFFFFF"/>
                </a:solidFill>
                <a:latin typeface="Poppins" pitchFamily="2" charset="77"/>
                <a:cs typeface="Poppins" pitchFamily="2" charset="77"/>
              </a:rPr>
              <a:t>Opportunities</a:t>
            </a:r>
          </a:p>
        </p:txBody>
      </p:sp>
      <p:sp>
        <p:nvSpPr>
          <p:cNvPr id="3" name="Oval 2">
            <a:extLst>
              <a:ext uri="{FF2B5EF4-FFF2-40B4-BE49-F238E27FC236}">
                <a16:creationId xmlns:a16="http://schemas.microsoft.com/office/drawing/2014/main" id="{63BC9C9F-A2FE-8486-A4CE-DC76B07F0527}"/>
              </a:ext>
            </a:extLst>
          </p:cNvPr>
          <p:cNvSpPr/>
          <p:nvPr/>
        </p:nvSpPr>
        <p:spPr>
          <a:xfrm>
            <a:off x="5798570" y="2705006"/>
            <a:ext cx="823212" cy="782193"/>
          </a:xfrm>
          <a:prstGeom prst="ellipse">
            <a:avLst/>
          </a:prstGeom>
          <a:solidFill>
            <a:srgbClr val="ED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4D99B-5824-A950-F008-F5920C309089}"/>
              </a:ext>
            </a:extLst>
          </p:cNvPr>
          <p:cNvSpPr txBox="1">
            <a:spLocks/>
          </p:cNvSpPr>
          <p:nvPr/>
        </p:nvSpPr>
        <p:spPr>
          <a:xfrm>
            <a:off x="5893756" y="2772743"/>
            <a:ext cx="528931" cy="655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80"/>
              </a:lnSpc>
              <a:defRPr/>
            </a:pPr>
            <a:r>
              <a:rPr lang="en-US" sz="6000" b="1" dirty="0">
                <a:solidFill>
                  <a:srgbClr val="FFFFFF"/>
                </a:solidFill>
                <a:latin typeface="+mn-lt"/>
                <a:cs typeface="Poppins" panose="00000500000000000000" pitchFamily="2" charset="0"/>
              </a:rPr>
              <a:t>1</a:t>
            </a:r>
            <a:endParaRPr kumimoji="0" lang="en-US" sz="6000" b="0" i="0" u="none" strike="noStrike" kern="1200" cap="none" spc="0" normalizeH="0" baseline="0" noProof="0" dirty="0">
              <a:ln>
                <a:noFill/>
              </a:ln>
              <a:solidFill>
                <a:srgbClr val="FFFFFF"/>
              </a:solidFill>
              <a:effectLst/>
              <a:uLnTx/>
              <a:uFillTx/>
              <a:latin typeface="+mn-lt"/>
              <a:cs typeface="Poppins" panose="00000500000000000000" pitchFamily="2" charset="0"/>
            </a:endParaRPr>
          </a:p>
        </p:txBody>
      </p:sp>
      <p:pic>
        <p:nvPicPr>
          <p:cNvPr id="10" name="Picture 9" descr="A white text on a black background&#10;&#10;Description automatically generated with medium confidence">
            <a:extLst>
              <a:ext uri="{FF2B5EF4-FFF2-40B4-BE49-F238E27FC236}">
                <a16:creationId xmlns:a16="http://schemas.microsoft.com/office/drawing/2014/main" id="{569FD7F9-CA0F-2E14-2B5E-3B1111F3016E}"/>
              </a:ext>
            </a:extLst>
          </p:cNvPr>
          <p:cNvPicPr>
            <a:picLocks noChangeAspect="1"/>
          </p:cNvPicPr>
          <p:nvPr/>
        </p:nvPicPr>
        <p:blipFill>
          <a:blip r:embed="rId2"/>
          <a:stretch>
            <a:fillRect/>
          </a:stretch>
        </p:blipFill>
        <p:spPr>
          <a:xfrm>
            <a:off x="126779" y="6465025"/>
            <a:ext cx="1023143" cy="245250"/>
          </a:xfrm>
          <a:prstGeom prst="rect">
            <a:avLst/>
          </a:prstGeom>
        </p:spPr>
      </p:pic>
      <p:sp>
        <p:nvSpPr>
          <p:cNvPr id="11" name="TextBox 10">
            <a:extLst>
              <a:ext uri="{FF2B5EF4-FFF2-40B4-BE49-F238E27FC236}">
                <a16:creationId xmlns:a16="http://schemas.microsoft.com/office/drawing/2014/main" id="{8E281596-0793-F605-ABAD-BAD6BE0F42F4}"/>
              </a:ext>
            </a:extLst>
          </p:cNvPr>
          <p:cNvSpPr txBox="1"/>
          <p:nvPr/>
        </p:nvSpPr>
        <p:spPr>
          <a:xfrm>
            <a:off x="11088885" y="6617389"/>
            <a:ext cx="1179213" cy="215444"/>
          </a:xfrm>
          <a:prstGeom prst="rect">
            <a:avLst/>
          </a:prstGeom>
          <a:noFill/>
        </p:spPr>
        <p:txBody>
          <a:bodyPr wrap="square" rtlCol="0">
            <a:spAutoFit/>
          </a:bodyPr>
          <a:lstStyle/>
          <a:p>
            <a:r>
              <a:rPr lang="en-US" sz="800" dirty="0">
                <a:solidFill>
                  <a:srgbClr val="FFFFFF"/>
                </a:solidFill>
                <a:latin typeface="Poppins" panose="00000500000000000000" pitchFamily="2" charset="0"/>
                <a:cs typeface="Poppins" panose="00000500000000000000" pitchFamily="2" charset="0"/>
              </a:rPr>
              <a:t>SmartPath.co LLC</a:t>
            </a:r>
          </a:p>
        </p:txBody>
      </p:sp>
      <p:pic>
        <p:nvPicPr>
          <p:cNvPr id="12" name="Picture 11">
            <a:extLst>
              <a:ext uri="{FF2B5EF4-FFF2-40B4-BE49-F238E27FC236}">
                <a16:creationId xmlns:a16="http://schemas.microsoft.com/office/drawing/2014/main" id="{7809F109-4ABD-C1E6-97FC-939AFFDD8CAD}"/>
              </a:ext>
            </a:extLst>
          </p:cNvPr>
          <p:cNvPicPr>
            <a:picLocks noChangeAspect="1"/>
          </p:cNvPicPr>
          <p:nvPr/>
        </p:nvPicPr>
        <p:blipFill>
          <a:blip r:embed="rId3"/>
          <a:stretch>
            <a:fillRect/>
          </a:stretch>
        </p:blipFill>
        <p:spPr>
          <a:xfrm>
            <a:off x="10995208" y="6642556"/>
            <a:ext cx="152400" cy="152400"/>
          </a:xfrm>
          <a:prstGeom prst="rect">
            <a:avLst/>
          </a:prstGeom>
        </p:spPr>
      </p:pic>
      <p:sp>
        <p:nvSpPr>
          <p:cNvPr id="4" name="Rectangle 3">
            <a:extLst>
              <a:ext uri="{FF2B5EF4-FFF2-40B4-BE49-F238E27FC236}">
                <a16:creationId xmlns:a16="http://schemas.microsoft.com/office/drawing/2014/main" id="{7A3FBD2A-B076-42A0-0B2C-DB7C50A1E58A}"/>
              </a:ext>
            </a:extLst>
          </p:cNvPr>
          <p:cNvSpPr/>
          <p:nvPr/>
        </p:nvSpPr>
        <p:spPr>
          <a:xfrm>
            <a:off x="852054" y="6083435"/>
            <a:ext cx="1434130" cy="439183"/>
          </a:xfrm>
          <a:prstGeom prst="rect">
            <a:avLst/>
          </a:prstGeom>
          <a:solidFill>
            <a:srgbClr val="2A2C2E"/>
          </a:solidFill>
          <a:ln>
            <a:solidFill>
              <a:srgbClr val="2A2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806636"/>
      </p:ext>
    </p:extLst>
  </p:cSld>
  <p:clrMapOvr>
    <a:masterClrMapping/>
  </p:clrMapOvr>
</p:sld>
</file>

<file path=ppt/theme/theme1.xml><?xml version="1.0" encoding="utf-8"?>
<a:theme xmlns:a="http://schemas.openxmlformats.org/drawingml/2006/main" name="Office Theme">
  <a:themeElements>
    <a:clrScheme name="TaxAct">
      <a:dk1>
        <a:srgbClr val="161137"/>
      </a:dk1>
      <a:lt1>
        <a:srgbClr val="FFFFFF"/>
      </a:lt1>
      <a:dk2>
        <a:srgbClr val="161137"/>
      </a:dk2>
      <a:lt2>
        <a:srgbClr val="F4F4FB"/>
      </a:lt2>
      <a:accent1>
        <a:srgbClr val="00835E"/>
      </a:accent1>
      <a:accent2>
        <a:srgbClr val="5F587B"/>
      </a:accent2>
      <a:accent3>
        <a:srgbClr val="2771BC"/>
      </a:accent3>
      <a:accent4>
        <a:srgbClr val="A49FBD"/>
      </a:accent4>
      <a:accent5>
        <a:srgbClr val="FCB83B"/>
      </a:accent5>
      <a:accent6>
        <a:srgbClr val="797095"/>
      </a:accent6>
      <a:hlink>
        <a:srgbClr val="00835E"/>
      </a:hlink>
      <a:folHlink>
        <a:srgbClr val="006E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5BFF247-C4B6-B34E-BF21-DB8BE1ED37AF}" vid="{58FCA979-1A45-A04B-B301-9B917F982CEE}"/>
    </a:ext>
  </a:extLst>
</a:theme>
</file>

<file path=ppt/theme/theme2.xml><?xml version="1.0" encoding="utf-8"?>
<a:theme xmlns:a="http://schemas.openxmlformats.org/drawingml/2006/main" name="3_Avantax">
  <a:themeElements>
    <a:clrScheme name="Avantax Color Palette">
      <a:dk1>
        <a:srgbClr val="000000"/>
      </a:dk1>
      <a:lt1>
        <a:srgbClr val="FFFFFF"/>
      </a:lt1>
      <a:dk2>
        <a:srgbClr val="0075A8"/>
      </a:dk2>
      <a:lt2>
        <a:srgbClr val="E7E6E6"/>
      </a:lt2>
      <a:accent1>
        <a:srgbClr val="9E267C"/>
      </a:accent1>
      <a:accent2>
        <a:srgbClr val="EB8D2D"/>
      </a:accent2>
      <a:accent3>
        <a:srgbClr val="F4B83A"/>
      </a:accent3>
      <a:accent4>
        <a:srgbClr val="00655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ntax" id="{FB1934B4-76D4-E545-8691-DFEA418C2D39}" vid="{F1CCE98B-71C8-1942-ADBC-822E43CD2B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92819</TotalTime>
  <Words>3302</Words>
  <Application>Microsoft Macintosh PowerPoint</Application>
  <PresentationFormat>Widescreen</PresentationFormat>
  <Paragraphs>443</Paragraphs>
  <Slides>48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Arial</vt:lpstr>
      <vt:lpstr>Calibri</vt:lpstr>
      <vt:lpstr>Nunito Sans</vt:lpstr>
      <vt:lpstr>Nunito Sans ExtraBold</vt:lpstr>
      <vt:lpstr>Poppins</vt:lpstr>
      <vt:lpstr>Poppins ExtraBold</vt:lpstr>
      <vt:lpstr>Poppins Light</vt:lpstr>
      <vt:lpstr>Poppins Medium</vt:lpstr>
      <vt:lpstr>Poppins SemiBold</vt:lpstr>
      <vt:lpstr>Wingdings</vt:lpstr>
      <vt:lpstr>Office Theme</vt:lpstr>
      <vt:lpstr>3_Avantax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TY20 GTM  TaxPro</dc:title>
  <dc:creator>Natalie Pinon</dc:creator>
  <cp:lastModifiedBy>Megan Monaghan</cp:lastModifiedBy>
  <cp:revision>278</cp:revision>
  <dcterms:created xsi:type="dcterms:W3CDTF">2021-02-19T15:25:54Z</dcterms:created>
  <dcterms:modified xsi:type="dcterms:W3CDTF">2023-08-29T18:28:02Z</dcterms:modified>
</cp:coreProperties>
</file>