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3" r:id="rId2"/>
  </p:sldMasterIdLst>
  <p:notesMasterIdLst>
    <p:notesMasterId r:id="rId16"/>
  </p:notesMasterIdLst>
  <p:handoutMasterIdLst>
    <p:handoutMasterId r:id="rId17"/>
  </p:handoutMasterIdLst>
  <p:sldIdLst>
    <p:sldId id="4237" r:id="rId3"/>
    <p:sldId id="633" r:id="rId4"/>
    <p:sldId id="636" r:id="rId5"/>
    <p:sldId id="4252" r:id="rId6"/>
    <p:sldId id="4245" r:id="rId7"/>
    <p:sldId id="4249" r:id="rId8"/>
    <p:sldId id="643" r:id="rId9"/>
    <p:sldId id="4260" r:id="rId10"/>
    <p:sldId id="4241" r:id="rId11"/>
    <p:sldId id="4261" r:id="rId12"/>
    <p:sldId id="4251" r:id="rId13"/>
    <p:sldId id="644" r:id="rId14"/>
    <p:sldId id="42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52" userDrawn="1">
          <p15:clr>
            <a:srgbClr val="A4A3A4"/>
          </p15:clr>
        </p15:guide>
        <p15:guide id="2" orient="horz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043211-29AB-2660-9B97-C6880D1E2708}" name="Dwane Bryant" initials="DB" userId="S::dwane.bryant@taxact.com::b6d57924-2c7d-46a4-8a17-7e95ba03dd9c" providerId="AD"/>
  <p188:author id="{E3DDC35F-DFEF-1810-4DCB-3BA9749359D1}" name="Nicola Hobeiche" initials="NH" userId="S::Nicola.Hobeiche@blucora.com::17d35cff-083d-4390-8df5-bde9fc0919ed" providerId="AD"/>
  <p188:author id="{B85562A0-EDFA-CC15-AD88-6030F9C6BE0C}" name="Megan Monaghan" initials="MM" userId="S::Megan.Monaghan@taxact.com::a5b51a97-ebf5-45ec-87a0-9298925addd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Pinon" initials="NP" lastIdx="1" clrIdx="0">
    <p:extLst>
      <p:ext uri="{19B8F6BF-5375-455C-9EA6-DF929625EA0E}">
        <p15:presenceInfo xmlns:p15="http://schemas.microsoft.com/office/powerpoint/2012/main" userId="S::Natalie.Pinon@taxact.com::f19d523e-8c8f-48ff-854d-0eedc84b749f" providerId="AD"/>
      </p:ext>
    </p:extLst>
  </p:cmAuthor>
  <p:cmAuthor id="2" name="Cary Daniél" initials="CD" lastIdx="6" clrIdx="1">
    <p:extLst>
      <p:ext uri="{19B8F6BF-5375-455C-9EA6-DF929625EA0E}">
        <p15:presenceInfo xmlns:p15="http://schemas.microsoft.com/office/powerpoint/2012/main" userId="S::Cary.Daniel@blucora.com::4019341b-383b-46ad-92b1-19f8df198608" providerId="AD"/>
      </p:ext>
    </p:extLst>
  </p:cmAuthor>
  <p:cmAuthor id="3" name="Jacob Hodges" initials="TAL" lastIdx="12" clrIdx="2">
    <p:extLst>
      <p:ext uri="{19B8F6BF-5375-455C-9EA6-DF929625EA0E}">
        <p15:presenceInfo xmlns:p15="http://schemas.microsoft.com/office/powerpoint/2012/main" userId="Jacob Hodges" providerId="None"/>
      </p:ext>
    </p:extLst>
  </p:cmAuthor>
  <p:cmAuthor id="4" name="Megan Monaghan" initials="MM" lastIdx="14" clrIdx="3">
    <p:extLst>
      <p:ext uri="{19B8F6BF-5375-455C-9EA6-DF929625EA0E}">
        <p15:presenceInfo xmlns:p15="http://schemas.microsoft.com/office/powerpoint/2012/main" userId="S::Megan.Monaghan@taxact.com::a5b51a97-ebf5-45ec-87a0-9298925add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C2E"/>
    <a:srgbClr val="FFFFFF"/>
    <a:srgbClr val="161137"/>
    <a:srgbClr val="05A7A8"/>
    <a:srgbClr val="00835E"/>
    <a:srgbClr val="22155D"/>
    <a:srgbClr val="00ACE6"/>
    <a:srgbClr val="4B4468"/>
    <a:srgbClr val="F2F2F2"/>
    <a:srgbClr val="EFF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 autoAdjust="0"/>
    <p:restoredTop sz="80980" autoAdjust="0"/>
  </p:normalViewPr>
  <p:slideViewPr>
    <p:cSldViewPr snapToGrid="0" snapToObjects="1">
      <p:cViewPr varScale="1">
        <p:scale>
          <a:sx n="96" d="100"/>
          <a:sy n="96" d="100"/>
        </p:scale>
        <p:origin x="1088" y="176"/>
      </p:cViewPr>
      <p:guideLst>
        <p:guide pos="552"/>
        <p:guide orient="horz" pos="6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2570AD-1662-4B48-8A74-0AF79602F1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8A52E4-D89B-E240-83EB-EE5299B916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051B3-4A92-1747-A9B2-C57C5B377412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03587-D09D-AB46-832F-DAA1176AD9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6315C9-40C6-214E-A526-932CBF69A0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D5738-3928-E244-96F0-73BA9DC3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86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911B-81BF-7642-B9E5-89A090FDA896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DC895-A40A-3A49-A4AF-3E22233BA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3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5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91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70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7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52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7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DC895-A40A-3A49-A4AF-3E22233BAE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0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C895-A40A-3A49-A4AF-3E22233BAE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igit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22AF-F19F-E047-95D8-0C00195281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392"/>
            <a:ext cx="6546574" cy="1770615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dirty="0"/>
              <a:t>Insert master title</a:t>
            </a:r>
            <a:br>
              <a:rPr lang="en-US" dirty="0"/>
            </a:br>
            <a:r>
              <a:rPr lang="en-US" dirty="0"/>
              <a:t>- digital version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DB694-BE6A-8248-8FC2-2B3B2A63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4473"/>
            <a:ext cx="6546574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C7D322-68B6-704D-8C52-ABD73EDBA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24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603C-9E82-7B47-8791-F7CA6896F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75540"/>
            <a:ext cx="4848829" cy="6650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Data slide title </a:t>
            </a:r>
            <a:br>
              <a:rPr lang="en-US" dirty="0"/>
            </a:br>
            <a:r>
              <a:rPr lang="en-US" dirty="0"/>
              <a:t>(digital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DAD5-A7DA-704B-AC59-11CC2F58A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5017"/>
            <a:ext cx="4848829" cy="37874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369E7-F721-4241-A763-87FD1CF6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A4ED25-E3FE-5A49-B099-76474255FDD3}"/>
              </a:ext>
            </a:extLst>
          </p:cNvPr>
          <p:cNvSpPr/>
          <p:nvPr userDrawn="1"/>
        </p:nvSpPr>
        <p:spPr>
          <a:xfrm>
            <a:off x="0" y="0"/>
            <a:ext cx="4297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8603C-9E82-7B47-8791-F7CA6896F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75540"/>
            <a:ext cx="4848829" cy="6650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Data slide title </a:t>
            </a:r>
            <a:br>
              <a:rPr lang="en-US" dirty="0"/>
            </a:br>
            <a:r>
              <a:rPr lang="en-US" dirty="0"/>
              <a:t>(print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DAD5-A7DA-704B-AC59-11CC2F58A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95017"/>
            <a:ext cx="4848829" cy="37874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6369E7-F721-4241-A763-87FD1CF69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43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hoto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DDF-1D13-AF40-B2E2-2E33B342B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896415"/>
            <a:ext cx="3570166" cy="106838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br>
              <a:rPr lang="en-US" dirty="0"/>
            </a:br>
            <a:r>
              <a:rPr lang="en-US" dirty="0"/>
              <a:t>Photo page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314DC-CF19-F241-9AE9-21F2D7012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5929" y="1"/>
            <a:ext cx="685607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99841-8913-8742-B73A-E6EF8F09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810"/>
            <a:ext cx="3570166" cy="349617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7043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hoto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2ADDF-1D13-AF40-B2E2-2E33B342B1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9" y="896415"/>
            <a:ext cx="3570166" cy="10683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page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314DC-CF19-F241-9AE9-21F2D7012A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5929" y="1"/>
            <a:ext cx="685607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99841-8913-8742-B73A-E6EF8F099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810"/>
            <a:ext cx="3570166" cy="349617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253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80171-3F86-D94E-8555-FD0AE6E66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5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20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8698"/>
            <a:ext cx="10515600" cy="665022"/>
          </a:xfrm>
        </p:spPr>
        <p:txBody>
          <a:bodyPr anchor="b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17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E243-6F52-0346-9C6A-BF0230B5E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277CD-B8BD-4943-ABFA-F9AD661D8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F3136-ACBC-9E47-ABBF-707A76C7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7194-4AA4-3045-BFB8-D9215A98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CE4F-413F-7649-95F6-7668968E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BBE6-CD54-2040-AA1A-E100155F0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807BC-FF24-1E44-AE69-92E560405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E9453-1D86-0B4A-A888-2224EFB9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A8847-49DA-284F-864E-F021A33F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7749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028A8-669B-9349-8943-5E68D14B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15235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53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63954-6743-014F-A347-042AAEAC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3FFDA-7E5E-4B40-9DA8-A426BF564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5D9A-B1CD-C84A-9E29-AE7A6EF4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609233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A9364-D445-064F-AADE-8F69BCD8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896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ACF2-2E89-9A4D-8A97-2067961F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4250" y="609233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5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ri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22AF-F19F-E047-95D8-0C00195281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42392"/>
            <a:ext cx="6546574" cy="1770615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master title</a:t>
            </a:r>
            <a:br>
              <a:rPr lang="en-US" dirty="0"/>
            </a:br>
            <a:r>
              <a:rPr lang="en-US" dirty="0"/>
              <a:t>- digital version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DB694-BE6A-8248-8FC2-2B3B2A6308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04473"/>
            <a:ext cx="6546574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998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36AA-762B-4748-854C-16ABA1066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32E1F-F36A-E247-882D-5C4F10687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93DB9-C042-9648-8F9D-9793637EC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AB56-75D8-CA4C-B433-722B326D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13043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7D9D22-1B72-2B41-9EB8-A59F31AB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82693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3705B-D23B-A240-95B3-FFA9E46F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13986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64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5EA6-0851-B74B-A9F5-478890657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81EBC-3920-4B43-A48F-A91F6B680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E8DD5-FF27-0442-8114-88038549B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AD4FA-A119-1A46-B629-B674D563ED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BCCE3-6781-204D-B442-ED90DE087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909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3E9F7-50D9-434F-B50C-EBC0866A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320392-8F75-6743-8E1F-084310ABC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1F7B5-EDB5-8845-956E-86B1A2D2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799C2-1935-2D49-8D78-52AB4AEC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6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FFF41-2828-334A-AA03-4032E2A6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E75CA-B7CA-B84E-BF98-83D482A7B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E4359-0D00-7E48-8A31-4D1A4683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6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CB40-A503-7A4F-86CB-7B77B83F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B489-00EA-3C4F-8A34-8711C3399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08785-7C88-A04E-8B83-C92691C40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90947-B436-E247-9339-93E2E0758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09290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5C91-AABE-1A4D-9B80-57D479A2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8427" y="60356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D6161-3EE3-B340-A3A3-91F28432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9012" y="594536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72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2289-C2A2-6F4A-9F44-48DFCCB5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06EEB-04E6-C742-ABC7-4B5E2E584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E882A-1B27-8444-BB75-195416BBD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63D1A-1B86-9448-B49E-9CF7DF16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A57BB9E-FF39-BC49-A33A-2792CEB21767}" type="datetimeFigureOut">
              <a:rPr lang="en-US" smtClean="0"/>
              <a:t>8/29/23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9A907-126D-4E49-B75B-CCE9CB55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A5616-CD01-5B4C-9717-D32E46A7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354C017B-E673-2A4A-94F2-EE218FF50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9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89754"/>
            <a:ext cx="2055471" cy="665022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1C37E-1A4E-3249-B5C4-E8538D435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83D3C2-052C-D342-A88A-CB5DADD74097}"/>
              </a:ext>
            </a:extLst>
          </p:cNvPr>
          <p:cNvSpPr/>
          <p:nvPr userDrawn="1"/>
        </p:nvSpPr>
        <p:spPr>
          <a:xfrm>
            <a:off x="937549" y="2002421"/>
            <a:ext cx="601884" cy="694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49C5-D7A1-3E47-B387-89A083A51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89754"/>
            <a:ext cx="2055471" cy="665022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87CC-56D7-9741-AB6D-9C1AC968BF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83D3C2-052C-D342-A88A-CB5DADD74097}"/>
              </a:ext>
            </a:extLst>
          </p:cNvPr>
          <p:cNvSpPr/>
          <p:nvPr userDrawn="1"/>
        </p:nvSpPr>
        <p:spPr>
          <a:xfrm>
            <a:off x="937549" y="2002421"/>
            <a:ext cx="601884" cy="694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3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2955-87FD-E54D-98A2-CA380147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6849"/>
            <a:ext cx="10515600" cy="665022"/>
          </a:xfrm>
        </p:spPr>
        <p:txBody>
          <a:bodyPr/>
          <a:lstStyle/>
          <a:p>
            <a:r>
              <a:rPr lang="en-US" dirty="0"/>
              <a:t>Default page title - digital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8515-F626-5542-B860-5EBCCC7D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214"/>
            <a:ext cx="10515600" cy="4778261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F68-1654-6F49-804E-707B83B3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DF8887-C68B-4243-A9F7-567F79211202}"/>
              </a:ext>
            </a:extLst>
          </p:cNvPr>
          <p:cNvSpPr/>
          <p:nvPr userDrawn="1"/>
        </p:nvSpPr>
        <p:spPr>
          <a:xfrm>
            <a:off x="0" y="0"/>
            <a:ext cx="42976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2955-87FD-E54D-98A2-CA3801479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6849"/>
            <a:ext cx="10515600" cy="665022"/>
          </a:xfrm>
        </p:spPr>
        <p:txBody>
          <a:bodyPr/>
          <a:lstStyle/>
          <a:p>
            <a:r>
              <a:rPr lang="en-US" dirty="0"/>
              <a:t>Default page title - print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28515-F626-5542-B860-5EBCCC7D9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214"/>
            <a:ext cx="10515600" cy="4778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50F68-1654-6F49-804E-707B83B3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72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Quote - Digi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DFBA6-7141-A443-B13D-B185C31D7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F9B1C-7BF6-864F-80E9-40497EABF8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1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Quote - Photo Overl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DFBA6-7141-A443-B13D-B185C31D7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24" y="6301576"/>
            <a:ext cx="1081840" cy="221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A8255E-19A6-7342-BA57-7B29E2B813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ote - Pr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27D5CE-30FF-584A-BE42-070AD54D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04805-E1C0-BB44-A35F-2294011680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163" y="1124753"/>
            <a:ext cx="1587201" cy="1467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16997-B032-BE45-968E-DC1E1827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544" y="710621"/>
            <a:ext cx="2251010" cy="20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E37946-9FF0-124B-8AEA-54025903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4FA77C-3BC5-A94F-8369-6831773F1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8491"/>
            <a:ext cx="10515600" cy="4778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8E72C-0426-6541-BDB9-061B374A7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Name  |  </a:t>
            </a:r>
            <a:fld id="{5586F88E-F476-D84A-A850-F8C7846D4E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E063F-3022-9F41-B1CD-AE2518C04D0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50925" y="6302990"/>
            <a:ext cx="1081840" cy="2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50" r:id="rId5"/>
    <p:sldLayoutId id="2147483661" r:id="rId6"/>
    <p:sldLayoutId id="2147483665" r:id="rId7"/>
    <p:sldLayoutId id="2147483669" r:id="rId8"/>
    <p:sldLayoutId id="2147483666" r:id="rId9"/>
    <p:sldLayoutId id="2147483652" r:id="rId10"/>
    <p:sldLayoutId id="2147483667" r:id="rId11"/>
    <p:sldLayoutId id="2147483657" r:id="rId12"/>
    <p:sldLayoutId id="2147483660" r:id="rId13"/>
    <p:sldLayoutId id="2147483671" r:id="rId14"/>
    <p:sldLayoutId id="2147483670" r:id="rId15"/>
    <p:sldLayoutId id="214748365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3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3D3005-3322-E348-92EE-27CC154E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8" y="365125"/>
            <a:ext cx="109175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728C9-3DB3-C442-98C8-D0DDD4FF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228" y="1825625"/>
            <a:ext cx="109175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CA1F6-AF17-6548-9FCC-ADF37EB21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6280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For internal use only — not for use with clients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A008FD-ABD6-1348-A3BC-0DEA1D603C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A1B50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roadvance.taxact.com/free-downloadable-client-facing-tax-documents-english-spanish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drake.zoom.us/meeting/register/tJIrduGsrzMrGd2iZkSZ1AMOLwwstnMyG7E6#/registration" TargetMode="External"/><Relationship Id="rId7" Type="http://schemas.openxmlformats.org/officeDocument/2006/relationships/hyperlink" Target="https://www.youtube.com/channel/UCyvsuf4g2CU0JaiiF9Efjr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roadvance.taxact.com/blog/" TargetMode="External"/><Relationship Id="rId5" Type="http://schemas.openxmlformats.org/officeDocument/2006/relationships/hyperlink" Target="https://www.taxact.com/professional/resources/videos" TargetMode="External"/><Relationship Id="rId4" Type="http://schemas.openxmlformats.org/officeDocument/2006/relationships/hyperlink" Target="https://proadvance.taxact.com/taxact-professional-bank-product-webinar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events.hubilo.com/taxact-professional-education-forum-december-2023/register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taxact.com/professional/products/low-volumebundles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taxact.com/professional/products/federal-taxes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xact.com/professional/efiling/esignatur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C5A005-67E2-C442-AC31-432786F1F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436" y="2395014"/>
            <a:ext cx="9643127" cy="2067971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What’s New for TY23 + Software Demo</a:t>
            </a:r>
            <a:endParaRPr lang="en-US" sz="3200" b="0" i="1" dirty="0">
              <a:solidFill>
                <a:schemeClr val="tx1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28129C2-062A-821B-30EB-CFEEA8705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8"/>
            <a:ext cx="3054444" cy="4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03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987F-2807-4523-9BB2-600A72E7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295820"/>
            <a:ext cx="10515600" cy="87336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Client-Facing Documents</a:t>
            </a:r>
            <a:br>
              <a:rPr lang="en-US" sz="4400" dirty="0"/>
            </a:br>
            <a:r>
              <a:rPr lang="en-US" sz="2700" b="0" i="1" dirty="0"/>
              <a:t>Will Be Available in English and Spanish</a:t>
            </a:r>
            <a:endParaRPr lang="en-US" sz="4400" b="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14C-447D-4019-86B2-294D6BE1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9" y="1790399"/>
            <a:ext cx="5505134" cy="3671236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TaxAct Professionals will receive complimentary access to client-facing templates, built to help our pros better serve their customers – regardless of the language they speak. </a:t>
            </a:r>
          </a:p>
          <a:p>
            <a:endParaRPr lang="en-US" sz="1600" dirty="0"/>
          </a:p>
          <a:p>
            <a:r>
              <a:rPr lang="en-US" sz="1600" b="1" dirty="0"/>
              <a:t>Available Now: </a:t>
            </a:r>
            <a:r>
              <a:rPr lang="en-US" sz="1600" dirty="0">
                <a:hlinkClick r:id="rId2"/>
              </a:rPr>
              <a:t>https://proadvance.taxact.com/free-downloadable-client-facing-tax-documents-english-spanish/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b="1" dirty="0"/>
              <a:t>Available Documents (English and Spanish Versions):</a:t>
            </a:r>
          </a:p>
          <a:p>
            <a:pPr lvl="1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Engagement letter</a:t>
            </a:r>
          </a:p>
          <a:p>
            <a:pPr lvl="1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New customer tax questionnaire</a:t>
            </a:r>
          </a:p>
          <a:p>
            <a:pPr lvl="1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Returning customer tax questionnaire</a:t>
            </a:r>
          </a:p>
          <a:p>
            <a:pPr lvl="1"/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Non-resident tax questionnaire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62A9E-60B1-447E-A837-BFFCE09A356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E3BEAAFC-66C8-0620-ABE9-90F47698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908457-5C7B-7501-A6F0-A88D9885AC71}"/>
              </a:ext>
            </a:extLst>
          </p:cNvPr>
          <p:cNvSpPr/>
          <p:nvPr/>
        </p:nvSpPr>
        <p:spPr>
          <a:xfrm>
            <a:off x="530942" y="6125497"/>
            <a:ext cx="1946787" cy="5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E64A4-16C5-6FC9-77DC-D025D41EB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93" y="1790399"/>
            <a:ext cx="5505134" cy="367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qr code with a whit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8A677F5E-4737-90CB-B630-2CDE50B1F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771" y="4816845"/>
            <a:ext cx="1571748" cy="1571748"/>
          </a:xfrm>
          <a:prstGeom prst="rect">
            <a:avLst/>
          </a:prstGeom>
          <a:effectLst>
            <a:outerShdw blurRad="498144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8673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DD47-F2AB-4ACA-992F-AD520AA2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94" y="2325255"/>
            <a:ext cx="9860812" cy="220749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Training and Events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82BB74-1568-D1B7-4938-1C1EFB73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8"/>
            <a:ext cx="3054444" cy="4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59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35E3-5FEA-43D0-83B2-254DEFE2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07" y="219903"/>
            <a:ext cx="6556166" cy="703732"/>
          </a:xfrm>
        </p:spPr>
        <p:txBody>
          <a:bodyPr anchor="b">
            <a:normAutofit/>
          </a:bodyPr>
          <a:lstStyle/>
          <a:p>
            <a:r>
              <a:rPr lang="en-US" sz="4400" dirty="0"/>
              <a:t>Training and Events</a:t>
            </a:r>
          </a:p>
        </p:txBody>
      </p:sp>
      <p:sp>
        <p:nvSpPr>
          <p:cNvPr id="3076" name="Text Placeholder 3">
            <a:extLst>
              <a:ext uri="{FF2B5EF4-FFF2-40B4-BE49-F238E27FC236}">
                <a16:creationId xmlns:a16="http://schemas.microsoft.com/office/drawing/2014/main" id="{4371AC7F-96BD-4A2F-873A-71105B31E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4350" y="1198373"/>
            <a:ext cx="5576879" cy="33073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Free Webinars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What’s New Product Demos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Filing Schedule C for Microbusinesses (October)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Onboarding Webinars for New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4"/>
              </a:rPr>
              <a:t>Bank Product Webinars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And More…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5"/>
              </a:rPr>
              <a:t>On-Demand Training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6"/>
              </a:rPr>
              <a:t>ProAdvance Blog Content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hlinkClick r:id="rId7"/>
              </a:rPr>
              <a:t>YouTube Channel</a:t>
            </a:r>
            <a:endParaRPr lang="en-US" b="1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621B8B2-6E03-4C6E-A5FD-2B8001C907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Name  |  </a:t>
            </a:r>
            <a:fld id="{5586F88E-F476-D84A-A850-F8C7846D4E7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8EA68-FDB3-4EB4-AADC-9C1CA3BD289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92C0E25D-8F43-C5D5-0E39-3BE056675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84369"/>
              </p:ext>
            </p:extLst>
          </p:nvPr>
        </p:nvGraphicFramePr>
        <p:xfrm>
          <a:off x="838942" y="4961439"/>
          <a:ext cx="10608708" cy="1270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236">
                  <a:extLst>
                    <a:ext uri="{9D8B030D-6E8A-4147-A177-3AD203B41FA5}">
                      <a16:colId xmlns:a16="http://schemas.microsoft.com/office/drawing/2014/main" val="2410434986"/>
                    </a:ext>
                  </a:extLst>
                </a:gridCol>
                <a:gridCol w="3536236">
                  <a:extLst>
                    <a:ext uri="{9D8B030D-6E8A-4147-A177-3AD203B41FA5}">
                      <a16:colId xmlns:a16="http://schemas.microsoft.com/office/drawing/2014/main" val="1474084684"/>
                    </a:ext>
                  </a:extLst>
                </a:gridCol>
                <a:gridCol w="3536236">
                  <a:extLst>
                    <a:ext uri="{9D8B030D-6E8A-4147-A177-3AD203B41FA5}">
                      <a16:colId xmlns:a16="http://schemas.microsoft.com/office/drawing/2014/main" val="729606668"/>
                    </a:ext>
                  </a:extLst>
                </a:gridCol>
              </a:tblGrid>
              <a:tr h="46442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964129"/>
                  </a:ext>
                </a:extLst>
              </a:tr>
              <a:tr h="403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IRS Tax Forum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San Diego,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August 22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– 24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371674"/>
                  </a:ext>
                </a:extLst>
              </a:tr>
              <a:tr h="40317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IRS Tax Forum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Orlando, FL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August 29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– 31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46402"/>
                  </a:ext>
                </a:extLst>
              </a:tr>
            </a:tbl>
          </a:graphicData>
        </a:graphic>
      </p:graphicFrame>
      <p:pic>
        <p:nvPicPr>
          <p:cNvPr id="21" name="Picture 20" descr="A group of people standing at a desk&#10;&#10;Description automatically generated with medium confidence">
            <a:extLst>
              <a:ext uri="{FF2B5EF4-FFF2-40B4-BE49-F238E27FC236}">
                <a16:creationId xmlns:a16="http://schemas.microsoft.com/office/drawing/2014/main" id="{DAD928BA-299D-3BB0-50B1-60F985274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229" y="488645"/>
            <a:ext cx="5126421" cy="3844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73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35E3-5FEA-43D0-83B2-254DEFE2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224666"/>
            <a:ext cx="9786881" cy="979053"/>
          </a:xfrm>
        </p:spPr>
        <p:txBody>
          <a:bodyPr anchor="b">
            <a:normAutofit fontScale="90000"/>
          </a:bodyPr>
          <a:lstStyle/>
          <a:p>
            <a:r>
              <a:rPr lang="en-US" sz="4900" dirty="0"/>
              <a:t>Upcoming Education Forum</a:t>
            </a:r>
            <a:br>
              <a:rPr lang="en-US" sz="4400" dirty="0"/>
            </a:br>
            <a:r>
              <a:rPr lang="en-US" sz="2700" b="0" i="1" dirty="0"/>
              <a:t>Will Be Hosted in December of 2023</a:t>
            </a:r>
            <a:endParaRPr lang="en-US" sz="4400" b="0" i="1" dirty="0"/>
          </a:p>
        </p:txBody>
      </p:sp>
      <p:sp>
        <p:nvSpPr>
          <p:cNvPr id="3076" name="Text Placeholder 3">
            <a:extLst>
              <a:ext uri="{FF2B5EF4-FFF2-40B4-BE49-F238E27FC236}">
                <a16:creationId xmlns:a16="http://schemas.microsoft.com/office/drawing/2014/main" id="{4371AC7F-96BD-4A2F-873A-71105B31E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058" y="1622415"/>
            <a:ext cx="5277240" cy="250624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Register to Attend: </a:t>
            </a:r>
            <a:r>
              <a:rPr lang="en-US" dirty="0">
                <a:hlinkClick r:id="rId3"/>
              </a:rPr>
              <a:t>https://events.hubilo.com/taxact-professional-education-forum-december-2023/register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Location: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Streamed Live from Savannah, GA (Virtual Event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Thursday, December 7</a:t>
            </a:r>
            <a:r>
              <a:rPr lang="en-US" sz="1600" baseline="30000" dirty="0"/>
              <a:t>th</a:t>
            </a:r>
            <a:r>
              <a:rPr lang="en-US" sz="1600" dirty="0"/>
              <a:t>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Time: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1:00pm – 3:00pm 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Agenda: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What’s New for TY23 + Software Demo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1099-B Reporting Income from Securities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1099-B Reporting Bond Income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621B8B2-6E03-4C6E-A5FD-2B8001C907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Presentation Name  |  </a:t>
            </a:r>
            <a:fld id="{5586F88E-F476-D84A-A850-F8C7846D4E79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8EA68-FDB3-4EB4-AADC-9C1CA3BD289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542C8722-687D-9EFE-E528-D253CD534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pic>
        <p:nvPicPr>
          <p:cNvPr id="9" name="Picture 8" descr="A picture containing text, logo, font, graphics&#10;&#10;Description automatically generated">
            <a:extLst>
              <a:ext uri="{FF2B5EF4-FFF2-40B4-BE49-F238E27FC236}">
                <a16:creationId xmlns:a16="http://schemas.microsoft.com/office/drawing/2014/main" id="{6DFC2FB1-1638-6D20-FF54-0D2CFD2E0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284" y="289191"/>
            <a:ext cx="3513282" cy="351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1BD39770-7E9D-F9B9-15D9-966869CA22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5510" b="3835"/>
          <a:stretch/>
        </p:blipFill>
        <p:spPr>
          <a:xfrm>
            <a:off x="6003771" y="1121216"/>
            <a:ext cx="2370039" cy="268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qr code on a white backgroun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ED2C53A7-C475-D013-514F-A4B74060BA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4782" y="3918344"/>
            <a:ext cx="1539027" cy="1539027"/>
          </a:xfrm>
          <a:prstGeom prst="rect">
            <a:avLst/>
          </a:prstGeom>
          <a:effectLst>
            <a:outerShdw blurRad="504523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FA008D64-5065-D716-AD7D-2D56A2F0D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8284" y="3918344"/>
            <a:ext cx="3208385" cy="2148114"/>
          </a:xfrm>
          <a:prstGeom prst="rect">
            <a:avLst/>
          </a:prstGeom>
          <a:effectLst>
            <a:outerShdw blurRad="5067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958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A84843-2329-4AEC-93F9-2A1016615B7D}"/>
              </a:ext>
            </a:extLst>
          </p:cNvPr>
          <p:cNvSpPr/>
          <p:nvPr/>
        </p:nvSpPr>
        <p:spPr>
          <a:xfrm>
            <a:off x="637953" y="984912"/>
            <a:ext cx="5346904" cy="273874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97C19-6B91-4841-9F4C-9EA3C43F6ED0}"/>
              </a:ext>
            </a:extLst>
          </p:cNvPr>
          <p:cNvSpPr txBox="1"/>
          <p:nvPr/>
        </p:nvSpPr>
        <p:spPr>
          <a:xfrm>
            <a:off x="637953" y="1266163"/>
            <a:ext cx="5347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LAUNCHED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088A1-2207-41F2-8496-4B1B5EA2C5C4}"/>
              </a:ext>
            </a:extLst>
          </p:cNvPr>
          <p:cNvSpPr txBox="1"/>
          <p:nvPr/>
        </p:nvSpPr>
        <p:spPr>
          <a:xfrm>
            <a:off x="1063313" y="1936325"/>
            <a:ext cx="449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eSignature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TheTaxBook Partnership (Discounted Rate for Customers who purchase an annual license with </a:t>
            </a:r>
            <a:r>
              <a:rPr lang="en-US" dirty="0" err="1"/>
              <a:t>TheTaxBook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Refund Transfer Incentives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ProtectionPlus Firm-Level Offering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536F36-BAA1-4666-B4BB-A02ADA2C65C5}"/>
              </a:ext>
            </a:extLst>
          </p:cNvPr>
          <p:cNvSpPr/>
          <p:nvPr/>
        </p:nvSpPr>
        <p:spPr>
          <a:xfrm>
            <a:off x="637579" y="3883767"/>
            <a:ext cx="5347278" cy="27387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BBDCF2-2497-4AF5-BD96-82EC34FCA963}"/>
              </a:ext>
            </a:extLst>
          </p:cNvPr>
          <p:cNvSpPr txBox="1"/>
          <p:nvPr/>
        </p:nvSpPr>
        <p:spPr>
          <a:xfrm>
            <a:off x="637953" y="4389637"/>
            <a:ext cx="534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INCREASED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221F11-5D51-4396-9951-D00D7E17D776}"/>
              </a:ext>
            </a:extLst>
          </p:cNvPr>
          <p:cNvSpPr/>
          <p:nvPr/>
        </p:nvSpPr>
        <p:spPr>
          <a:xfrm>
            <a:off x="6174185" y="984911"/>
            <a:ext cx="5337329" cy="273874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140EC-C1F6-445C-BA5E-6F515A0F0488}"/>
              </a:ext>
            </a:extLst>
          </p:cNvPr>
          <p:cNvSpPr/>
          <p:nvPr/>
        </p:nvSpPr>
        <p:spPr>
          <a:xfrm>
            <a:off x="6164236" y="3894042"/>
            <a:ext cx="5347278" cy="27387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03B4D1-A156-4F72-B650-6E5A25BBCBB8}"/>
              </a:ext>
            </a:extLst>
          </p:cNvPr>
          <p:cNvSpPr txBox="1"/>
          <p:nvPr/>
        </p:nvSpPr>
        <p:spPr>
          <a:xfrm>
            <a:off x="1306181" y="5141623"/>
            <a:ext cx="401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E-File and Forms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Hours /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Events / Trainings / Webinars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1B5F05-5D44-47BB-80C2-B4240A6A32A7}"/>
              </a:ext>
            </a:extLst>
          </p:cNvPr>
          <p:cNvSpPr txBox="1"/>
          <p:nvPr/>
        </p:nvSpPr>
        <p:spPr>
          <a:xfrm>
            <a:off x="6174186" y="1834016"/>
            <a:ext cx="5337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UPDATED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1D67C2-C673-4160-9006-7CC133E02324}"/>
              </a:ext>
            </a:extLst>
          </p:cNvPr>
          <p:cNvSpPr txBox="1"/>
          <p:nvPr/>
        </p:nvSpPr>
        <p:spPr>
          <a:xfrm>
            <a:off x="7262625" y="2538203"/>
            <a:ext cx="3150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Forms Entry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A964-073C-34CB-D71B-B8F6C570F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58" b="11758"/>
          <a:stretch/>
        </p:blipFill>
        <p:spPr>
          <a:xfrm>
            <a:off x="6174186" y="3898362"/>
            <a:ext cx="5340913" cy="272415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25873C-4362-25B3-F741-5D5EDDF2AA75}"/>
              </a:ext>
            </a:extLst>
          </p:cNvPr>
          <p:cNvSpPr txBox="1">
            <a:spLocks/>
          </p:cNvSpPr>
          <p:nvPr/>
        </p:nvSpPr>
        <p:spPr>
          <a:xfrm>
            <a:off x="637578" y="70916"/>
            <a:ext cx="10873936" cy="877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900" dirty="0"/>
              <a:t>TY22 at a Glance</a:t>
            </a:r>
            <a:endParaRPr lang="en-US" sz="4000" b="0" i="1" dirty="0"/>
          </a:p>
        </p:txBody>
      </p:sp>
    </p:spTree>
    <p:extLst>
      <p:ext uri="{BB962C8B-B14F-4D97-AF65-F5344CB8AC3E}">
        <p14:creationId xmlns:p14="http://schemas.microsoft.com/office/powerpoint/2010/main" val="139487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E29BC-E349-4F9A-8876-9945C4FD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76" y="323161"/>
            <a:ext cx="10515600" cy="87756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We Have Heard Your Feedback</a:t>
            </a:r>
            <a:br>
              <a:rPr lang="en-US" sz="4000" dirty="0"/>
            </a:br>
            <a:r>
              <a:rPr lang="en-US" sz="2700" b="0" i="1" dirty="0"/>
              <a:t>And Taken it to Heart. </a:t>
            </a:r>
            <a:endParaRPr lang="en-US" sz="4000" b="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9DC3A-9AE6-4DB6-9F51-D89EF27BEE07}"/>
              </a:ext>
            </a:extLst>
          </p:cNvPr>
          <p:cNvSpPr txBox="1"/>
          <p:nvPr/>
        </p:nvSpPr>
        <p:spPr>
          <a:xfrm>
            <a:off x="800099" y="6268484"/>
            <a:ext cx="1978783" cy="424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DEEED-889D-4D2E-858C-30239D9CF2BB}"/>
              </a:ext>
            </a:extLst>
          </p:cNvPr>
          <p:cNvSpPr txBox="1"/>
          <p:nvPr/>
        </p:nvSpPr>
        <p:spPr>
          <a:xfrm>
            <a:off x="7023910" y="1685637"/>
            <a:ext cx="46350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“Continue to provide a great product at a market best price.”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“Add relevant features for the tax practice of today and the future.”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“Care about me and my business by prioritizing support.”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“Continuously improve the software’s flow and how easy it is to use.”</a:t>
            </a:r>
          </a:p>
        </p:txBody>
      </p:sp>
      <p:pic>
        <p:nvPicPr>
          <p:cNvPr id="8" name="Picture 7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6F3A634-E216-5781-BD1B-628E2E9D3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5C848-7FC8-BEAD-219C-1B87A1911F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7" t="8740" r="6637"/>
          <a:stretch/>
        </p:blipFill>
        <p:spPr>
          <a:xfrm>
            <a:off x="800099" y="1727199"/>
            <a:ext cx="5683585" cy="395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DD47-F2AB-4ACA-992F-AD520AA2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94" y="2325255"/>
            <a:ext cx="9860812" cy="220749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New Offerings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82BB74-1568-D1B7-4938-1C1EFB73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8"/>
            <a:ext cx="3054444" cy="4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41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987F-2807-4523-9BB2-600A72E7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210165"/>
            <a:ext cx="10515600" cy="873365"/>
          </a:xfrm>
        </p:spPr>
        <p:txBody>
          <a:bodyPr>
            <a:normAutofit/>
          </a:bodyPr>
          <a:lstStyle/>
          <a:p>
            <a:r>
              <a:rPr lang="en-US" sz="4400" dirty="0"/>
              <a:t>New Offers Coming for TY23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62A9E-60B1-447E-A837-BFFCE09A356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553B-10CF-4B29-B456-A5C4C86B3E2C}"/>
              </a:ext>
            </a:extLst>
          </p:cNvPr>
          <p:cNvSpPr/>
          <p:nvPr/>
        </p:nvSpPr>
        <p:spPr>
          <a:xfrm>
            <a:off x="530942" y="6125497"/>
            <a:ext cx="1946787" cy="5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14C-447D-4019-86B2-294D6BE1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7" y="1172980"/>
            <a:ext cx="5899579" cy="5154249"/>
          </a:xfrm>
        </p:spPr>
        <p:txBody>
          <a:bodyPr>
            <a:noAutofit/>
          </a:bodyPr>
          <a:lstStyle/>
          <a:p>
            <a:r>
              <a:rPr lang="en-US" sz="1400" i="1" dirty="0"/>
              <a:t>As we move into this next tax season, we are working to revise some of our special offerings:</a:t>
            </a:r>
          </a:p>
          <a:p>
            <a:r>
              <a:rPr lang="en-US" sz="1400" b="1" dirty="0"/>
              <a:t>1040 “20” Bundle (</a:t>
            </a:r>
            <a:r>
              <a:rPr lang="en-US" sz="1400" b="1" dirty="0">
                <a:solidFill>
                  <a:srgbClr val="00835E"/>
                </a:solidFill>
              </a:rPr>
              <a:t>$545 </a:t>
            </a:r>
            <a:r>
              <a:rPr lang="en-US" sz="1400" b="1" strike="sngStrike" dirty="0"/>
              <a:t>$699)</a:t>
            </a:r>
            <a:endParaRPr lang="en-US" sz="1400" b="1" dirty="0"/>
          </a:p>
          <a:p>
            <a:pPr lvl="1"/>
            <a:r>
              <a:rPr lang="en-US" sz="1400" dirty="0"/>
              <a:t>1040 Pay-Per-Return Edition</a:t>
            </a:r>
          </a:p>
          <a:p>
            <a:pPr lvl="1"/>
            <a:r>
              <a:rPr lang="en-US" sz="1400" dirty="0"/>
              <a:t>All States</a:t>
            </a:r>
          </a:p>
          <a:p>
            <a:pPr lvl="1"/>
            <a:r>
              <a:rPr lang="en-US" sz="1400" dirty="0"/>
              <a:t>eSignature</a:t>
            </a:r>
          </a:p>
          <a:p>
            <a:pPr lvl="1"/>
            <a:r>
              <a:rPr lang="en-US" sz="1400" dirty="0"/>
              <a:t>Multi-User</a:t>
            </a:r>
          </a:p>
          <a:p>
            <a:pPr lvl="1"/>
            <a:r>
              <a:rPr lang="en-US" sz="1400" dirty="0"/>
              <a:t>Cloud Storage</a:t>
            </a:r>
          </a:p>
          <a:p>
            <a:pPr lvl="1"/>
            <a:r>
              <a:rPr lang="en-US" sz="1400" dirty="0"/>
              <a:t>Document Manager</a:t>
            </a:r>
          </a:p>
          <a:p>
            <a:pPr lvl="1"/>
            <a:r>
              <a:rPr lang="en-US" sz="1400" dirty="0"/>
              <a:t>20 Pre-Paid Returns</a:t>
            </a:r>
          </a:p>
          <a:p>
            <a:pPr lvl="1"/>
            <a:r>
              <a:rPr lang="en-US" sz="1400" dirty="0"/>
              <a:t>After 20 Returns: Cost Per Individual Return - $22.50</a:t>
            </a:r>
          </a:p>
          <a:p>
            <a:r>
              <a:rPr lang="en-US" sz="1400" b="1" dirty="0"/>
              <a:t>1040 Plus Business “50” Bundle (</a:t>
            </a:r>
            <a:r>
              <a:rPr lang="en-US" sz="1400" b="1" dirty="0">
                <a:solidFill>
                  <a:srgbClr val="00835E"/>
                </a:solidFill>
              </a:rPr>
              <a:t>$795 </a:t>
            </a:r>
            <a:r>
              <a:rPr lang="en-US" sz="1400" b="1" strike="sngStrike" dirty="0"/>
              <a:t>$1,845.50</a:t>
            </a:r>
            <a:r>
              <a:rPr lang="en-US" sz="1400" b="1" dirty="0"/>
              <a:t>)</a:t>
            </a:r>
          </a:p>
          <a:p>
            <a:pPr lvl="1"/>
            <a:r>
              <a:rPr lang="en-US" sz="1400" dirty="0"/>
              <a:t>1040 Pay-Per-Return Edition</a:t>
            </a:r>
          </a:p>
          <a:p>
            <a:pPr lvl="1"/>
            <a:r>
              <a:rPr lang="en-US" sz="1400" dirty="0"/>
              <a:t>All Federal Editions &amp; All States</a:t>
            </a:r>
          </a:p>
          <a:p>
            <a:pPr lvl="1"/>
            <a:r>
              <a:rPr lang="en-US" sz="1400" dirty="0"/>
              <a:t>eSignature</a:t>
            </a:r>
          </a:p>
          <a:p>
            <a:pPr lvl="1"/>
            <a:r>
              <a:rPr lang="en-US" sz="1400" dirty="0"/>
              <a:t>Multi-User</a:t>
            </a:r>
          </a:p>
          <a:p>
            <a:pPr lvl="1"/>
            <a:r>
              <a:rPr lang="en-US" sz="1400" dirty="0"/>
              <a:t>Cloud Storage</a:t>
            </a:r>
          </a:p>
          <a:p>
            <a:pPr lvl="1"/>
            <a:r>
              <a:rPr lang="en-US" sz="1400" dirty="0"/>
              <a:t>Document Manager</a:t>
            </a:r>
          </a:p>
          <a:p>
            <a:pPr lvl="1"/>
            <a:r>
              <a:rPr lang="en-US" sz="1400" dirty="0"/>
              <a:t>50 Pre-Paid Returns</a:t>
            </a:r>
          </a:p>
          <a:p>
            <a:pPr lvl="1"/>
            <a:r>
              <a:rPr lang="en-US" sz="1400" dirty="0"/>
              <a:t>After 50 Returns: Cost Per Business Return - $29.95, Cost Per Individual Return - $22.50</a:t>
            </a:r>
          </a:p>
        </p:txBody>
      </p:sp>
      <p:pic>
        <p:nvPicPr>
          <p:cNvPr id="6" name="Picture 5" descr="A person in a blue shirt talking on a cell phone&#10;&#10;Description automatically generated with medium confidence">
            <a:extLst>
              <a:ext uri="{FF2B5EF4-FFF2-40B4-BE49-F238E27FC236}">
                <a16:creationId xmlns:a16="http://schemas.microsoft.com/office/drawing/2014/main" id="{26B60AA0-3427-2600-135A-9C7AF2DE2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33" t="26094"/>
          <a:stretch/>
        </p:blipFill>
        <p:spPr>
          <a:xfrm>
            <a:off x="6687127" y="1237633"/>
            <a:ext cx="5246117" cy="3509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C24B61F2-7F1F-6D86-51A0-D0D69094C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7C3A8-F42E-A77A-9187-A1B65F0BD99B}"/>
              </a:ext>
            </a:extLst>
          </p:cNvPr>
          <p:cNvSpPr txBox="1"/>
          <p:nvPr/>
        </p:nvSpPr>
        <p:spPr>
          <a:xfrm>
            <a:off x="6726883" y="4822043"/>
            <a:ext cx="542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Learn More: </a:t>
            </a:r>
          </a:p>
          <a:p>
            <a:r>
              <a:rPr lang="en-US" sz="1400" i="1" dirty="0">
                <a:hlinkClick r:id="rId5"/>
              </a:rPr>
              <a:t>https://www.taxact.com/professional/products/low-volumebundles</a:t>
            </a:r>
            <a:r>
              <a:rPr lang="en-US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065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987F-2807-4523-9BB2-600A72E7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210165"/>
            <a:ext cx="10515600" cy="873365"/>
          </a:xfrm>
        </p:spPr>
        <p:txBody>
          <a:bodyPr>
            <a:normAutofit/>
          </a:bodyPr>
          <a:lstStyle/>
          <a:p>
            <a:r>
              <a:rPr lang="en-US" sz="4400" dirty="0"/>
              <a:t>Pay-per-Return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14C-447D-4019-86B2-294D6BE1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7" y="1740280"/>
            <a:ext cx="6994691" cy="33774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are excited to announce that the Pay-Per-Return edition will now include (1) eSignature envelope, with KBA, on each return.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Learn More: </a:t>
            </a:r>
            <a:r>
              <a:rPr lang="en-US" dirty="0">
                <a:hlinkClick r:id="rId3"/>
              </a:rPr>
              <a:t>https://www.taxact.com/professional/products/federal-taxes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62A9E-60B1-447E-A837-BFFCE09A356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553B-10CF-4B29-B456-A5C4C86B3E2C}"/>
              </a:ext>
            </a:extLst>
          </p:cNvPr>
          <p:cNvSpPr/>
          <p:nvPr/>
        </p:nvSpPr>
        <p:spPr>
          <a:xfrm>
            <a:off x="530942" y="6125497"/>
            <a:ext cx="1946787" cy="5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2CAB3A-AF2A-9F73-FF0F-5309F046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3" r="10571"/>
          <a:stretch/>
        </p:blipFill>
        <p:spPr>
          <a:xfrm>
            <a:off x="752806" y="2597777"/>
            <a:ext cx="1690849" cy="14954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0DD191-FD8B-CB55-8102-1022B2D71F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64"/>
          <a:stretch/>
        </p:blipFill>
        <p:spPr>
          <a:xfrm>
            <a:off x="6504037" y="2440027"/>
            <a:ext cx="2201813" cy="1642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5A631-631F-A670-C919-D3BC5A81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2" r="9155"/>
          <a:stretch/>
        </p:blipFill>
        <p:spPr>
          <a:xfrm>
            <a:off x="4784613" y="2632978"/>
            <a:ext cx="1690849" cy="1459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0C842E-48A1-8BD5-A6D0-04DA028C6F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2574879" y="2597777"/>
            <a:ext cx="2054272" cy="1499532"/>
          </a:xfrm>
          <a:prstGeom prst="rect">
            <a:avLst/>
          </a:prstGeom>
        </p:spPr>
      </p:pic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573C9341-F212-D836-8B61-51E23452C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E1F6F-681F-A91C-2261-AA46F798F8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90" t="1061" r="2227" b="1404"/>
          <a:stretch/>
        </p:blipFill>
        <p:spPr>
          <a:xfrm>
            <a:off x="9062143" y="96229"/>
            <a:ext cx="3023752" cy="5993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340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DD47-F2AB-4ACA-992F-AD520AA2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94" y="2325255"/>
            <a:ext cx="9860812" cy="2207490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Product Updates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82BB74-1568-D1B7-4938-1C1EFB739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8"/>
            <a:ext cx="3054444" cy="43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987F-2807-4523-9BB2-600A72E7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210165"/>
            <a:ext cx="10515600" cy="873365"/>
          </a:xfrm>
        </p:spPr>
        <p:txBody>
          <a:bodyPr>
            <a:normAutofit/>
          </a:bodyPr>
          <a:lstStyle/>
          <a:p>
            <a:r>
              <a:rPr lang="en-US" sz="4400" dirty="0"/>
              <a:t>Expanded Forms and E-File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14C-447D-4019-86B2-294D6BE1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7" y="1740280"/>
            <a:ext cx="4939748" cy="3653090"/>
          </a:xfrm>
        </p:spPr>
        <p:txBody>
          <a:bodyPr>
            <a:normAutofit/>
          </a:bodyPr>
          <a:lstStyle/>
          <a:p>
            <a:r>
              <a:rPr lang="en-US" sz="1600" dirty="0"/>
              <a:t>Like every year, we continually add updated forms and expand our e-file coverage. </a:t>
            </a:r>
          </a:p>
          <a:p>
            <a:r>
              <a:rPr lang="en-US" sz="1600" b="1" dirty="0"/>
              <a:t>Confirmed Additions:</a:t>
            </a:r>
          </a:p>
          <a:p>
            <a:pPr lvl="1"/>
            <a:r>
              <a:rPr lang="en-US" sz="1200" b="1" dirty="0"/>
              <a:t>FL 1065 E-File</a:t>
            </a:r>
          </a:p>
          <a:p>
            <a:pPr lvl="1"/>
            <a:r>
              <a:rPr lang="en-US" sz="1200" b="1" dirty="0"/>
              <a:t>FL 1120X E-File</a:t>
            </a:r>
          </a:p>
          <a:p>
            <a:pPr lvl="1"/>
            <a:r>
              <a:rPr lang="en-US" sz="1200" b="1" dirty="0"/>
              <a:t>Fed Form 8936-A </a:t>
            </a:r>
          </a:p>
          <a:p>
            <a:pPr lvl="2"/>
            <a:r>
              <a:rPr lang="en-US" sz="1200" i="1" dirty="0"/>
              <a:t>1040, 1041, 1065, 1120S, 1120</a:t>
            </a:r>
          </a:p>
          <a:p>
            <a:pPr lvl="1"/>
            <a:r>
              <a:rPr lang="en-US" sz="1200" b="1" dirty="0"/>
              <a:t>Fed Form 8992</a:t>
            </a:r>
          </a:p>
          <a:p>
            <a:pPr lvl="2"/>
            <a:r>
              <a:rPr lang="en-US" sz="1200" i="1" dirty="0"/>
              <a:t>1040, 1065, 1120S, 1120</a:t>
            </a:r>
          </a:p>
          <a:p>
            <a:pPr lvl="1"/>
            <a:r>
              <a:rPr lang="en-US" sz="1200" b="1" dirty="0"/>
              <a:t>Fed Form 970</a:t>
            </a:r>
          </a:p>
          <a:p>
            <a:pPr lvl="2"/>
            <a:r>
              <a:rPr lang="en-US" sz="1200" i="1" dirty="0"/>
              <a:t>1040, 1065, 1120S, 1120</a:t>
            </a:r>
          </a:p>
          <a:p>
            <a:pPr lvl="1"/>
            <a:r>
              <a:rPr lang="en-US" sz="1200" b="1" dirty="0"/>
              <a:t>Fed Form 8993</a:t>
            </a:r>
          </a:p>
          <a:p>
            <a:pPr lvl="2"/>
            <a:r>
              <a:rPr lang="en-US" sz="1200" i="1" dirty="0"/>
              <a:t>1120</a:t>
            </a:r>
          </a:p>
          <a:p>
            <a:pPr lvl="1"/>
            <a:r>
              <a:rPr lang="en-US" sz="1200" b="1" dirty="0"/>
              <a:t>Fed Form 4255</a:t>
            </a:r>
          </a:p>
          <a:p>
            <a:pPr lvl="2"/>
            <a:r>
              <a:rPr lang="en-US" sz="1200" i="1" dirty="0"/>
              <a:t>1040, 1041, 1065, 1120S, 1120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62A9E-60B1-447E-A837-BFFCE09A356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D9553B-10CF-4B29-B456-A5C4C86B3E2C}"/>
              </a:ext>
            </a:extLst>
          </p:cNvPr>
          <p:cNvSpPr/>
          <p:nvPr/>
        </p:nvSpPr>
        <p:spPr>
          <a:xfrm>
            <a:off x="530942" y="6125497"/>
            <a:ext cx="1946787" cy="5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E3BEAAFC-66C8-0620-ABE9-90F47698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77D016B-957B-7EB8-09F3-C0E45520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740280"/>
            <a:ext cx="5486400" cy="365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5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987F-2807-4523-9BB2-600A72E79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57" y="302527"/>
            <a:ext cx="10515600" cy="87336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Enhanced eSignature Integration</a:t>
            </a:r>
            <a:br>
              <a:rPr lang="en-US" sz="4400" dirty="0"/>
            </a:br>
            <a:r>
              <a:rPr lang="en-US" sz="2700" b="0" i="1" dirty="0"/>
              <a:t>Powered by DocuSign</a:t>
            </a:r>
            <a:endParaRPr lang="en-US" sz="4400" b="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C14C-447D-4019-86B2-294D6BE1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27" y="1851113"/>
            <a:ext cx="4137425" cy="337744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Learn More: </a:t>
            </a:r>
            <a:r>
              <a:rPr lang="en-US" dirty="0">
                <a:hlinkClick r:id="rId3"/>
              </a:rPr>
              <a:t>https://www.taxact.com/professional/efiling/esignature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Upload/add other documents for signature to an envelope during the e-file steps. </a:t>
            </a:r>
          </a:p>
          <a:p>
            <a:pPr lvl="1"/>
            <a:endParaRPr lang="en-US" dirty="0"/>
          </a:p>
          <a:p>
            <a:r>
              <a:rPr lang="en-US" dirty="0"/>
              <a:t>eSignature will also be available for the most-used business forms.</a:t>
            </a:r>
          </a:p>
          <a:p>
            <a:pPr lvl="1"/>
            <a:r>
              <a:rPr lang="en-US" dirty="0"/>
              <a:t>1065</a:t>
            </a:r>
          </a:p>
          <a:p>
            <a:pPr lvl="1"/>
            <a:r>
              <a:rPr lang="en-US" dirty="0"/>
              <a:t>1120</a:t>
            </a:r>
          </a:p>
          <a:p>
            <a:pPr lvl="1"/>
            <a:r>
              <a:rPr lang="en-US" dirty="0"/>
              <a:t>1120-S</a:t>
            </a:r>
          </a:p>
          <a:p>
            <a:pPr lvl="1"/>
            <a:r>
              <a:rPr lang="en-US" dirty="0"/>
              <a:t>1041 (Estates)*</a:t>
            </a:r>
          </a:p>
          <a:p>
            <a:pPr lvl="1"/>
            <a:r>
              <a:rPr lang="en-US" dirty="0"/>
              <a:t>990 (Non-Profits)*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D62A9E-60B1-447E-A837-BFFCE09A3568}"/>
              </a:ext>
            </a:extLst>
          </p:cNvPr>
          <p:cNvSpPr/>
          <p:nvPr/>
        </p:nvSpPr>
        <p:spPr>
          <a:xfrm>
            <a:off x="0" y="0"/>
            <a:ext cx="3180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E3BEAAFC-66C8-0620-ABE9-90F476984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142" y="6327229"/>
            <a:ext cx="3054450" cy="434542"/>
          </a:xfrm>
          <a:prstGeom prst="rect">
            <a:avLst/>
          </a:prstGeom>
        </p:spPr>
      </p:pic>
      <p:pic>
        <p:nvPicPr>
          <p:cNvPr id="9" name="Google Shape;137;p17" descr="A picture containing indoor, person, close&#10;&#10;Description automatically generated">
            <a:extLst>
              <a:ext uri="{FF2B5EF4-FFF2-40B4-BE49-F238E27FC236}">
                <a16:creationId xmlns:a16="http://schemas.microsoft.com/office/drawing/2014/main" id="{73973E1A-D6F0-D41A-031A-40A30AE485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206" t="28057" r="33215" b="21713"/>
          <a:stretch/>
        </p:blipFill>
        <p:spPr>
          <a:xfrm>
            <a:off x="5648730" y="1851113"/>
            <a:ext cx="6543270" cy="33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9;p17">
            <a:extLst>
              <a:ext uri="{FF2B5EF4-FFF2-40B4-BE49-F238E27FC236}">
                <a16:creationId xmlns:a16="http://schemas.microsoft.com/office/drawing/2014/main" id="{0BD245F5-4EA3-196C-B200-2F44D8F69E5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390" t="8947" r="24107" b="10738"/>
          <a:stretch/>
        </p:blipFill>
        <p:spPr>
          <a:xfrm>
            <a:off x="5648730" y="1851114"/>
            <a:ext cx="2866005" cy="3377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50;p17">
            <a:extLst>
              <a:ext uri="{FF2B5EF4-FFF2-40B4-BE49-F238E27FC236}">
                <a16:creationId xmlns:a16="http://schemas.microsoft.com/office/drawing/2014/main" id="{E4BD73E0-93E2-4E08-D560-FED2D065C011}"/>
              </a:ext>
            </a:extLst>
          </p:cNvPr>
          <p:cNvSpPr/>
          <p:nvPr/>
        </p:nvSpPr>
        <p:spPr>
          <a:xfrm>
            <a:off x="5648730" y="1851113"/>
            <a:ext cx="2866005" cy="3377440"/>
          </a:xfrm>
          <a:prstGeom prst="rect">
            <a:avLst/>
          </a:prstGeom>
          <a:solidFill>
            <a:schemeClr val="accent4">
              <a:alpha val="464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41912D-68CA-1208-F163-A3316F08C218}"/>
              </a:ext>
            </a:extLst>
          </p:cNvPr>
          <p:cNvSpPr/>
          <p:nvPr/>
        </p:nvSpPr>
        <p:spPr>
          <a:xfrm>
            <a:off x="530942" y="6125497"/>
            <a:ext cx="1946787" cy="5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0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axAct">
      <a:dk1>
        <a:srgbClr val="161137"/>
      </a:dk1>
      <a:lt1>
        <a:srgbClr val="FFFFFF"/>
      </a:lt1>
      <a:dk2>
        <a:srgbClr val="161137"/>
      </a:dk2>
      <a:lt2>
        <a:srgbClr val="F4F4FB"/>
      </a:lt2>
      <a:accent1>
        <a:srgbClr val="00835E"/>
      </a:accent1>
      <a:accent2>
        <a:srgbClr val="5F587B"/>
      </a:accent2>
      <a:accent3>
        <a:srgbClr val="2771BC"/>
      </a:accent3>
      <a:accent4>
        <a:srgbClr val="A49FBD"/>
      </a:accent4>
      <a:accent5>
        <a:srgbClr val="FCB83B"/>
      </a:accent5>
      <a:accent6>
        <a:srgbClr val="797095"/>
      </a:accent6>
      <a:hlink>
        <a:srgbClr val="00835E"/>
      </a:hlink>
      <a:folHlink>
        <a:srgbClr val="006E5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5BFF247-C4B6-B34E-BF21-DB8BE1ED37AF}" vid="{58FCA979-1A45-A04B-B301-9B917F982CEE}"/>
    </a:ext>
  </a:extLst>
</a:theme>
</file>

<file path=ppt/theme/theme2.xml><?xml version="1.0" encoding="utf-8"?>
<a:theme xmlns:a="http://schemas.openxmlformats.org/drawingml/2006/main" name="3_Avantax">
  <a:themeElements>
    <a:clrScheme name="Avantax Color Palette">
      <a:dk1>
        <a:srgbClr val="000000"/>
      </a:dk1>
      <a:lt1>
        <a:srgbClr val="FFFFFF"/>
      </a:lt1>
      <a:dk2>
        <a:srgbClr val="0075A8"/>
      </a:dk2>
      <a:lt2>
        <a:srgbClr val="E7E6E6"/>
      </a:lt2>
      <a:accent1>
        <a:srgbClr val="9E267C"/>
      </a:accent1>
      <a:accent2>
        <a:srgbClr val="EB8D2D"/>
      </a:accent2>
      <a:accent3>
        <a:srgbClr val="F4B83A"/>
      </a:accent3>
      <a:accent4>
        <a:srgbClr val="00655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tax" id="{FB1934B4-76D4-E545-8691-DFEA418C2D39}" vid="{F1CCE98B-71C8-1942-ADBC-822E43CD2B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92832</TotalTime>
  <Words>653</Words>
  <Application>Microsoft Macintosh PowerPoint</Application>
  <PresentationFormat>Widescreen</PresentationFormat>
  <Paragraphs>136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3_Avantax</vt:lpstr>
      <vt:lpstr>What’s New for TY23 + Software Demo</vt:lpstr>
      <vt:lpstr>PowerPoint Presentation</vt:lpstr>
      <vt:lpstr>We Have Heard Your Feedback And Taken it to Heart. </vt:lpstr>
      <vt:lpstr>New Offerings</vt:lpstr>
      <vt:lpstr>New Offers Coming for TY23</vt:lpstr>
      <vt:lpstr>Pay-per-Return</vt:lpstr>
      <vt:lpstr>Product Updates</vt:lpstr>
      <vt:lpstr>Expanded Forms and E-File Coverage</vt:lpstr>
      <vt:lpstr>Enhanced eSignature Integration Powered by DocuSign</vt:lpstr>
      <vt:lpstr>Client-Facing Documents Will Be Available in English and Spanish</vt:lpstr>
      <vt:lpstr>Training and Events</vt:lpstr>
      <vt:lpstr>Training and Events</vt:lpstr>
      <vt:lpstr>Upcoming Education Forum Will Be Hosted in December of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TY20 GTM  TaxPro</dc:title>
  <dc:creator>Natalie Pinon</dc:creator>
  <cp:lastModifiedBy>Megan Monaghan</cp:lastModifiedBy>
  <cp:revision>282</cp:revision>
  <dcterms:created xsi:type="dcterms:W3CDTF">2021-02-19T15:25:54Z</dcterms:created>
  <dcterms:modified xsi:type="dcterms:W3CDTF">2023-08-29T19:03:14Z</dcterms:modified>
</cp:coreProperties>
</file>