
<file path=[Content_Types].xml><?xml version="1.0" encoding="utf-8"?>
<Types xmlns="http://schemas.openxmlformats.org/package/2006/content-types">
  <Default Extension="bin" ContentType="image/unknown"/>
  <Default Extension="crdownload" ContentType="image/jpeg"/>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33" r:id="rId5"/>
    <p:sldMasterId id="2147483737" r:id="rId6"/>
    <p:sldMasterId id="2147483751" r:id="rId7"/>
  </p:sldMasterIdLst>
  <p:notesMasterIdLst>
    <p:notesMasterId r:id="rId118"/>
  </p:notesMasterIdLst>
  <p:handoutMasterIdLst>
    <p:handoutMasterId r:id="rId119"/>
  </p:handoutMasterIdLst>
  <p:sldIdLst>
    <p:sldId id="1918" r:id="rId8"/>
    <p:sldId id="880" r:id="rId9"/>
    <p:sldId id="994" r:id="rId10"/>
    <p:sldId id="881" r:id="rId11"/>
    <p:sldId id="882" r:id="rId12"/>
    <p:sldId id="883" r:id="rId13"/>
    <p:sldId id="885" r:id="rId14"/>
    <p:sldId id="988" r:id="rId15"/>
    <p:sldId id="989" r:id="rId16"/>
    <p:sldId id="990" r:id="rId17"/>
    <p:sldId id="991" r:id="rId18"/>
    <p:sldId id="886" r:id="rId19"/>
    <p:sldId id="887" r:id="rId20"/>
    <p:sldId id="888" r:id="rId21"/>
    <p:sldId id="889" r:id="rId22"/>
    <p:sldId id="890" r:id="rId23"/>
    <p:sldId id="891" r:id="rId24"/>
    <p:sldId id="892" r:id="rId25"/>
    <p:sldId id="894" r:id="rId26"/>
    <p:sldId id="893" r:id="rId27"/>
    <p:sldId id="895" r:id="rId28"/>
    <p:sldId id="897" r:id="rId29"/>
    <p:sldId id="992" r:id="rId30"/>
    <p:sldId id="899" r:id="rId31"/>
    <p:sldId id="901" r:id="rId32"/>
    <p:sldId id="900" r:id="rId33"/>
    <p:sldId id="905" r:id="rId34"/>
    <p:sldId id="902" r:id="rId35"/>
    <p:sldId id="906" r:id="rId36"/>
    <p:sldId id="907" r:id="rId37"/>
    <p:sldId id="908" r:id="rId38"/>
    <p:sldId id="909" r:id="rId39"/>
    <p:sldId id="903" r:id="rId40"/>
    <p:sldId id="910" r:id="rId41"/>
    <p:sldId id="911" r:id="rId42"/>
    <p:sldId id="913" r:id="rId43"/>
    <p:sldId id="914" r:id="rId44"/>
    <p:sldId id="912" r:id="rId45"/>
    <p:sldId id="915" r:id="rId46"/>
    <p:sldId id="916" r:id="rId47"/>
    <p:sldId id="917" r:id="rId48"/>
    <p:sldId id="448" r:id="rId49"/>
    <p:sldId id="919" r:id="rId50"/>
    <p:sldId id="904" r:id="rId51"/>
    <p:sldId id="920" r:id="rId52"/>
    <p:sldId id="921" r:id="rId53"/>
    <p:sldId id="922" r:id="rId54"/>
    <p:sldId id="918" r:id="rId55"/>
    <p:sldId id="923" r:id="rId56"/>
    <p:sldId id="924" r:id="rId57"/>
    <p:sldId id="925" r:id="rId58"/>
    <p:sldId id="926" r:id="rId59"/>
    <p:sldId id="927" r:id="rId60"/>
    <p:sldId id="928" r:id="rId61"/>
    <p:sldId id="930" r:id="rId62"/>
    <p:sldId id="931" r:id="rId63"/>
    <p:sldId id="932" r:id="rId64"/>
    <p:sldId id="933" r:id="rId65"/>
    <p:sldId id="934" r:id="rId66"/>
    <p:sldId id="935" r:id="rId67"/>
    <p:sldId id="936" r:id="rId68"/>
    <p:sldId id="937" r:id="rId69"/>
    <p:sldId id="898" r:id="rId70"/>
    <p:sldId id="939" r:id="rId71"/>
    <p:sldId id="938" r:id="rId72"/>
    <p:sldId id="940" r:id="rId73"/>
    <p:sldId id="941" r:id="rId74"/>
    <p:sldId id="993" r:id="rId75"/>
    <p:sldId id="942" r:id="rId76"/>
    <p:sldId id="943" r:id="rId77"/>
    <p:sldId id="945" r:id="rId78"/>
    <p:sldId id="987" r:id="rId79"/>
    <p:sldId id="946" r:id="rId80"/>
    <p:sldId id="944" r:id="rId81"/>
    <p:sldId id="884" r:id="rId82"/>
    <p:sldId id="955" r:id="rId83"/>
    <p:sldId id="956" r:id="rId84"/>
    <p:sldId id="957" r:id="rId85"/>
    <p:sldId id="958" r:id="rId86"/>
    <p:sldId id="959" r:id="rId87"/>
    <p:sldId id="960" r:id="rId88"/>
    <p:sldId id="961" r:id="rId89"/>
    <p:sldId id="962" r:id="rId90"/>
    <p:sldId id="963" r:id="rId91"/>
    <p:sldId id="964" r:id="rId92"/>
    <p:sldId id="965" r:id="rId93"/>
    <p:sldId id="966" r:id="rId94"/>
    <p:sldId id="967" r:id="rId95"/>
    <p:sldId id="969" r:id="rId96"/>
    <p:sldId id="970" r:id="rId97"/>
    <p:sldId id="972" r:id="rId98"/>
    <p:sldId id="973" r:id="rId99"/>
    <p:sldId id="974" r:id="rId100"/>
    <p:sldId id="971" r:id="rId101"/>
    <p:sldId id="975" r:id="rId102"/>
    <p:sldId id="976" r:id="rId103"/>
    <p:sldId id="977" r:id="rId104"/>
    <p:sldId id="978" r:id="rId105"/>
    <p:sldId id="979" r:id="rId106"/>
    <p:sldId id="981" r:id="rId107"/>
    <p:sldId id="980" r:id="rId108"/>
    <p:sldId id="982" r:id="rId109"/>
    <p:sldId id="983" r:id="rId110"/>
    <p:sldId id="984" r:id="rId111"/>
    <p:sldId id="985" r:id="rId112"/>
    <p:sldId id="986" r:id="rId113"/>
    <p:sldId id="362" r:id="rId114"/>
    <p:sldId id="995" r:id="rId115"/>
    <p:sldId id="336" r:id="rId116"/>
    <p:sldId id="1919" r:id="rId117"/>
  </p:sldIdLst>
  <p:sldSz cx="12192000" cy="6858000"/>
  <p:notesSz cx="6669088" cy="9872663"/>
  <p:embeddedFontLst>
    <p:embeddedFont>
      <p:font typeface="Bradley Hand ITC" panose="03070402050302030203" pitchFamily="66" charset="0"/>
      <p:regular r:id="rId120"/>
    </p:embeddedFont>
    <p:embeddedFont>
      <p:font typeface="Broadway" panose="04040905080B02020502" pitchFamily="82" charset="0"/>
      <p:regular r:id="rId121"/>
    </p:embeddedFont>
    <p:embeddedFont>
      <p:font typeface="Brush Script MT" panose="03060802040406070304" pitchFamily="66" charset="0"/>
      <p:italic r:id="rId122"/>
    </p:embeddedFont>
    <p:embeddedFont>
      <p:font typeface="Cambria" panose="02040503050406030204" pitchFamily="18" charset="0"/>
      <p:regular r:id="rId123"/>
      <p:bold r:id="rId124"/>
      <p:italic r:id="rId125"/>
      <p:boldItalic r:id="rId126"/>
    </p:embeddedFont>
    <p:embeddedFont>
      <p:font typeface="Fira Sans" panose="020B0503050000020004" pitchFamily="34" charset="0"/>
      <p:regular r:id="rId127"/>
      <p:bold r:id="rId128"/>
      <p:italic r:id="rId129"/>
      <p:boldItalic r:id="rId130"/>
    </p:embeddedFont>
    <p:embeddedFont>
      <p:font typeface="Fira Sans Light" panose="020B0403050000020004" pitchFamily="34" charset="0"/>
      <p:regular r:id="rId131"/>
      <p:italic r:id="rId132"/>
    </p:embeddedFont>
    <p:embeddedFont>
      <p:font typeface="Fira Sans Medium" panose="020B0603050000020004" pitchFamily="34" charset="0"/>
      <p:regular r:id="rId133"/>
      <p:italic r:id="rId134"/>
    </p:embeddedFont>
    <p:embeddedFont>
      <p:font typeface="Lucida Calligraphy" panose="03010101010101010101" pitchFamily="66" charset="0"/>
      <p:regular r:id="rId135"/>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9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nmiguel, Andrea" initials="SA" lastIdx="6" clrIdx="6">
    <p:extLst>
      <p:ext uri="{19B8F6BF-5375-455C-9EA6-DF929625EA0E}">
        <p15:presenceInfo xmlns:p15="http://schemas.microsoft.com/office/powerpoint/2012/main" userId="S::andrea.sanmiguel@wolterskluwer.com::6aec7cfe-47a8-4009-8f33-364a4e827c27" providerId="AD"/>
      </p:ext>
    </p:extLst>
  </p:cmAuthor>
  <p:cmAuthor id="1" name="Dérogée - Pikaar, Annemarije" initials="D-PA" lastIdx="30" clrIdx="0"/>
  <p:cmAuthor id="2" name="Van Holten, Lauren" initials="VHL" lastIdx="8" clrIdx="1"/>
  <p:cmAuthor id="3" name="Griesheimer, Marlijn" initials="GM" lastIdx="10" clrIdx="2"/>
  <p:cmAuthor id="4" name="Annemarije Dérogée - Pikaar" initials="AD-P" lastIdx="18" clrIdx="3">
    <p:extLst>
      <p:ext uri="{19B8F6BF-5375-455C-9EA6-DF929625EA0E}">
        <p15:presenceInfo xmlns:p15="http://schemas.microsoft.com/office/powerpoint/2012/main" userId="S::annemarije.pikaar@wolterskluwer.com::e823b669-ef4b-4fb2-a1c3-605025644d85" providerId="AD"/>
      </p:ext>
    </p:extLst>
  </p:cmAuthor>
  <p:cmAuthor id="5" name="Joyal, Ann" initials="JA" lastIdx="8" clrIdx="4">
    <p:extLst>
      <p:ext uri="{19B8F6BF-5375-455C-9EA6-DF929625EA0E}">
        <p15:presenceInfo xmlns:p15="http://schemas.microsoft.com/office/powerpoint/2012/main" userId="S::ann.joyal@wolterskluwer.com::52391fff-4fc8-46a0-848a-4365b2d1904d" providerId="AD"/>
      </p:ext>
    </p:extLst>
  </p:cmAuthor>
  <p:cmAuthor id="6" name="Bonacum, Leslie" initials="BL" lastIdx="6" clrIdx="5">
    <p:extLst>
      <p:ext uri="{19B8F6BF-5375-455C-9EA6-DF929625EA0E}">
        <p15:presenceInfo xmlns:p15="http://schemas.microsoft.com/office/powerpoint/2012/main" userId="S::leslie.bonacum@wolterskluwer.com::f811aef6-6cfe-40f3-ba89-c9a9ad79c3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ADADA"/>
    <a:srgbClr val="939393"/>
    <a:srgbClr val="474747"/>
    <a:srgbClr val="191919"/>
    <a:srgbClr val="FAD2D5"/>
    <a:srgbClr val="F29097"/>
    <a:srgbClr val="E5202E"/>
    <a:srgbClr val="AC1823"/>
    <a:srgbClr val="7310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20"/>
    <p:restoredTop sz="94698"/>
  </p:normalViewPr>
  <p:slideViewPr>
    <p:cSldViewPr snapToGrid="0" snapToObjects="1" showGuides="1">
      <p:cViewPr varScale="1">
        <p:scale>
          <a:sx n="108" d="100"/>
          <a:sy n="108" d="100"/>
        </p:scale>
        <p:origin x="456" y="114"/>
      </p:cViewPr>
      <p:guideLst>
        <p:guide orient="horz" pos="2159"/>
        <p:guide pos="3941"/>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9" d="100"/>
          <a:sy n="99" d="100"/>
        </p:scale>
        <p:origin x="388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font" Target="fonts/font14.fntdata"/><Relationship Id="rId138" Type="http://schemas.openxmlformats.org/officeDocument/2006/relationships/viewProps" Target="view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font" Target="fonts/font5.fntdata"/><Relationship Id="rId129" Type="http://schemas.openxmlformats.org/officeDocument/2006/relationships/font" Target="fonts/font10.fntdata"/><Relationship Id="rId13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font" Target="fonts/font13.fntdata"/><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handoutMaster" Target="handoutMasters/handoutMaster1.xml"/><Relationship Id="rId127" Type="http://schemas.openxmlformats.org/officeDocument/2006/relationships/font" Target="fonts/font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3.fntdata"/><Relationship Id="rId130" Type="http://schemas.openxmlformats.org/officeDocument/2006/relationships/font" Target="fonts/font11.fntdata"/><Relationship Id="rId135"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font" Target="fonts/font12.fntdata"/><Relationship Id="rId136" Type="http://schemas.openxmlformats.org/officeDocument/2006/relationships/commentAuthors" Target="commen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201936" y="9601199"/>
            <a:ext cx="2456861" cy="271463"/>
          </a:xfrm>
          <a:prstGeom prst="rect">
            <a:avLst/>
          </a:prstGeom>
        </p:spPr>
        <p:txBody>
          <a:bodyPr vert="horz" lIns="91440" tIns="45720" rIns="91440" bIns="45720" rtlCol="0"/>
          <a:lstStyle>
            <a:lvl1pPr algn="l">
              <a:defRPr sz="1200"/>
            </a:lvl1pPr>
          </a:lstStyle>
          <a:p>
            <a:pPr algn="r"/>
            <a:r>
              <a:rPr lang="en-ZA"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dirty="0">
              <a:latin typeface="Fira Sans Light" panose="020B0403050000020004" pitchFamily="34" charset="0"/>
              <a:ea typeface="Fira Sans Light" panose="020B0403050000020004" pitchFamily="34" charset="0"/>
            </a:endParaRPr>
          </a:p>
        </p:txBody>
      </p:sp>
      <p:pic>
        <p:nvPicPr>
          <p:cNvPr id="6" name="Picture 5">
            <a:extLst>
              <a:ext uri="{FF2B5EF4-FFF2-40B4-BE49-F238E27FC236}">
                <a16:creationId xmlns:a16="http://schemas.microsoft.com/office/drawing/2014/main" id="{641131A0-ECC3-4403-8393-E6E698AAC3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 y="9377317"/>
            <a:ext cx="3115326" cy="445047"/>
          </a:xfrm>
          <a:prstGeom prst="rect">
            <a:avLst/>
          </a:prstGeom>
        </p:spPr>
      </p:pic>
    </p:spTree>
    <p:extLst>
      <p:ext uri="{BB962C8B-B14F-4D97-AF65-F5344CB8AC3E}">
        <p14:creationId xmlns:p14="http://schemas.microsoft.com/office/powerpoint/2010/main" val="24129165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b="0" i="0">
                <a:latin typeface="Fira Sans Light" panose="020B0403050000020004" pitchFamily="34" charset="0"/>
              </a:defRPr>
            </a:lvl1pPr>
          </a:lstStyle>
          <a:p>
            <a:endParaRPr lang="en-US" dirty="0"/>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b="0" i="0">
                <a:latin typeface="Fira Sans Light" panose="020B0403050000020004" pitchFamily="34" charset="0"/>
              </a:defRPr>
            </a:lvl1pPr>
          </a:lstStyle>
          <a:p>
            <a:fld id="{16226358-5A07-BF4D-A2AB-14C0FB991A39}" type="datetimeFigureOut">
              <a:rPr lang="en-US" smtClean="0"/>
              <a:pPr/>
              <a:t>6/13/2025</a:t>
            </a:fld>
            <a:endParaRPr lang="en-US" dirty="0"/>
          </a:p>
        </p:txBody>
      </p:sp>
      <p:sp>
        <p:nvSpPr>
          <p:cNvPr id="4" name="Slide Image Placeholder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b="0" i="0">
                <a:latin typeface="Fira Sans Light" panose="020B0403050000020004" pitchFamily="34" charset="0"/>
              </a:defRPr>
            </a:lvl1pPr>
          </a:lstStyle>
          <a:p>
            <a:endParaRPr lang="en-US" dirty="0"/>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b="0" i="0">
                <a:latin typeface="Fira Sans Light" panose="020B0403050000020004" pitchFamily="34" charset="0"/>
              </a:defRPr>
            </a:lvl1pPr>
          </a:lstStyle>
          <a:p>
            <a:fld id="{4EE6E482-F2E1-AE4E-B7AD-A6CBD907DFA8}" type="slidenum">
              <a:rPr lang="en-US" smtClean="0"/>
              <a:pPr/>
              <a:t>‹#›</a:t>
            </a:fld>
            <a:endParaRPr lang="en-US" dirty="0"/>
          </a:p>
        </p:txBody>
      </p:sp>
    </p:spTree>
    <p:extLst>
      <p:ext uri="{BB962C8B-B14F-4D97-AF65-F5344CB8AC3E}">
        <p14:creationId xmlns:p14="http://schemas.microsoft.com/office/powerpoint/2010/main" val="3071687179"/>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b="0" i="0" kern="1200">
        <a:solidFill>
          <a:schemeClr val="tx1"/>
        </a:solidFill>
        <a:latin typeface="Fira Sans Light" panose="020B0403050000020004" pitchFamily="34" charset="0"/>
        <a:ea typeface="+mn-ea"/>
        <a:cs typeface="+mn-cs"/>
      </a:defRPr>
    </a:lvl1pPr>
    <a:lvl2pPr marL="609585" algn="l" defTabSz="609585" rtl="0" eaLnBrk="1" latinLnBrk="0" hangingPunct="1">
      <a:defRPr sz="1600" b="0" i="0" kern="1200">
        <a:solidFill>
          <a:schemeClr val="tx1"/>
        </a:solidFill>
        <a:latin typeface="Fira Sans Light" panose="020B0403050000020004" pitchFamily="34" charset="0"/>
        <a:ea typeface="+mn-ea"/>
        <a:cs typeface="+mn-cs"/>
      </a:defRPr>
    </a:lvl2pPr>
    <a:lvl3pPr marL="1219170" algn="l" defTabSz="609585" rtl="0" eaLnBrk="1" latinLnBrk="0" hangingPunct="1">
      <a:defRPr sz="1600" b="0" i="0" kern="1200">
        <a:solidFill>
          <a:schemeClr val="tx1"/>
        </a:solidFill>
        <a:latin typeface="Fira Sans Light" panose="020B0403050000020004" pitchFamily="34" charset="0"/>
        <a:ea typeface="+mn-ea"/>
        <a:cs typeface="+mn-cs"/>
      </a:defRPr>
    </a:lvl3pPr>
    <a:lvl4pPr marL="1828754" algn="l" defTabSz="609585" rtl="0" eaLnBrk="1" latinLnBrk="0" hangingPunct="1">
      <a:defRPr sz="1600" b="0" i="0" kern="1200">
        <a:solidFill>
          <a:schemeClr val="tx1"/>
        </a:solidFill>
        <a:latin typeface="Fira Sans Light" panose="020B0403050000020004" pitchFamily="34" charset="0"/>
        <a:ea typeface="+mn-ea"/>
        <a:cs typeface="+mn-cs"/>
      </a:defRPr>
    </a:lvl4pPr>
    <a:lvl5pPr marL="2438339" algn="l" defTabSz="609585" rtl="0" eaLnBrk="1" latinLnBrk="0" hangingPunct="1">
      <a:defRPr sz="1600" b="0" i="0" kern="1200">
        <a:solidFill>
          <a:schemeClr val="tx1"/>
        </a:solidFill>
        <a:latin typeface="Fira Sans Light" panose="020B0403050000020004" pitchFamily="34" charset="0"/>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6198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71522-7440-5FF0-2720-8F99D981F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32ADD-59B8-1266-53F8-1585E96DF6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0CA46F4-59CE-9F3C-FEE2-6F9F13CCC3A6}"/>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890EBCAE-A587-0978-E7C9-F57B720607EB}"/>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4332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1B40-4110-E403-FDD9-CD651BEB2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71912-E406-D9EA-16B1-A16343E9AB5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2D5C91-691C-5B30-633E-979D616C818F}"/>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89FC2912-F062-61A5-488B-5FFE0582B47F}"/>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21917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4EF1-B93F-882A-4D43-63EB7FA8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0C66C-F75F-E396-D8BF-76467CA7FC3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68D4056-A513-0F7D-1626-AC2DA0CC50E7}"/>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9C1320FF-659E-99D1-6E7C-DE9AD1D8DA44}"/>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4251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9F5E6-6703-8DA3-C735-63B236F62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6B3EE-CD2F-AB2D-4ABB-644B8E97612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16DB48-ADF7-1115-DBD4-5A280B1C6ABC}"/>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B6325508-DC1D-FAB9-DE99-A9B58AFE77C5}"/>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9316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0607-B7F7-1412-044E-BC8E2650B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ADB03-A975-D708-8C94-33C16FD5FD4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8958AB4-1482-6846-4FE3-4170732CDE99}"/>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BBD6B6BE-B496-D3B5-343E-B7F39465861A}"/>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7577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75878-F32B-3317-9491-864C2F8F1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81452-4389-C231-2B16-64696BEC4DA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DF9735E-F7EB-D138-1CEF-39B05CBD0F57}"/>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3740774A-FF7B-6754-03BC-699B3FB2FA73}"/>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42070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70CB7-0C17-38E2-9B6B-D786B3E9B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BA5D7-2F3C-EEBD-5FF6-564DEECD682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51BD409-9E99-E348-8843-0C5C6192141D}"/>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A6F4780A-C962-E93E-DF3E-EDE6101D01FE}"/>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2269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28C43-5CE4-8D95-70A2-CCD4A918B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AD3E0-5E3A-547E-46D2-AAF17159CD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28D3A66-6131-A883-DD7E-1B296F8A8FC9}"/>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F62C000B-71FF-5F3F-F503-408CE9F67789}"/>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1173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A835-1E00-6373-A78D-68025D8BF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30142-EA77-F72C-7150-2AE6A05C3A1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AA6D2ED-79EE-09F4-0EE0-57C7DC032DCF}"/>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4D77FECE-AA1B-C020-AB2D-77FB6909FAF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5080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9A71-48F7-B34F-2512-D6096E3F8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D36AD-A003-EEE8-1A97-54DB35C83CF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DE1195D-1A53-71D1-5DB2-8AE06062B9B4}"/>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F3849A4A-F068-90F2-C196-EFF973320C23}"/>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3450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77C21-9CC9-0996-E930-4C8FA2199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32386-49C2-B3AA-2310-408A0C50410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15181DC-2B94-89A3-D9F6-D3BF5A1BD166}"/>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57B94255-3DBB-D851-C5A0-5B71FA24EA38}"/>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9351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CB53-E816-F562-B9C8-2288D70F1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0364C-85AA-8CB1-2F4D-7BE03E1649C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3F1733F-5B8E-3502-7CBA-0DCFB42FA910}"/>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96EACDBD-8503-481B-32F6-58C20E52493D}"/>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36770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942D-059E-2CD3-0C69-83AC240D7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48ABD-3215-7B92-E05B-F8079AB6D1C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FE30C3D-7AA2-E937-D3AF-7EA474863C75}"/>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8F7BC7D0-E305-78E7-FC79-A00A2841EF96}"/>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419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7F27-D35B-65AE-7402-6714CEA70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0AFAA-C2D3-AD8E-983B-156A7A07299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03C2EE3-E6AA-A794-4C7D-8302969D1A9C}"/>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2B6A5151-B035-E230-F36C-FE80F1FBC3B7}"/>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08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B013-96DC-F3BC-ABE4-959B9D76D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386CB-1312-A2A6-3B29-20C5042E04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D37BAB-BFDF-9D9E-2C0E-0F8C9DBE0309}"/>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8B56C8D7-6836-A190-FC8F-C7796A108CE2}"/>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1221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1260B-3082-7B19-690B-EB70A7F8D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AA8A0-59FE-7794-E028-7E9319C1744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AE5B7C2-74CB-1C0A-7438-3C7F06844BCF}"/>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F14EF24B-AAEF-F459-168A-D9DEF20062B2}"/>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870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0683B-3CFC-CD16-0EBD-C9BCAE4AA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F9BB0-78B1-218C-40DB-448085C508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62CB67-40ED-B5BF-4E92-D9EE08E4B9B1}"/>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9F640E48-CA4A-5993-7A7A-BAE73AEAEC65}"/>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18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A1192-B57E-E91E-7EAD-7FA17C800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34F79-5669-CCBE-3230-413D057DD36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68A2BA3-8E1E-9D52-8429-9800C23913A1}"/>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78874385-553A-0E82-C286-104C0F19884A}"/>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026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21013-930E-4CEA-2F04-A35A74C39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C919E-8858-258C-79D7-6065D88C0E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DFA78B5-54FA-67F2-11BA-E84177772B1D}"/>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C552752B-1867-DC57-144D-FDB085A16034}"/>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48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40377-7B2D-424B-86E5-2EE3B03DF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4A61F-941A-FDED-1069-2DA1607002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B2679CA-CA1A-772B-0183-BE63A7BE4584}"/>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AC524B50-FD13-45D1-9888-3261C9421CA9}"/>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147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F6942-653E-AC7A-D740-66CBE400D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753E3-A274-871A-D480-A4296A3F8B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9447C6F-F2B2-819D-F61D-469C6D3096C1}"/>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1EB6A275-A901-0F12-4213-8BFEE57FEC26}"/>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47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8CB9D-BCB0-B7D5-4AF2-2A5E2E440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DE966-D365-FC4D-4E6F-55B7357F16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B39BB02-EC86-3C32-F2AF-AF220B6AE402}"/>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D353FA79-9C3B-DB94-913D-6D4082D0E546}"/>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49439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98CD-831B-9F7E-E9E0-A53A902ED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F55E4-8390-CFCA-C968-C3D46399A08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BEA222C-BEE0-B477-1B8C-63274440A181}"/>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3D2AC030-ACED-6437-C932-8E5BCE4ADD0E}"/>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887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066D-C94B-A533-726E-E7FDDAE19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9E4CB-646F-4213-5EE0-DD451E8E9FB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98FADD6-ABFE-C8F6-07F5-9E38C2A90ADE}"/>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B7F0137F-9BA2-0EA6-66D6-351DDAF238C9}"/>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355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48AA6-14FB-5872-2771-5FD8374B1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EC9A5-8243-6A8E-447C-41545A92727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89FF45-F173-936C-F764-ED8A4C36D9C6}"/>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D9CA8B67-BAEC-527C-3456-88C469ACCD4B}"/>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570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3FAE-25EA-4693-82AD-9BA105ACD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05623-34A1-ED5E-B8D1-5D7588E7EE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3255E5-0B3F-D620-BDCC-564FA9164B7D}"/>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C9A90B89-0D75-1B5B-3447-5700CF08346B}"/>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56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67F36-58FA-208D-D954-3D770EB7F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BEEA3-4F36-1326-5B4E-10937172B77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7A8173-1D30-4FD8-2351-06A8F0186592}"/>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A6DB0A07-5E24-4131-C410-7203CAEE37AD}"/>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3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735A-FCAC-39AE-06C5-ECBD380AC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72BF8-C033-B7C9-2C6E-377B5F107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9D268E9-272E-ABAC-E046-F0E6C5B7ADA7}"/>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7412B26F-A046-93B3-4ABF-3DCBE2F7586A}"/>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753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D55C-206E-BF84-4A38-8DFD96A52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CCF72-B78C-3F12-E825-99E8A5EEE8A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09DAEEB-AFB6-4B13-4561-74FA9E6FF1C0}"/>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80F81209-06B3-1976-9D53-992BD8C83F0A}"/>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6802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822EA-4E23-719B-B722-ED7B60085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5A585-AA81-747F-E397-80A3BE0C596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EA8A43-1911-325E-74D7-391554F8D8F5}"/>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9C7C7E2C-5F75-07C9-DE18-C333EBD7EF75}"/>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82449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9263B-8B22-4E60-CFA7-74888F004F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18A8F-5843-04AF-60EE-830DDD198B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81F5C4E-2CC0-886C-995C-0EE11DE2E09F}"/>
              </a:ext>
            </a:extLst>
          </p:cNvPr>
          <p:cNvSpPr>
            <a:spLocks noGrp="1"/>
          </p:cNvSpPr>
          <p:nvPr>
            <p:ph type="body" idx="1"/>
          </p:nvPr>
        </p:nvSpPr>
        <p:spPr/>
        <p:txBody>
          <a:bodyPr/>
          <a:lstStyle/>
          <a:p>
            <a:endParaRPr lang="en-US" sz="1400" kern="1200" dirty="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04F947C3-D16D-8976-D0D6-636420B8166C}"/>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2690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Aft>
                <a:spcPts val="1200"/>
              </a:spcAft>
            </a:pP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8873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78C5-8C40-ECD1-5C58-1EE033E38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7907D-8A67-7CEE-1E39-4654EB1E191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67E23E-5FB2-0713-FB6D-941B8DCBBC1A}"/>
              </a:ext>
            </a:extLst>
          </p:cNvPr>
          <p:cNvSpPr>
            <a:spLocks noGrp="1"/>
          </p:cNvSpPr>
          <p:nvPr>
            <p:ph type="body" idx="1"/>
          </p:nvPr>
        </p:nvSpPr>
        <p:spPr/>
        <p:txBody>
          <a:bodyPr/>
          <a:lstStyle/>
          <a:p>
            <a:pPr>
              <a:spcAft>
                <a:spcPts val="1200"/>
              </a:spcAft>
            </a:pPr>
            <a:endParaRPr lang="en-US" b="0" dirty="0">
              <a:effectLst/>
            </a:endParaRPr>
          </a:p>
        </p:txBody>
      </p:sp>
      <p:sp>
        <p:nvSpPr>
          <p:cNvPr id="4" name="Slide Number Placeholder 3">
            <a:extLst>
              <a:ext uri="{FF2B5EF4-FFF2-40B4-BE49-F238E27FC236}">
                <a16:creationId xmlns:a16="http://schemas.microsoft.com/office/drawing/2014/main" id="{22376A46-0864-70C8-4E81-F27AD584AD95}"/>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9424399-6AD5-48E5-A49D-116605B7E9F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194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Grey)">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B62AFC63-382A-9E4C-BE0B-6B05BE470B5E}"/>
              </a:ext>
            </a:extLst>
          </p:cNvPr>
          <p:cNvSpPr/>
          <p:nvPr userDrawn="1"/>
        </p:nvSpPr>
        <p:spPr>
          <a:xfrm flipV="1">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tle 1">
            <a:extLst>
              <a:ext uri="{FF2B5EF4-FFF2-40B4-BE49-F238E27FC236}">
                <a16:creationId xmlns:a16="http://schemas.microsoft.com/office/drawing/2014/main" id="{47E8C9F5-66F0-2843-B8B7-0E32256AC48D}"/>
              </a:ext>
            </a:extLst>
          </p:cNvPr>
          <p:cNvSpPr>
            <a:spLocks noGrp="1"/>
          </p:cNvSpPr>
          <p:nvPr>
            <p:ph type="title"/>
          </p:nvPr>
        </p:nvSpPr>
        <p:spPr>
          <a:xfrm>
            <a:off x="180000" y="457202"/>
            <a:ext cx="3855159" cy="5948354"/>
          </a:xfrm>
        </p:spPr>
        <p:txBody>
          <a:bodyPr/>
          <a:lstStyle>
            <a:lvl1pPr>
              <a:defRPr>
                <a:solidFill>
                  <a:schemeClr val="tx1"/>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4BAE6957-7F3B-8B4A-806D-1A0458EF4FD1}"/>
              </a:ext>
            </a:extLst>
          </p:cNvPr>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defRPr>
            </a:lvl1pPr>
          </a:lstStyle>
          <a:p>
            <a:fld id="{C3C3236D-FB65-584A-8227-5A449D06E62A}" type="slidenum">
              <a:rPr lang="en-US" smtClean="0"/>
              <a:pPr/>
              <a:t>‹#›</a:t>
            </a:fld>
            <a:endParaRPr lang="en-US" dirty="0"/>
          </a:p>
        </p:txBody>
      </p:sp>
      <p:cxnSp>
        <p:nvCxnSpPr>
          <p:cNvPr id="17" name="Rechte verbindingslijn 5">
            <a:extLst>
              <a:ext uri="{FF2B5EF4-FFF2-40B4-BE49-F238E27FC236}">
                <a16:creationId xmlns:a16="http://schemas.microsoft.com/office/drawing/2014/main" id="{7FB3685A-20E9-2E4F-9B11-8726A66FC6E1}"/>
              </a:ext>
            </a:extLst>
          </p:cNvPr>
          <p:cNvCxnSpPr>
            <a:cxnSpLocks/>
          </p:cNvCxnSpPr>
          <p:nvPr userDrawn="1"/>
        </p:nvCxnSpPr>
        <p:spPr>
          <a:xfrm flipH="1">
            <a:off x="270001"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8">
            <a:extLst>
              <a:ext uri="{FF2B5EF4-FFF2-40B4-BE49-F238E27FC236}">
                <a16:creationId xmlns:a16="http://schemas.microsoft.com/office/drawing/2014/main" id="{EED7EB0A-5401-9A48-B8F8-0F0A60DB622E}"/>
              </a:ext>
            </a:extLst>
          </p:cNvPr>
          <p:cNvCxnSpPr>
            <a:cxnSpLocks/>
          </p:cNvCxnSpPr>
          <p:nvPr userDrawn="1"/>
        </p:nvCxnSpPr>
        <p:spPr>
          <a:xfrm flipH="1">
            <a:off x="4209698"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10">
            <a:extLst>
              <a:ext uri="{FF2B5EF4-FFF2-40B4-BE49-F238E27FC236}">
                <a16:creationId xmlns:a16="http://schemas.microsoft.com/office/drawing/2014/main" id="{A003C378-2304-4742-ADD5-764ADFD85876}"/>
              </a:ext>
            </a:extLst>
          </p:cNvPr>
          <p:cNvSpPr>
            <a:spLocks noGrp="1"/>
          </p:cNvSpPr>
          <p:nvPr>
            <p:ph type="body" sz="quarter" idx="11"/>
          </p:nvPr>
        </p:nvSpPr>
        <p:spPr>
          <a:xfrm>
            <a:off x="4209698" y="452459"/>
            <a:ext cx="7639848" cy="5948325"/>
          </a:xfrm>
        </p:spPr>
        <p:txBody>
          <a:bodyPr/>
          <a:lstStyle>
            <a:lvl1pPr>
              <a:buClr>
                <a:schemeClr val="tx1"/>
              </a:buClr>
              <a:defRPr sz="2800">
                <a:solidFill>
                  <a:schemeClr val="tx1"/>
                </a:solidFill>
              </a:defRPr>
            </a:lvl1pPr>
            <a:lvl2pPr>
              <a:buClr>
                <a:schemeClr val="tx1"/>
              </a:buClr>
              <a:defRPr sz="3600">
                <a:solidFill>
                  <a:schemeClr val="tx1"/>
                </a:solidFill>
              </a:defRPr>
            </a:lvl2pPr>
            <a:lvl3pPr>
              <a:buClr>
                <a:schemeClr val="tx1"/>
              </a:buClr>
              <a:defRPr sz="3600">
                <a:solidFill>
                  <a:schemeClr val="tx1"/>
                </a:solidFill>
              </a:defRPr>
            </a:lvl3pPr>
            <a:lvl4pPr>
              <a:buClr>
                <a:schemeClr val="tx1"/>
              </a:buClr>
              <a:defRPr sz="3600">
                <a:solidFill>
                  <a:schemeClr val="tx1"/>
                </a:solidFill>
              </a:defRPr>
            </a:lvl4pPr>
            <a:lvl5pPr>
              <a:buClr>
                <a:schemeClr val="tx1"/>
              </a:buClr>
              <a:defRPr sz="3600">
                <a:solidFill>
                  <a:schemeClr val="tx1"/>
                </a:solidFill>
              </a:defRPr>
            </a:lvl5pPr>
          </a:lstStyle>
          <a:p>
            <a:pPr lvl="0"/>
            <a:r>
              <a:rPr lang="en-US" dirty="0"/>
              <a:t>Click to edit Master text styles</a:t>
            </a:r>
          </a:p>
        </p:txBody>
      </p:sp>
      <p:sp>
        <p:nvSpPr>
          <p:cNvPr id="3" name="TextBox 2">
            <a:extLst>
              <a:ext uri="{FF2B5EF4-FFF2-40B4-BE49-F238E27FC236}">
                <a16:creationId xmlns:a16="http://schemas.microsoft.com/office/drawing/2014/main" id="{82319D42-F485-4D40-0A56-2C76DCBCF2F5}"/>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119206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lumns Righ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0DC1CC7-92F4-1947-B720-38011EFC0042}"/>
              </a:ext>
            </a:extLst>
          </p:cNvPr>
          <p:cNvSpPr/>
          <p:nvPr userDrawn="1"/>
        </p:nvSpPr>
        <p:spPr>
          <a:xfrm>
            <a:off x="4303724" y="452441"/>
            <a:ext cx="7542025" cy="59483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180000" y="457202"/>
            <a:ext cx="3855159" cy="5912893"/>
          </a:xfrm>
        </p:spPr>
        <p:txBody>
          <a:bodyPr/>
          <a:lstStyle>
            <a:lvl1pPr>
              <a:defRPr>
                <a:solidFill>
                  <a:schemeClr val="tx1"/>
                </a:solidFill>
              </a:defRPr>
            </a:lvl1pPr>
          </a:lstStyle>
          <a:p>
            <a:r>
              <a:rPr lang="en-US" dirty="0"/>
              <a:t>Polling Question 1</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799FE96-9524-C60A-88D1-1603D9AEB1E4}"/>
              </a:ext>
            </a:extLst>
          </p:cNvPr>
          <p:cNvCxnSpPr>
            <a:cxnSpLocks/>
          </p:cNvCxnSpPr>
          <p:nvPr userDrawn="1"/>
        </p:nvCxnSpPr>
        <p:spPr>
          <a:xfrm flipH="1">
            <a:off x="4209698" y="270000"/>
            <a:ext cx="77095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6B79F19-E3A5-94F3-F7D2-196973AAA6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7400" y="2430824"/>
            <a:ext cx="2172673" cy="1991617"/>
          </a:xfrm>
          <a:prstGeom prst="rect">
            <a:avLst/>
          </a:prstGeom>
        </p:spPr>
      </p:pic>
      <p:sp>
        <p:nvSpPr>
          <p:cNvPr id="11" name="Text Placeholder 4">
            <a:extLst>
              <a:ext uri="{FF2B5EF4-FFF2-40B4-BE49-F238E27FC236}">
                <a16:creationId xmlns:a16="http://schemas.microsoft.com/office/drawing/2014/main" id="{1D1D6174-35F1-331A-9245-E25F10B55331}"/>
              </a:ext>
            </a:extLst>
          </p:cNvPr>
          <p:cNvSpPr>
            <a:spLocks noGrp="1"/>
          </p:cNvSpPr>
          <p:nvPr>
            <p:ph type="body" sz="quarter" idx="13"/>
          </p:nvPr>
        </p:nvSpPr>
        <p:spPr>
          <a:xfrm>
            <a:off x="4353476" y="452442"/>
            <a:ext cx="7473434" cy="5917655"/>
          </a:xfrm>
        </p:spPr>
        <p:txBody>
          <a:bodyPr numCol="1" spcCol="288000"/>
          <a:lstStyle>
            <a:lvl1pPr marL="40639" indent="0">
              <a:buFont typeface="Arial" panose="020B0604020202020204" pitchFamily="34" charset="0"/>
              <a:buNone/>
              <a:defRPr sz="2400" b="0" i="0">
                <a:latin typeface="Fira Sans Medium" panose="020B0503050000020004" pitchFamily="34" charset="0"/>
                <a:ea typeface="Fira Sans Medium" panose="020B0503050000020004" pitchFamily="34" charset="0"/>
              </a:defRPr>
            </a:lvl1pPr>
            <a:lvl2pPr marL="883909" indent="-457200">
              <a:buFont typeface="+mj-lt"/>
              <a:buAutoNum type="alphaUcPeriod"/>
              <a:defRPr sz="2400" b="0" i="0">
                <a:latin typeface="+mn-lt"/>
                <a:ea typeface="Fira Sans" panose="020B0503050000020004" pitchFamily="34" charset="0"/>
              </a:defRPr>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1800"/>
            </a:lvl4pPr>
            <a:lvl5pPr marL="1880100" indent="-342900">
              <a:buFont typeface="Arial" panose="020B0604020202020204" pitchFamily="34" charset="0"/>
              <a:buChar char="•"/>
              <a:defRPr sz="1600"/>
            </a:lvl5pPr>
          </a:lstStyle>
          <a:p>
            <a:pPr lvl="0"/>
            <a:r>
              <a:rPr lang="en-US" dirty="0"/>
              <a:t>Click to edit Master text styles</a:t>
            </a:r>
          </a:p>
          <a:p>
            <a:pPr lvl="1"/>
            <a:endParaRPr lang="en-US" dirty="0"/>
          </a:p>
          <a:p>
            <a:pPr lvl="1"/>
            <a:endParaRPr lang="en-US" dirty="0"/>
          </a:p>
          <a:p>
            <a:pPr lvl="1"/>
            <a:r>
              <a:rPr lang="en-US" dirty="0"/>
              <a:t>Answer</a:t>
            </a:r>
          </a:p>
          <a:p>
            <a:pPr lvl="1"/>
            <a:r>
              <a:rPr lang="en-US" dirty="0"/>
              <a:t>Answer</a:t>
            </a:r>
          </a:p>
          <a:p>
            <a:pPr lvl="1"/>
            <a:r>
              <a:rPr lang="en-US" dirty="0"/>
              <a:t>Answer</a:t>
            </a:r>
          </a:p>
          <a:p>
            <a:pPr lvl="1"/>
            <a:r>
              <a:rPr lang="en-US" dirty="0"/>
              <a:t>Answer</a:t>
            </a:r>
          </a:p>
        </p:txBody>
      </p:sp>
      <p:sp>
        <p:nvSpPr>
          <p:cNvPr id="6" name="TextBox 5">
            <a:extLst>
              <a:ext uri="{FF2B5EF4-FFF2-40B4-BE49-F238E27FC236}">
                <a16:creationId xmlns:a16="http://schemas.microsoft.com/office/drawing/2014/main" id="{1F8DA3CD-1FF5-F4F8-6446-BE50CBA48D63}"/>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109825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lumns - Classic">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0000" y="457202"/>
            <a:ext cx="11649244" cy="810003"/>
          </a:xfrm>
        </p:spPr>
        <p:txBody>
          <a:bodyPr/>
          <a:lstStyle>
            <a:lvl1pPr>
              <a:defRPr sz="3600">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sp>
        <p:nvSpPr>
          <p:cNvPr id="11" name="Text Placeholder 4">
            <a:extLst>
              <a:ext uri="{FF2B5EF4-FFF2-40B4-BE49-F238E27FC236}">
                <a16:creationId xmlns:a16="http://schemas.microsoft.com/office/drawing/2014/main" id="{9E16A613-6BD5-47A6-9D06-F112AA0D9585}"/>
              </a:ext>
            </a:extLst>
          </p:cNvPr>
          <p:cNvSpPr>
            <a:spLocks noGrp="1"/>
          </p:cNvSpPr>
          <p:nvPr>
            <p:ph type="body" sz="quarter" idx="13" hasCustomPrompt="1"/>
          </p:nvPr>
        </p:nvSpPr>
        <p:spPr>
          <a:xfrm>
            <a:off x="270001" y="1449648"/>
            <a:ext cx="11579543" cy="4951148"/>
          </a:xfrm>
        </p:spPr>
        <p:txBody>
          <a:bodyPr numCol="1" spcCol="288000"/>
          <a:lstStyle>
            <a:lvl1pPr marL="40639" indent="0">
              <a:buNone/>
              <a:defRPr sz="2000"/>
            </a:lvl1pPr>
            <a:lvl2pPr marL="426709" indent="0">
              <a:buNone/>
              <a:defRPr sz="2000"/>
            </a:lvl2pPr>
            <a:lvl3pPr marL="804652" indent="0">
              <a:buNone/>
              <a:defRPr sz="2000"/>
            </a:lvl3pPr>
            <a:lvl4pPr marL="1170403" indent="0">
              <a:buNone/>
              <a:defRPr sz="2000"/>
            </a:lvl4pPr>
            <a:lvl5pPr marL="15372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53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peakers (2)">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0DC1CC7-92F4-1947-B720-38011EFC0042}"/>
              </a:ext>
            </a:extLst>
          </p:cNvPr>
          <p:cNvSpPr/>
          <p:nvPr userDrawn="1"/>
        </p:nvSpPr>
        <p:spPr>
          <a:xfrm>
            <a:off x="4209698" y="242172"/>
            <a:ext cx="7709547" cy="6396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FC8BC761-0088-A840-AA46-DB70EFEDDE82}"/>
              </a:ext>
            </a:extLst>
          </p:cNvPr>
          <p:cNvSpPr>
            <a:spLocks noGrp="1"/>
          </p:cNvSpPr>
          <p:nvPr>
            <p:ph type="body" sz="quarter" idx="19"/>
          </p:nvPr>
        </p:nvSpPr>
        <p:spPr>
          <a:xfrm>
            <a:off x="7798664" y="1473691"/>
            <a:ext cx="3546056" cy="1091337"/>
          </a:xfrm>
        </p:spPr>
        <p:txBody>
          <a:bodyPr/>
          <a:lstStyle>
            <a:lvl1pPr marL="40639" indent="0" algn="l">
              <a:buNone/>
              <a:defRPr sz="1600"/>
            </a:lvl1pPr>
            <a:lvl2pPr marL="426709" indent="0" algn="ctr">
              <a:buNone/>
              <a:defRPr sz="1600"/>
            </a:lvl2pPr>
            <a:lvl3pPr marL="804652" indent="0" algn="ctr">
              <a:buNone/>
              <a:defRPr sz="1600"/>
            </a:lvl3pPr>
            <a:lvl4pPr marL="1170403" indent="0" algn="ctr">
              <a:buNone/>
              <a:defRPr sz="1600"/>
            </a:lvl4pPr>
            <a:lvl5pPr marL="1537200" indent="0" algn="ctr">
              <a:buNone/>
              <a:defRPr sz="1600"/>
            </a:lvl5pPr>
          </a:lstStyle>
          <a:p>
            <a:pPr lvl="0"/>
            <a:r>
              <a:rPr lang="en-US"/>
              <a:t>Click to edit Master text styles</a:t>
            </a:r>
          </a:p>
        </p:txBody>
      </p:sp>
      <p:sp>
        <p:nvSpPr>
          <p:cNvPr id="14" name="Tijdelijke aanduiding voor afbeelding 12">
            <a:extLst>
              <a:ext uri="{FF2B5EF4-FFF2-40B4-BE49-F238E27FC236}">
                <a16:creationId xmlns:a16="http://schemas.microsoft.com/office/drawing/2014/main" id="{1CC35BDF-749C-C347-B8B6-02FDB753E5AA}"/>
              </a:ext>
            </a:extLst>
          </p:cNvPr>
          <p:cNvSpPr>
            <a:spLocks noGrp="1"/>
          </p:cNvSpPr>
          <p:nvPr>
            <p:ph type="pic" sz="quarter" idx="20"/>
          </p:nvPr>
        </p:nvSpPr>
        <p:spPr>
          <a:xfrm>
            <a:off x="5383876" y="921905"/>
            <a:ext cx="2155825" cy="2155825"/>
          </a:xfrm>
          <a:prstGeom prst="ellipse">
            <a:avLst/>
          </a:prstGeom>
        </p:spPr>
        <p:txBody>
          <a:bodyPr/>
          <a:lstStyle>
            <a:lvl1pPr marL="40639" indent="0" algn="ctr">
              <a:buNone/>
              <a:defRPr sz="1600"/>
            </a:lvl1pPr>
          </a:lstStyle>
          <a:p>
            <a:endParaRPr lang="en-US" dirty="0"/>
          </a:p>
        </p:txBody>
      </p:sp>
      <p:sp>
        <p:nvSpPr>
          <p:cNvPr id="15" name="Text Placeholder 4">
            <a:extLst>
              <a:ext uri="{FF2B5EF4-FFF2-40B4-BE49-F238E27FC236}">
                <a16:creationId xmlns:a16="http://schemas.microsoft.com/office/drawing/2014/main" id="{0646491C-304E-534E-AD5F-B8E7DE6FEA59}"/>
              </a:ext>
            </a:extLst>
          </p:cNvPr>
          <p:cNvSpPr>
            <a:spLocks noGrp="1"/>
          </p:cNvSpPr>
          <p:nvPr>
            <p:ph type="body" sz="quarter" idx="21"/>
          </p:nvPr>
        </p:nvSpPr>
        <p:spPr>
          <a:xfrm>
            <a:off x="7798664" y="4271586"/>
            <a:ext cx="3546056" cy="1091337"/>
          </a:xfrm>
        </p:spPr>
        <p:txBody>
          <a:bodyPr/>
          <a:lstStyle>
            <a:lvl1pPr marL="40639" indent="0" algn="l">
              <a:buNone/>
              <a:defRPr sz="1600"/>
            </a:lvl1pPr>
            <a:lvl2pPr marL="426709" indent="0" algn="ctr">
              <a:buNone/>
              <a:defRPr sz="1600"/>
            </a:lvl2pPr>
            <a:lvl3pPr marL="804652" indent="0" algn="ctr">
              <a:buNone/>
              <a:defRPr sz="1600"/>
            </a:lvl3pPr>
            <a:lvl4pPr marL="1170403" indent="0" algn="ctr">
              <a:buNone/>
              <a:defRPr sz="1600"/>
            </a:lvl4pPr>
            <a:lvl5pPr marL="1537200" indent="0" algn="ctr">
              <a:buNone/>
              <a:defRPr sz="1600"/>
            </a:lvl5pPr>
          </a:lstStyle>
          <a:p>
            <a:pPr lvl="0"/>
            <a:r>
              <a:rPr lang="en-US"/>
              <a:t>Click to edit Master text styles</a:t>
            </a:r>
          </a:p>
        </p:txBody>
      </p:sp>
      <p:sp>
        <p:nvSpPr>
          <p:cNvPr id="16" name="Tijdelijke aanduiding voor afbeelding 12">
            <a:extLst>
              <a:ext uri="{FF2B5EF4-FFF2-40B4-BE49-F238E27FC236}">
                <a16:creationId xmlns:a16="http://schemas.microsoft.com/office/drawing/2014/main" id="{E81F833F-1201-BC43-B8ED-FD0DE42C2B15}"/>
              </a:ext>
            </a:extLst>
          </p:cNvPr>
          <p:cNvSpPr>
            <a:spLocks noGrp="1"/>
          </p:cNvSpPr>
          <p:nvPr>
            <p:ph type="pic" sz="quarter" idx="22"/>
          </p:nvPr>
        </p:nvSpPr>
        <p:spPr>
          <a:xfrm>
            <a:off x="5383876" y="3719800"/>
            <a:ext cx="2155825" cy="2155825"/>
          </a:xfrm>
          <a:prstGeom prst="ellipse">
            <a:avLst/>
          </a:prstGeom>
        </p:spPr>
        <p:txBody>
          <a:bodyPr/>
          <a:lstStyle>
            <a:lvl1pPr marL="40639" indent="0" algn="ctr">
              <a:buNone/>
              <a:defRPr sz="1600"/>
            </a:lvl1pPr>
          </a:lstStyle>
          <a:p>
            <a:endParaRPr lang="en-US" dirty="0"/>
          </a:p>
        </p:txBody>
      </p:sp>
      <p:sp>
        <p:nvSpPr>
          <p:cNvPr id="6" name="TextBox 5">
            <a:extLst>
              <a:ext uri="{FF2B5EF4-FFF2-40B4-BE49-F238E27FC236}">
                <a16:creationId xmlns:a16="http://schemas.microsoft.com/office/drawing/2014/main" id="{E3AA9C94-363B-E337-3BC4-CCF2DFB77FC6}"/>
              </a:ext>
            </a:extLst>
          </p:cNvPr>
          <p:cNvSpPr txBox="1"/>
          <p:nvPr userDrawn="1"/>
        </p:nvSpPr>
        <p:spPr>
          <a:xfrm>
            <a:off x="9393112" y="6311119"/>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164171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KS">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70000" y="457202"/>
            <a:ext cx="11649244" cy="810003"/>
          </a:xfrm>
        </p:spPr>
        <p:txBody>
          <a:bodyPr/>
          <a:lstStyle>
            <a:lvl1pPr>
              <a:defRPr sz="3600">
                <a:solidFill>
                  <a:schemeClr val="tx1"/>
                </a:solidFill>
              </a:defRPr>
            </a:lvl1pPr>
          </a:lstStyle>
          <a:p>
            <a:r>
              <a:rPr lang="en-US"/>
              <a:t>Click to edit Master title style</a:t>
            </a:r>
          </a:p>
        </p:txBody>
      </p:sp>
      <p:sp>
        <p:nvSpPr>
          <p:cNvPr id="11" name="Text Placeholder 4">
            <a:extLst>
              <a:ext uri="{FF2B5EF4-FFF2-40B4-BE49-F238E27FC236}">
                <a16:creationId xmlns:a16="http://schemas.microsoft.com/office/drawing/2014/main" id="{9E16A613-6BD5-47A6-9D06-F112AA0D9585}"/>
              </a:ext>
            </a:extLst>
          </p:cNvPr>
          <p:cNvSpPr>
            <a:spLocks noGrp="1"/>
          </p:cNvSpPr>
          <p:nvPr>
            <p:ph type="body" sz="quarter" idx="13" hasCustomPrompt="1"/>
          </p:nvPr>
        </p:nvSpPr>
        <p:spPr>
          <a:xfrm>
            <a:off x="270001" y="1449648"/>
            <a:ext cx="11579543" cy="4951148"/>
          </a:xfrm>
          <a:prstGeom prst="rect">
            <a:avLst/>
          </a:prstGeom>
        </p:spPr>
        <p:txBody>
          <a:bodyPr numCol="1" spcCol="288000"/>
          <a:lstStyle>
            <a:lvl1pPr marL="40639" indent="0">
              <a:buNone/>
              <a:defRPr sz="2000"/>
            </a:lvl1pPr>
            <a:lvl2pPr marL="426709" indent="0">
              <a:buNone/>
              <a:defRPr sz="2000"/>
            </a:lvl2pPr>
            <a:lvl3pPr marL="804652" indent="0">
              <a:buNone/>
              <a:defRPr sz="2000"/>
            </a:lvl3pPr>
            <a:lvl4pPr marL="1170403" indent="0">
              <a:buNone/>
              <a:defRPr sz="2000"/>
            </a:lvl4pPr>
            <a:lvl5pPr marL="15372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984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srgbClr val="1F2123"/>
              </a:solidFill>
            </a:endParaRPr>
          </a:p>
        </p:txBody>
      </p:sp>
      <p:sp>
        <p:nvSpPr>
          <p:cNvPr id="5" name="Footer Placeholder 4"/>
          <p:cNvSpPr>
            <a:spLocks noGrp="1"/>
          </p:cNvSpPr>
          <p:nvPr>
            <p:ph type="ftr" sz="quarter" idx="11"/>
          </p:nvPr>
        </p:nvSpPr>
        <p:spPr/>
        <p:txBody>
          <a:bodyPr/>
          <a:lstStyle/>
          <a:p>
            <a:endParaRPr lang="en-US" dirty="0">
              <a:solidFill>
                <a:srgbClr val="1F2123"/>
              </a:solidFill>
            </a:endParaRPr>
          </a:p>
        </p:txBody>
      </p:sp>
      <p:sp>
        <p:nvSpPr>
          <p:cNvPr id="6" name="Slide Number Placeholder 5"/>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EFA6AA-AE21-B317-0B2B-E5818BC1E5E4}"/>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161028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srgbClr val="1F2123"/>
              </a:solidFill>
            </a:endParaRPr>
          </a:p>
        </p:txBody>
      </p:sp>
      <p:sp>
        <p:nvSpPr>
          <p:cNvPr id="5" name="Footer Placeholder 4"/>
          <p:cNvSpPr>
            <a:spLocks noGrp="1"/>
          </p:cNvSpPr>
          <p:nvPr>
            <p:ph type="ftr" sz="quarter" idx="11"/>
          </p:nvPr>
        </p:nvSpPr>
        <p:spPr/>
        <p:txBody>
          <a:bodyPr/>
          <a:lstStyle/>
          <a:p>
            <a:endParaRPr lang="en-US" dirty="0">
              <a:solidFill>
                <a:srgbClr val="1F2123"/>
              </a:solidFill>
            </a:endParaRPr>
          </a:p>
        </p:txBody>
      </p:sp>
      <p:sp>
        <p:nvSpPr>
          <p:cNvPr id="6" name="Slide Number Placeholder 5"/>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109885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srgbClr val="1F2123"/>
              </a:solidFill>
            </a:endParaRPr>
          </a:p>
        </p:txBody>
      </p:sp>
      <p:sp>
        <p:nvSpPr>
          <p:cNvPr id="5" name="Footer Placeholder 4"/>
          <p:cNvSpPr>
            <a:spLocks noGrp="1"/>
          </p:cNvSpPr>
          <p:nvPr>
            <p:ph type="ftr" sz="quarter" idx="11"/>
          </p:nvPr>
        </p:nvSpPr>
        <p:spPr/>
        <p:txBody>
          <a:bodyPr/>
          <a:lstStyle/>
          <a:p>
            <a:endParaRPr lang="en-US" dirty="0">
              <a:solidFill>
                <a:srgbClr val="1F2123"/>
              </a:solidFill>
            </a:endParaRPr>
          </a:p>
        </p:txBody>
      </p:sp>
      <p:sp>
        <p:nvSpPr>
          <p:cNvPr id="6" name="Slide Number Placeholder 5"/>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873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srgbClr val="073E87"/>
              </a:solidFill>
            </a:endParaRPr>
          </a:p>
        </p:txBody>
      </p:sp>
      <p:sp>
        <p:nvSpPr>
          <p:cNvPr id="6" name="Footer Placeholder 5"/>
          <p:cNvSpPr>
            <a:spLocks noGrp="1"/>
          </p:cNvSpPr>
          <p:nvPr>
            <p:ph type="ftr" sz="quarter" idx="11"/>
          </p:nvPr>
        </p:nvSpPr>
        <p:spPr/>
        <p:txBody>
          <a:bodyPr/>
          <a:lstStyle/>
          <a:p>
            <a:endParaRPr lang="en-US" dirty="0">
              <a:solidFill>
                <a:srgbClr val="073E87"/>
              </a:solidFill>
            </a:endParaRPr>
          </a:p>
        </p:txBody>
      </p:sp>
      <p:sp>
        <p:nvSpPr>
          <p:cNvPr id="7" name="Slide Number Placeholder 6"/>
          <p:cNvSpPr>
            <a:spLocks noGrp="1"/>
          </p:cNvSpPr>
          <p:nvPr>
            <p:ph type="sldNum" sz="quarter" idx="12"/>
          </p:nvPr>
        </p:nvSpPr>
        <p:spPr/>
        <p:txBody>
          <a:bodyPr/>
          <a:lstStyle/>
          <a:p>
            <a:fld id="{CCF64E7C-03A0-40DC-B203-D68B24728448}"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3008984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srgbClr val="1F2123"/>
              </a:solidFill>
            </a:endParaRPr>
          </a:p>
        </p:txBody>
      </p:sp>
      <p:sp>
        <p:nvSpPr>
          <p:cNvPr id="8" name="Footer Placeholder 7"/>
          <p:cNvSpPr>
            <a:spLocks noGrp="1"/>
          </p:cNvSpPr>
          <p:nvPr>
            <p:ph type="ftr" sz="quarter" idx="11"/>
          </p:nvPr>
        </p:nvSpPr>
        <p:spPr/>
        <p:txBody>
          <a:bodyPr/>
          <a:lstStyle/>
          <a:p>
            <a:endParaRPr lang="en-US" dirty="0">
              <a:solidFill>
                <a:srgbClr val="1F2123"/>
              </a:solidFill>
            </a:endParaRPr>
          </a:p>
        </p:txBody>
      </p:sp>
      <p:sp>
        <p:nvSpPr>
          <p:cNvPr id="9" name="Slide Number Placeholder 8"/>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1179780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srgbClr val="1F2123"/>
              </a:solidFill>
            </a:endParaRPr>
          </a:p>
        </p:txBody>
      </p:sp>
      <p:sp>
        <p:nvSpPr>
          <p:cNvPr id="4" name="Footer Placeholder 3"/>
          <p:cNvSpPr>
            <a:spLocks noGrp="1"/>
          </p:cNvSpPr>
          <p:nvPr>
            <p:ph type="ftr" sz="quarter" idx="11"/>
          </p:nvPr>
        </p:nvSpPr>
        <p:spPr/>
        <p:txBody>
          <a:bodyPr/>
          <a:lstStyle/>
          <a:p>
            <a:endParaRPr lang="en-US" dirty="0">
              <a:solidFill>
                <a:srgbClr val="1F2123"/>
              </a:solidFill>
            </a:endParaRPr>
          </a:p>
        </p:txBody>
      </p:sp>
      <p:sp>
        <p:nvSpPr>
          <p:cNvPr id="5" name="Slide Number Placeholder 4"/>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145218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270001"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4209698"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FFDA3539-81C5-457A-983A-07AFEA3334CB}"/>
              </a:ext>
            </a:extLst>
          </p:cNvPr>
          <p:cNvSpPr>
            <a:spLocks noGrp="1"/>
          </p:cNvSpPr>
          <p:nvPr>
            <p:ph type="body" sz="quarter" idx="11"/>
          </p:nvPr>
        </p:nvSpPr>
        <p:spPr>
          <a:xfrm>
            <a:off x="4139999" y="452471"/>
            <a:ext cx="7709545" cy="59483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417E59A2-C2B2-339A-9944-BF0859AC84F8}"/>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337232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solidFill>
                <a:srgbClr val="1F2123"/>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solidFill>
                <a:srgbClr val="1F2123"/>
              </a:solidFill>
            </a:endParaRPr>
          </a:p>
        </p:txBody>
      </p:sp>
      <p:sp>
        <p:nvSpPr>
          <p:cNvPr id="9" name="Slide Number Placeholder 8"/>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14505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solidFill>
                <a:srgbClr val="1F2123"/>
              </a:solidFill>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1F2123"/>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3479066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srgbClr val="1F2123"/>
              </a:solidFill>
            </a:endParaRPr>
          </a:p>
        </p:txBody>
      </p:sp>
      <p:sp>
        <p:nvSpPr>
          <p:cNvPr id="6" name="Footer Placeholder 5"/>
          <p:cNvSpPr>
            <a:spLocks noGrp="1"/>
          </p:cNvSpPr>
          <p:nvPr>
            <p:ph type="ftr" sz="quarter" idx="11"/>
          </p:nvPr>
        </p:nvSpPr>
        <p:spPr/>
        <p:txBody>
          <a:bodyPr/>
          <a:lstStyle/>
          <a:p>
            <a:endParaRPr lang="en-US" dirty="0">
              <a:solidFill>
                <a:srgbClr val="1F2123"/>
              </a:solidFill>
            </a:endParaRPr>
          </a:p>
        </p:txBody>
      </p:sp>
      <p:sp>
        <p:nvSpPr>
          <p:cNvPr id="7" name="Slide Number Placeholder 6"/>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2076645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srgbClr val="1F2123"/>
              </a:solidFill>
            </a:endParaRPr>
          </a:p>
        </p:txBody>
      </p:sp>
      <p:sp>
        <p:nvSpPr>
          <p:cNvPr id="5" name="Footer Placeholder 4"/>
          <p:cNvSpPr>
            <a:spLocks noGrp="1"/>
          </p:cNvSpPr>
          <p:nvPr>
            <p:ph type="ftr" sz="quarter" idx="11"/>
          </p:nvPr>
        </p:nvSpPr>
        <p:spPr/>
        <p:txBody>
          <a:bodyPr/>
          <a:lstStyle/>
          <a:p>
            <a:endParaRPr lang="en-US" dirty="0">
              <a:solidFill>
                <a:srgbClr val="1F2123"/>
              </a:solidFill>
            </a:endParaRPr>
          </a:p>
        </p:txBody>
      </p:sp>
      <p:sp>
        <p:nvSpPr>
          <p:cNvPr id="6" name="Slide Number Placeholder 5"/>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224931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srgbClr val="1F2123"/>
              </a:solidFill>
            </a:endParaRPr>
          </a:p>
        </p:txBody>
      </p:sp>
      <p:sp>
        <p:nvSpPr>
          <p:cNvPr id="5" name="Footer Placeholder 4"/>
          <p:cNvSpPr>
            <a:spLocks noGrp="1"/>
          </p:cNvSpPr>
          <p:nvPr>
            <p:ph type="ftr" sz="quarter" idx="11"/>
          </p:nvPr>
        </p:nvSpPr>
        <p:spPr/>
        <p:txBody>
          <a:bodyPr/>
          <a:lstStyle/>
          <a:p>
            <a:endParaRPr lang="en-US" dirty="0">
              <a:solidFill>
                <a:srgbClr val="1F2123"/>
              </a:solidFill>
            </a:endParaRPr>
          </a:p>
        </p:txBody>
      </p:sp>
      <p:sp>
        <p:nvSpPr>
          <p:cNvPr id="6" name="Slide Number Placeholder 5"/>
          <p:cNvSpPr>
            <a:spLocks noGrp="1"/>
          </p:cNvSpPr>
          <p:nvPr>
            <p:ph type="sldNum" sz="quarter" idx="12"/>
          </p:nvPr>
        </p:nvSpPr>
        <p:spPr/>
        <p:txBody>
          <a:bodyPr/>
          <a:lstStyle/>
          <a:p>
            <a:fld id="{CD3B09ED-DA71-45E6-8D97-EE7D39919BB9}" type="slidenum">
              <a:rPr lang="en-US" smtClean="0">
                <a:solidFill>
                  <a:srgbClr val="1F2123"/>
                </a:solidFill>
              </a:rPr>
              <a:pPr/>
              <a:t>‹#›</a:t>
            </a:fld>
            <a:endParaRPr lang="en-US" dirty="0">
              <a:solidFill>
                <a:srgbClr val="1F2123"/>
              </a:solidFill>
            </a:endParaRPr>
          </a:p>
        </p:txBody>
      </p:sp>
    </p:spTree>
    <p:extLst>
      <p:ext uri="{BB962C8B-B14F-4D97-AF65-F5344CB8AC3E}">
        <p14:creationId xmlns:p14="http://schemas.microsoft.com/office/powerpoint/2010/main" val="380397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7986"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396" cap="all" spc="199" baseline="0">
                <a:solidFill>
                  <a:schemeClr val="tx2"/>
                </a:solidFill>
                <a:latin typeface="+mj-lt"/>
              </a:defRPr>
            </a:lvl1pPr>
            <a:lvl2pPr marL="456431" indent="0" algn="ctr">
              <a:buNone/>
              <a:defRPr sz="2396"/>
            </a:lvl2pPr>
            <a:lvl3pPr marL="912863" indent="0" algn="ctr">
              <a:buNone/>
              <a:defRPr sz="2396"/>
            </a:lvl3pPr>
            <a:lvl4pPr marL="1369294" indent="0" algn="ctr">
              <a:buNone/>
              <a:defRPr sz="1997"/>
            </a:lvl4pPr>
            <a:lvl5pPr marL="1825726" indent="0" algn="ctr">
              <a:buNone/>
              <a:defRPr sz="1997"/>
            </a:lvl5pPr>
            <a:lvl6pPr marL="2282157" indent="0" algn="ctr">
              <a:buNone/>
              <a:defRPr sz="1997"/>
            </a:lvl6pPr>
            <a:lvl7pPr marL="2738589" indent="0" algn="ctr">
              <a:buNone/>
              <a:defRPr sz="1997"/>
            </a:lvl7pPr>
            <a:lvl8pPr marL="3195020" indent="0" algn="ctr">
              <a:buNone/>
              <a:defRPr sz="1997"/>
            </a:lvl8pPr>
            <a:lvl9pPr marL="3651452" indent="0" algn="ctr">
              <a:buNone/>
              <a:defRPr sz="19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1B309-B4F5-434E-B01D-6E88C014D2D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02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1845140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986"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396" cap="all" spc="199" baseline="0">
                <a:solidFill>
                  <a:schemeClr val="tx2"/>
                </a:solidFill>
                <a:latin typeface="+mj-lt"/>
              </a:defRPr>
            </a:lvl1pPr>
            <a:lvl2pPr marL="456431" indent="0">
              <a:buNone/>
              <a:defRPr sz="1797">
                <a:solidFill>
                  <a:schemeClr val="tx1">
                    <a:tint val="75000"/>
                  </a:schemeClr>
                </a:solidFill>
              </a:defRPr>
            </a:lvl2pPr>
            <a:lvl3pPr marL="912863" indent="0">
              <a:buNone/>
              <a:defRPr sz="1597">
                <a:solidFill>
                  <a:schemeClr val="tx1">
                    <a:tint val="75000"/>
                  </a:schemeClr>
                </a:solidFill>
              </a:defRPr>
            </a:lvl3pPr>
            <a:lvl4pPr marL="1369294" indent="0">
              <a:buNone/>
              <a:defRPr sz="1398">
                <a:solidFill>
                  <a:schemeClr val="tx1">
                    <a:tint val="75000"/>
                  </a:schemeClr>
                </a:solidFill>
              </a:defRPr>
            </a:lvl4pPr>
            <a:lvl5pPr marL="1825726" indent="0">
              <a:buNone/>
              <a:defRPr sz="1398">
                <a:solidFill>
                  <a:schemeClr val="tx1">
                    <a:tint val="75000"/>
                  </a:schemeClr>
                </a:solidFill>
              </a:defRPr>
            </a:lvl5pPr>
            <a:lvl6pPr marL="2282157" indent="0">
              <a:buNone/>
              <a:defRPr sz="1398">
                <a:solidFill>
                  <a:schemeClr val="tx1">
                    <a:tint val="75000"/>
                  </a:schemeClr>
                </a:solidFill>
              </a:defRPr>
            </a:lvl6pPr>
            <a:lvl7pPr marL="2738589" indent="0">
              <a:buNone/>
              <a:defRPr sz="1398">
                <a:solidFill>
                  <a:schemeClr val="tx1">
                    <a:tint val="75000"/>
                  </a:schemeClr>
                </a:solidFill>
              </a:defRPr>
            </a:lvl7pPr>
            <a:lvl8pPr marL="3195020" indent="0">
              <a:buNone/>
              <a:defRPr sz="1398">
                <a:solidFill>
                  <a:schemeClr val="tx1">
                    <a:tint val="75000"/>
                  </a:schemeClr>
                </a:solidFill>
              </a:defRPr>
            </a:lvl8pPr>
            <a:lvl9pPr marL="3651452" indent="0">
              <a:buNone/>
              <a:defRPr sz="139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1B309-B4F5-434E-B01D-6E88C014D2D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502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2589560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997" b="0" cap="all" baseline="0">
                <a:solidFill>
                  <a:schemeClr val="tx2"/>
                </a:solidFill>
              </a:defRPr>
            </a:lvl1pPr>
            <a:lvl2pPr marL="456431" indent="0">
              <a:buNone/>
              <a:defRPr sz="1997" b="1"/>
            </a:lvl2pPr>
            <a:lvl3pPr marL="912863" indent="0">
              <a:buNone/>
              <a:defRPr sz="1797" b="1"/>
            </a:lvl3pPr>
            <a:lvl4pPr marL="1369294" indent="0">
              <a:buNone/>
              <a:defRPr sz="1597" b="1"/>
            </a:lvl4pPr>
            <a:lvl5pPr marL="1825726" indent="0">
              <a:buNone/>
              <a:defRPr sz="1597" b="1"/>
            </a:lvl5pPr>
            <a:lvl6pPr marL="2282157" indent="0">
              <a:buNone/>
              <a:defRPr sz="1597" b="1"/>
            </a:lvl6pPr>
            <a:lvl7pPr marL="2738589" indent="0">
              <a:buNone/>
              <a:defRPr sz="1597" b="1"/>
            </a:lvl7pPr>
            <a:lvl8pPr marL="3195020" indent="0">
              <a:buNone/>
              <a:defRPr sz="1597" b="1"/>
            </a:lvl8pPr>
            <a:lvl9pPr marL="3651452" indent="0">
              <a:buNone/>
              <a:defRPr sz="1597"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997" b="0" cap="all" baseline="0">
                <a:solidFill>
                  <a:schemeClr val="tx2"/>
                </a:solidFill>
              </a:defRPr>
            </a:lvl1pPr>
            <a:lvl2pPr marL="456431" indent="0">
              <a:buNone/>
              <a:defRPr sz="1997" b="1"/>
            </a:lvl2pPr>
            <a:lvl3pPr marL="912863" indent="0">
              <a:buNone/>
              <a:defRPr sz="1797" b="1"/>
            </a:lvl3pPr>
            <a:lvl4pPr marL="1369294" indent="0">
              <a:buNone/>
              <a:defRPr sz="1597" b="1"/>
            </a:lvl4pPr>
            <a:lvl5pPr marL="1825726" indent="0">
              <a:buNone/>
              <a:defRPr sz="1597" b="1"/>
            </a:lvl5pPr>
            <a:lvl6pPr marL="2282157" indent="0">
              <a:buNone/>
              <a:defRPr sz="1597" b="1"/>
            </a:lvl6pPr>
            <a:lvl7pPr marL="2738589" indent="0">
              <a:buNone/>
              <a:defRPr sz="1597" b="1"/>
            </a:lvl7pPr>
            <a:lvl8pPr marL="3195020" indent="0">
              <a:buNone/>
              <a:defRPr sz="1597" b="1"/>
            </a:lvl8pPr>
            <a:lvl9pPr marL="3651452" indent="0">
              <a:buNone/>
              <a:defRPr sz="1597"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132199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Righ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0DC1CC7-92F4-1947-B720-38011EFC0042}"/>
              </a:ext>
            </a:extLst>
          </p:cNvPr>
          <p:cNvSpPr/>
          <p:nvPr userDrawn="1"/>
        </p:nvSpPr>
        <p:spPr>
          <a:xfrm>
            <a:off x="4209698" y="242172"/>
            <a:ext cx="7709547" cy="6396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80EF691-A648-401C-8BD5-3B6CBC73B462}"/>
              </a:ext>
            </a:extLst>
          </p:cNvPr>
          <p:cNvSpPr>
            <a:spLocks noGrp="1"/>
          </p:cNvSpPr>
          <p:nvPr>
            <p:ph type="body" sz="quarter" idx="13" hasCustomPrompt="1"/>
          </p:nvPr>
        </p:nvSpPr>
        <p:spPr>
          <a:xfrm>
            <a:off x="4393975" y="452471"/>
            <a:ext cx="7455569" cy="5948325"/>
          </a:xfrm>
        </p:spPr>
        <p:txBody>
          <a:bodyPr numCol="1" spcCol="288000"/>
          <a:lstStyle>
            <a:lvl1pPr marL="383539" indent="-342900">
              <a:buFont typeface="Arial" panose="020B0604020202020204" pitchFamily="34" charset="0"/>
              <a:buChar char="•"/>
              <a:defRPr sz="2800"/>
            </a:lvl1pPr>
            <a:lvl2pPr marL="769609" indent="-342900">
              <a:buFont typeface="Arial" panose="020B0604020202020204" pitchFamily="34" charset="0"/>
              <a:buChar char="•"/>
              <a:defRPr sz="2400"/>
            </a:lvl2pPr>
            <a:lvl3pPr marL="1147552" indent="-342900">
              <a:buFont typeface="Arial" panose="020B0604020202020204" pitchFamily="34" charset="0"/>
              <a:buChar char="•"/>
              <a:defRPr sz="22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4C487622-7D05-0001-A0C2-6B0069B202D5}"/>
              </a:ext>
            </a:extLst>
          </p:cNvPr>
          <p:cNvSpPr txBox="1"/>
          <p:nvPr userDrawn="1"/>
        </p:nvSpPr>
        <p:spPr>
          <a:xfrm>
            <a:off x="9393112" y="6411106"/>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2682393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2363631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1280382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594"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497">
                <a:solidFill>
                  <a:srgbClr val="FFFFFF"/>
                </a:solidFill>
              </a:defRPr>
            </a:lvl1pPr>
            <a:lvl2pPr marL="456431" indent="0">
              <a:buNone/>
              <a:defRPr sz="1198"/>
            </a:lvl2pPr>
            <a:lvl3pPr marL="912863" indent="0">
              <a:buNone/>
              <a:defRPr sz="998"/>
            </a:lvl3pPr>
            <a:lvl4pPr marL="1369294" indent="0">
              <a:buNone/>
              <a:defRPr sz="898"/>
            </a:lvl4pPr>
            <a:lvl5pPr marL="1825726" indent="0">
              <a:buNone/>
              <a:defRPr sz="898"/>
            </a:lvl5pPr>
            <a:lvl6pPr marL="2282157" indent="0">
              <a:buNone/>
              <a:defRPr sz="898"/>
            </a:lvl6pPr>
            <a:lvl7pPr marL="2738589" indent="0">
              <a:buNone/>
              <a:defRPr sz="898"/>
            </a:lvl7pPr>
            <a:lvl8pPr marL="3195020" indent="0">
              <a:buNone/>
              <a:defRPr sz="898"/>
            </a:lvl8pPr>
            <a:lvl9pPr marL="3651452" indent="0">
              <a:buNone/>
              <a:defRPr sz="898"/>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01B309-B4F5-434E-B01D-6E88C014D2DE}" type="slidenum">
              <a:rPr lang="en-US" smtClean="0"/>
              <a:t>‹#›</a:t>
            </a:fld>
            <a:endParaRPr lang="en-US" dirty="0"/>
          </a:p>
        </p:txBody>
      </p:sp>
    </p:spTree>
    <p:extLst>
      <p:ext uri="{BB962C8B-B14F-4D97-AF65-F5344CB8AC3E}">
        <p14:creationId xmlns:p14="http://schemas.microsoft.com/office/powerpoint/2010/main" val="1354726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1"/>
            <a:ext cx="10113264" cy="822960"/>
          </a:xfrm>
        </p:spPr>
        <p:txBody>
          <a:bodyPr lIns="91440" tIns="0" rIns="91440" bIns="0" anchor="b">
            <a:noAutofit/>
          </a:bodyPr>
          <a:lstStyle>
            <a:lvl1pPr>
              <a:defRPr sz="3594"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6" y="0"/>
            <a:ext cx="12191985" cy="4915076"/>
          </a:xfrm>
          <a:blipFill>
            <a:blip r:embed="rId2"/>
            <a:stretch>
              <a:fillRect/>
            </a:stretch>
          </a:blipFill>
        </p:spPr>
        <p:txBody>
          <a:bodyPr lIns="457200" tIns="457200" anchor="t"/>
          <a:lstStyle>
            <a:lvl1pPr marL="0" indent="0">
              <a:buNone/>
              <a:defRPr sz="3195">
                <a:solidFill>
                  <a:schemeClr val="bg1"/>
                </a:solidFill>
              </a:defRPr>
            </a:lvl1pPr>
            <a:lvl2pPr marL="456431" indent="0">
              <a:buNone/>
              <a:defRPr sz="2795"/>
            </a:lvl2pPr>
            <a:lvl3pPr marL="912863" indent="0">
              <a:buNone/>
              <a:defRPr sz="2396"/>
            </a:lvl3pPr>
            <a:lvl4pPr marL="1369294" indent="0">
              <a:buNone/>
              <a:defRPr sz="1997"/>
            </a:lvl4pPr>
            <a:lvl5pPr marL="1825726" indent="0">
              <a:buNone/>
              <a:defRPr sz="1997"/>
            </a:lvl5pPr>
            <a:lvl6pPr marL="2282157" indent="0">
              <a:buNone/>
              <a:defRPr sz="1997"/>
            </a:lvl6pPr>
            <a:lvl7pPr marL="2738589" indent="0">
              <a:buNone/>
              <a:defRPr sz="1997"/>
            </a:lvl7pPr>
            <a:lvl8pPr marL="3195020" indent="0">
              <a:buNone/>
              <a:defRPr sz="1997"/>
            </a:lvl8pPr>
            <a:lvl9pPr marL="3651452" indent="0">
              <a:buNone/>
              <a:defRPr sz="1997"/>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599"/>
              </a:spcAft>
              <a:buNone/>
              <a:defRPr sz="1497">
                <a:solidFill>
                  <a:srgbClr val="FFFFFF"/>
                </a:solidFill>
              </a:defRPr>
            </a:lvl1pPr>
            <a:lvl2pPr marL="456431" indent="0">
              <a:buNone/>
              <a:defRPr sz="1198"/>
            </a:lvl2pPr>
            <a:lvl3pPr marL="912863" indent="0">
              <a:buNone/>
              <a:defRPr sz="998"/>
            </a:lvl3pPr>
            <a:lvl4pPr marL="1369294" indent="0">
              <a:buNone/>
              <a:defRPr sz="898"/>
            </a:lvl4pPr>
            <a:lvl5pPr marL="1825726" indent="0">
              <a:buNone/>
              <a:defRPr sz="898"/>
            </a:lvl5pPr>
            <a:lvl6pPr marL="2282157" indent="0">
              <a:buNone/>
              <a:defRPr sz="898"/>
            </a:lvl6pPr>
            <a:lvl7pPr marL="2738589" indent="0">
              <a:buNone/>
              <a:defRPr sz="898"/>
            </a:lvl7pPr>
            <a:lvl8pPr marL="3195020" indent="0">
              <a:buNone/>
              <a:defRPr sz="898"/>
            </a:lvl8pPr>
            <a:lvl9pPr marL="3651452" indent="0">
              <a:buNone/>
              <a:defRPr sz="8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1067386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2373973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9"/>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01B309-B4F5-434E-B01D-6E88C014D2DE}" type="slidenum">
              <a:rPr lang="en-US" smtClean="0"/>
              <a:t>‹#›</a:t>
            </a:fld>
            <a:endParaRPr lang="en-US" dirty="0"/>
          </a:p>
        </p:txBody>
      </p:sp>
    </p:spTree>
    <p:extLst>
      <p:ext uri="{BB962C8B-B14F-4D97-AF65-F5344CB8AC3E}">
        <p14:creationId xmlns:p14="http://schemas.microsoft.com/office/powerpoint/2010/main" val="722563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 Classic (Grey)">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40B27056-2B2A-4C4C-B17A-61F88F896DBA}"/>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3600">
                <a:solidFill>
                  <a:schemeClr val="tx1"/>
                </a:solidFill>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sp>
        <p:nvSpPr>
          <p:cNvPr id="10" name="Text Placeholder 4">
            <a:extLst>
              <a:ext uri="{FF2B5EF4-FFF2-40B4-BE49-F238E27FC236}">
                <a16:creationId xmlns:a16="http://schemas.microsoft.com/office/drawing/2014/main" id="{60EC76C4-9C68-44A1-9A54-F0F33891EB7E}"/>
              </a:ext>
            </a:extLst>
          </p:cNvPr>
          <p:cNvSpPr>
            <a:spLocks noGrp="1"/>
          </p:cNvSpPr>
          <p:nvPr>
            <p:ph type="body" sz="quarter" idx="13" hasCustomPrompt="1"/>
          </p:nvPr>
        </p:nvSpPr>
        <p:spPr>
          <a:xfrm>
            <a:off x="179999" y="1449648"/>
            <a:ext cx="11669545" cy="4951148"/>
          </a:xfrm>
        </p:spPr>
        <p:txBody>
          <a:bodyPr numCol="1" spcCol="288000"/>
          <a:lstStyle>
            <a:lvl1pPr marL="383539" indent="-342900">
              <a:buFont typeface="Arial" panose="020B0604020202020204" pitchFamily="34" charset="0"/>
              <a:buChar char="•"/>
              <a:defRPr sz="2800"/>
            </a:lvl1pPr>
            <a:lvl2pPr marL="769609" indent="-342900">
              <a:buFont typeface="Arial" panose="020B0604020202020204" pitchFamily="34" charset="0"/>
              <a:buChar char="•"/>
              <a:defRPr sz="2400"/>
            </a:lvl2pPr>
            <a:lvl3pPr marL="1147552" indent="-342900">
              <a:buFont typeface="Arial" panose="020B0604020202020204" pitchFamily="34" charset="0"/>
              <a:buChar char="•"/>
              <a:defRPr sz="22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4017533A-2787-4233-2173-DF1E9F77A8C6}"/>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256645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 Classic">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307752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_Block">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0DC1CC7-92F4-1947-B720-38011EFC0042}"/>
              </a:ext>
            </a:extLst>
          </p:cNvPr>
          <p:cNvSpPr/>
          <p:nvPr userDrawn="1"/>
        </p:nvSpPr>
        <p:spPr>
          <a:xfrm>
            <a:off x="3232914" y="242173"/>
            <a:ext cx="8686331" cy="61689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sp>
        <p:nvSpPr>
          <p:cNvPr id="5" name="TextBox 4">
            <a:extLst>
              <a:ext uri="{FF2B5EF4-FFF2-40B4-BE49-F238E27FC236}">
                <a16:creationId xmlns:a16="http://schemas.microsoft.com/office/drawing/2014/main" id="{4C487622-7D05-0001-A0C2-6B0069B202D5}"/>
              </a:ext>
            </a:extLst>
          </p:cNvPr>
          <p:cNvSpPr txBox="1"/>
          <p:nvPr userDrawn="1"/>
        </p:nvSpPr>
        <p:spPr>
          <a:xfrm>
            <a:off x="9393112" y="6411106"/>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
        <p:nvSpPr>
          <p:cNvPr id="6" name="Title 1">
            <a:extLst>
              <a:ext uri="{FF2B5EF4-FFF2-40B4-BE49-F238E27FC236}">
                <a16:creationId xmlns:a16="http://schemas.microsoft.com/office/drawing/2014/main" id="{13563CBF-8088-A618-E51C-7E2D87131E8F}"/>
              </a:ext>
            </a:extLst>
          </p:cNvPr>
          <p:cNvSpPr>
            <a:spLocks noGrp="1"/>
          </p:cNvSpPr>
          <p:nvPr>
            <p:ph type="title"/>
          </p:nvPr>
        </p:nvSpPr>
        <p:spPr>
          <a:xfrm>
            <a:off x="180000" y="457202"/>
            <a:ext cx="2876709" cy="5948354"/>
          </a:xfrm>
        </p:spPr>
        <p:txBody>
          <a:bodyPr/>
          <a:lstStyle>
            <a:lvl1pPr>
              <a:defRPr>
                <a:solidFill>
                  <a:schemeClr val="tx1"/>
                </a:solidFill>
              </a:defRPr>
            </a:lvl1pPr>
          </a:lstStyle>
          <a:p>
            <a:r>
              <a:rPr lang="en-US" dirty="0"/>
              <a:t>Click to edit Master title style</a:t>
            </a:r>
          </a:p>
        </p:txBody>
      </p:sp>
      <p:cxnSp>
        <p:nvCxnSpPr>
          <p:cNvPr id="9" name="Rechte verbindingslijn 5">
            <a:extLst>
              <a:ext uri="{FF2B5EF4-FFF2-40B4-BE49-F238E27FC236}">
                <a16:creationId xmlns:a16="http://schemas.microsoft.com/office/drawing/2014/main" id="{38AE00FF-2815-05A9-9F38-8F8EB2DCD201}"/>
              </a:ext>
            </a:extLst>
          </p:cNvPr>
          <p:cNvCxnSpPr>
            <a:cxnSpLocks/>
          </p:cNvCxnSpPr>
          <p:nvPr userDrawn="1"/>
        </p:nvCxnSpPr>
        <p:spPr>
          <a:xfrm flipH="1">
            <a:off x="270001" y="270000"/>
            <a:ext cx="278670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322CCDC5-00C5-1891-D731-FA4A564C74C1}"/>
              </a:ext>
            </a:extLst>
          </p:cNvPr>
          <p:cNvSpPr>
            <a:spLocks noGrp="1"/>
          </p:cNvSpPr>
          <p:nvPr>
            <p:ph type="body" sz="quarter" idx="13" hasCustomPrompt="1"/>
          </p:nvPr>
        </p:nvSpPr>
        <p:spPr>
          <a:xfrm>
            <a:off x="3232915" y="242173"/>
            <a:ext cx="8686330" cy="6158623"/>
          </a:xfrm>
        </p:spPr>
        <p:txBody>
          <a:bodyPr numCol="1" spcCol="288000"/>
          <a:lstStyle>
            <a:lvl1pPr marL="383539" indent="-342900">
              <a:buFont typeface="Arial" panose="020B0604020202020204" pitchFamily="34" charset="0"/>
              <a:buChar char="•"/>
              <a:defRPr sz="2800"/>
            </a:lvl1pPr>
            <a:lvl2pPr marL="769609" indent="-342900">
              <a:buFont typeface="Arial" panose="020B0604020202020204" pitchFamily="34" charset="0"/>
              <a:buChar char="•"/>
              <a:defRPr sz="2400"/>
            </a:lvl2pPr>
            <a:lvl3pPr marL="1147552" indent="-342900">
              <a:buFont typeface="Arial" panose="020B0604020202020204" pitchFamily="34" charset="0"/>
              <a:buChar char="•"/>
              <a:defRPr sz="22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1949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3600">
                <a:solidFill>
                  <a:schemeClr val="tx1"/>
                </a:solidFill>
              </a:defRPr>
            </a:lvl1pPr>
          </a:lstStyle>
          <a:p>
            <a:r>
              <a:rPr lang="en-US"/>
              <a:t>Click to edit Master title style</a:t>
            </a:r>
          </a:p>
        </p:txBody>
      </p:sp>
      <p:sp>
        <p:nvSpPr>
          <p:cNvPr id="13" name="Text Placeholder 4">
            <a:extLst>
              <a:ext uri="{FF2B5EF4-FFF2-40B4-BE49-F238E27FC236}">
                <a16:creationId xmlns:a16="http://schemas.microsoft.com/office/drawing/2014/main" id="{4AED5535-CA66-4EA3-A154-2C0049301842}"/>
              </a:ext>
            </a:extLst>
          </p:cNvPr>
          <p:cNvSpPr>
            <a:spLocks noGrp="1"/>
          </p:cNvSpPr>
          <p:nvPr>
            <p:ph type="body" sz="quarter" idx="14"/>
          </p:nvPr>
        </p:nvSpPr>
        <p:spPr>
          <a:xfrm>
            <a:off x="179999" y="1449648"/>
            <a:ext cx="5743931" cy="4951148"/>
          </a:xfrm>
        </p:spPr>
        <p:txBody>
          <a:bodyPr/>
          <a:lstStyle>
            <a:lvl1pPr marL="383539" indent="-342900">
              <a:buFont typeface="Arial" panose="020B0604020202020204" pitchFamily="34" charset="0"/>
              <a:buChar char="•"/>
              <a:defRPr sz="2400"/>
            </a:lvl1pPr>
            <a:lvl2pPr marL="769609" indent="-342900">
              <a:buFont typeface="Arial" panose="020B0604020202020204" pitchFamily="34" charset="0"/>
              <a:buChar char="•"/>
              <a:defRPr sz="2200"/>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1800"/>
            </a:lvl4pPr>
            <a:lvl5pPr marL="1880100" indent="-34290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633625F-722B-4838-A582-C675E0BA77AF}"/>
              </a:ext>
            </a:extLst>
          </p:cNvPr>
          <p:cNvSpPr>
            <a:spLocks noGrp="1"/>
          </p:cNvSpPr>
          <p:nvPr>
            <p:ph type="body" sz="quarter" idx="15"/>
          </p:nvPr>
        </p:nvSpPr>
        <p:spPr>
          <a:xfrm>
            <a:off x="6186123" y="1449648"/>
            <a:ext cx="5743931" cy="4951148"/>
          </a:xfrm>
        </p:spPr>
        <p:txBody>
          <a:bodyPr/>
          <a:lstStyle>
            <a:lvl1pPr marL="383539" indent="-342900">
              <a:buFont typeface="Arial" panose="020B0604020202020204" pitchFamily="34" charset="0"/>
              <a:buChar char="•"/>
              <a:defRPr sz="2400"/>
            </a:lvl1pPr>
            <a:lvl2pPr marL="769609" indent="-342900">
              <a:buFont typeface="Arial" panose="020B0604020202020204" pitchFamily="34" charset="0"/>
              <a:buChar char="•"/>
              <a:defRPr sz="2200"/>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1800"/>
            </a:lvl4pPr>
            <a:lvl5pPr marL="1880100" indent="-34290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82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1 with Bio)">
    <p:spTree>
      <p:nvGrpSpPr>
        <p:cNvPr id="1" name=""/>
        <p:cNvGrpSpPr/>
        <p:nvPr/>
      </p:nvGrpSpPr>
      <p:grpSpPr>
        <a:xfrm>
          <a:off x="0" y="0"/>
          <a:ext cx="0" cy="0"/>
          <a:chOff x="0" y="0"/>
          <a:chExt cx="0" cy="0"/>
        </a:xfrm>
      </p:grpSpPr>
      <p:sp>
        <p:nvSpPr>
          <p:cNvPr id="11" name="Rechthoek 11">
            <a:extLst>
              <a:ext uri="{FF2B5EF4-FFF2-40B4-BE49-F238E27FC236}">
                <a16:creationId xmlns:a16="http://schemas.microsoft.com/office/drawing/2014/main" id="{A43A3997-7C5D-B146-B5D7-1C92A64031C9}"/>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F56023-C751-8DF0-D6AF-C234D3154DF8}"/>
              </a:ext>
            </a:extLst>
          </p:cNvPr>
          <p:cNvSpPr/>
          <p:nvPr userDrawn="1"/>
        </p:nvSpPr>
        <p:spPr>
          <a:xfrm flipH="1">
            <a:off x="8156843" y="242171"/>
            <a:ext cx="3763196" cy="6396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Title 1">
            <a:extLst>
              <a:ext uri="{FF2B5EF4-FFF2-40B4-BE49-F238E27FC236}">
                <a16:creationId xmlns:a16="http://schemas.microsoft.com/office/drawing/2014/main" id="{50CCED38-7A56-3149-A233-A0B08724AC19}"/>
              </a:ext>
            </a:extLst>
          </p:cNvPr>
          <p:cNvSpPr>
            <a:spLocks noGrp="1"/>
          </p:cNvSpPr>
          <p:nvPr>
            <p:ph type="title"/>
          </p:nvPr>
        </p:nvSpPr>
        <p:spPr>
          <a:xfrm>
            <a:off x="180000" y="457202"/>
            <a:ext cx="7799548" cy="5948354"/>
          </a:xfrm>
        </p:spPr>
        <p:txBody>
          <a:bodyPr/>
          <a:lstStyle>
            <a:lvl1pPr>
              <a:defRPr>
                <a:solidFill>
                  <a:schemeClr val="tx1"/>
                </a:solidFill>
              </a:defRPr>
            </a:lvl1pPr>
          </a:lstStyle>
          <a:p>
            <a:r>
              <a:rPr lang="en-US" dirty="0"/>
              <a:t>Click to edit Master title style</a:t>
            </a:r>
          </a:p>
        </p:txBody>
      </p:sp>
      <p:cxnSp>
        <p:nvCxnSpPr>
          <p:cNvPr id="15" name="Rechte verbindingslijn 7">
            <a:extLst>
              <a:ext uri="{FF2B5EF4-FFF2-40B4-BE49-F238E27FC236}">
                <a16:creationId xmlns:a16="http://schemas.microsoft.com/office/drawing/2014/main" id="{D3FF6121-A202-E044-B25B-722C259DB94A}"/>
              </a:ext>
            </a:extLst>
          </p:cNvPr>
          <p:cNvCxnSpPr>
            <a:cxnSpLocks/>
          </p:cNvCxnSpPr>
          <p:nvPr userDrawn="1"/>
        </p:nvCxnSpPr>
        <p:spPr>
          <a:xfrm flipH="1">
            <a:off x="270001" y="270000"/>
            <a:ext cx="77095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6">
            <a:extLst>
              <a:ext uri="{FF2B5EF4-FFF2-40B4-BE49-F238E27FC236}">
                <a16:creationId xmlns:a16="http://schemas.microsoft.com/office/drawing/2014/main" id="{6DF2FEAD-05D4-F246-86CB-1CB0FB487D70}"/>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a:t>
            </a:fld>
            <a:endParaRPr lang="en-US" dirty="0"/>
          </a:p>
        </p:txBody>
      </p:sp>
      <p:sp>
        <p:nvSpPr>
          <p:cNvPr id="18" name="Text Placeholder 4">
            <a:extLst>
              <a:ext uri="{FF2B5EF4-FFF2-40B4-BE49-F238E27FC236}">
                <a16:creationId xmlns:a16="http://schemas.microsoft.com/office/drawing/2014/main" id="{54DB9189-8F5C-6949-8796-297DE8281740}"/>
              </a:ext>
            </a:extLst>
          </p:cNvPr>
          <p:cNvSpPr>
            <a:spLocks noGrp="1"/>
          </p:cNvSpPr>
          <p:nvPr>
            <p:ph type="body" sz="quarter" idx="13"/>
          </p:nvPr>
        </p:nvSpPr>
        <p:spPr>
          <a:xfrm>
            <a:off x="8303488" y="2992360"/>
            <a:ext cx="3546056" cy="3408436"/>
          </a:xfrm>
        </p:spPr>
        <p:txBody>
          <a:bodyPr/>
          <a:lstStyle>
            <a:lvl1pPr marL="40639" indent="0" algn="ctr">
              <a:buNone/>
              <a:defRPr sz="1600"/>
            </a:lvl1pPr>
            <a:lvl2pPr marL="426709" indent="0" algn="ctr">
              <a:buNone/>
              <a:defRPr sz="1600"/>
            </a:lvl2pPr>
            <a:lvl3pPr marL="804652" indent="0" algn="ctr">
              <a:buNone/>
              <a:defRPr sz="1600"/>
            </a:lvl3pPr>
            <a:lvl4pPr marL="1170403" indent="0" algn="ctr">
              <a:buNone/>
              <a:defRPr sz="1600"/>
            </a:lvl4pPr>
            <a:lvl5pPr marL="1537200" indent="0" algn="ctr">
              <a:buNone/>
              <a:defRPr sz="1600"/>
            </a:lvl5pPr>
          </a:lstStyle>
          <a:p>
            <a:pPr lvl="0"/>
            <a:r>
              <a:rPr lang="en-US"/>
              <a:t>Click to edit Master text styles</a:t>
            </a:r>
          </a:p>
        </p:txBody>
      </p:sp>
      <p:sp>
        <p:nvSpPr>
          <p:cNvPr id="19" name="Tijdelijke aanduiding voor afbeelding 12">
            <a:extLst>
              <a:ext uri="{FF2B5EF4-FFF2-40B4-BE49-F238E27FC236}">
                <a16:creationId xmlns:a16="http://schemas.microsoft.com/office/drawing/2014/main" id="{D51D0585-7F36-A843-9848-E4F56712FE25}"/>
              </a:ext>
            </a:extLst>
          </p:cNvPr>
          <p:cNvSpPr>
            <a:spLocks noGrp="1"/>
          </p:cNvSpPr>
          <p:nvPr>
            <p:ph type="pic" sz="quarter" idx="14"/>
          </p:nvPr>
        </p:nvSpPr>
        <p:spPr>
          <a:xfrm>
            <a:off x="8960529" y="594362"/>
            <a:ext cx="2155825" cy="2155825"/>
          </a:xfrm>
          <a:prstGeom prst="ellipse">
            <a:avLst/>
          </a:prstGeom>
        </p:spPr>
        <p:txBody>
          <a:bodyPr/>
          <a:lstStyle>
            <a:lvl1pPr marL="40639" indent="0" algn="ctr">
              <a:buNone/>
              <a:defRPr sz="1600"/>
            </a:lvl1pPr>
          </a:lstStyle>
          <a:p>
            <a:endParaRPr lang="en-US" dirty="0"/>
          </a:p>
        </p:txBody>
      </p:sp>
      <p:sp>
        <p:nvSpPr>
          <p:cNvPr id="3" name="TextBox 2">
            <a:extLst>
              <a:ext uri="{FF2B5EF4-FFF2-40B4-BE49-F238E27FC236}">
                <a16:creationId xmlns:a16="http://schemas.microsoft.com/office/drawing/2014/main" id="{6854B456-4C9F-F04D-F991-FEDDC5715937}"/>
              </a:ext>
            </a:extLst>
          </p:cNvPr>
          <p:cNvSpPr txBox="1"/>
          <p:nvPr userDrawn="1"/>
        </p:nvSpPr>
        <p:spPr>
          <a:xfrm>
            <a:off x="9369912" y="6417858"/>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146680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bg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4209698" y="270000"/>
            <a:ext cx="770954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5EACA59-A5DD-4CED-A488-2D2E55543EA8}"/>
              </a:ext>
            </a:extLst>
          </p:cNvPr>
          <p:cNvSpPr>
            <a:spLocks noGrp="1"/>
          </p:cNvSpPr>
          <p:nvPr>
            <p:ph type="body" sz="quarter" idx="11"/>
          </p:nvPr>
        </p:nvSpPr>
        <p:spPr>
          <a:xfrm>
            <a:off x="4139999" y="452471"/>
            <a:ext cx="7709545" cy="594832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F5B3FFD-C262-A484-E167-FC7B9EB91C01}"/>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chemeClr val="bg1"/>
                </a:solidFill>
                <a:effectLst/>
                <a:latin typeface="Fira Sans Light" panose="020B0403050000020004" pitchFamily="34" charset="0"/>
                <a:ea typeface="Fira Sans Light" panose="020B0403050000020004" pitchFamily="34" charset="0"/>
              </a:rPr>
              <a:t>EIC Eligibility and Due Diligence</a:t>
            </a:r>
            <a:endParaRPr lang="nl-NL" sz="1200" dirty="0">
              <a:solidFill>
                <a:schemeClr val="bg1"/>
              </a:solidFill>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76579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000" y="457202"/>
            <a:ext cx="3855159" cy="5948354"/>
          </a:xfrm>
          <a:prstGeom prst="rect">
            <a:avLst/>
          </a:prstGeom>
        </p:spPr>
        <p:txBody>
          <a:bodyPr vert="horz" lIns="90000" tIns="46800" rIns="90000" bIns="46800" rtlCol="0" anchor="t">
            <a:noAutofit/>
          </a:bodyPr>
          <a:lstStyle/>
          <a:p>
            <a:r>
              <a:rPr lang="en-US" noProof="0"/>
              <a:t>Click to edit Master title style</a:t>
            </a:r>
          </a:p>
        </p:txBody>
      </p:sp>
      <p:sp>
        <p:nvSpPr>
          <p:cNvPr id="3" name="Text Placeholder 2"/>
          <p:cNvSpPr>
            <a:spLocks noGrp="1"/>
          </p:cNvSpPr>
          <p:nvPr>
            <p:ph type="body" idx="1"/>
          </p:nvPr>
        </p:nvSpPr>
        <p:spPr>
          <a:xfrm>
            <a:off x="4140000" y="457202"/>
            <a:ext cx="7709547" cy="5948354"/>
          </a:xfrm>
          <a:prstGeom prst="rect">
            <a:avLst/>
          </a:prstGeom>
        </p:spPr>
        <p:txBody>
          <a:bodyPr vert="horz" lIns="90000" tIns="46800" rIns="90000" bIns="4680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latin typeface="Fira Sans" panose="020B0503050000020004" pitchFamily="34" charset="0"/>
                <a:ea typeface="Fira Sans" panose="020B0503050000020004" pitchFamily="34" charset="0"/>
              </a:defRPr>
            </a:lvl1pPr>
          </a:lstStyle>
          <a:p>
            <a:fld id="{C3C3236D-FB65-584A-8227-5A449D06E62A}" type="slidenum">
              <a:rPr lang="en-US" smtClean="0"/>
              <a:pPr/>
              <a:t>‹#›</a:t>
            </a:fld>
            <a:endParaRPr lang="en-US" dirty="0"/>
          </a:p>
        </p:txBody>
      </p:sp>
      <p:sp>
        <p:nvSpPr>
          <p:cNvPr id="5" name="TextBox 4">
            <a:extLst>
              <a:ext uri="{FF2B5EF4-FFF2-40B4-BE49-F238E27FC236}">
                <a16:creationId xmlns:a16="http://schemas.microsoft.com/office/drawing/2014/main" id="{9FEDCEDA-5FBB-ADEC-8681-852D09FAC9AF}"/>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4232283050"/>
      </p:ext>
    </p:extLst>
  </p:cSld>
  <p:clrMap bg1="lt1" tx1="dk1" bg2="lt2" tx2="dk2" accent1="accent1" accent2="accent2" accent3="accent3" accent4="accent4" accent5="accent5" accent6="accent6" hlink="hlink" folHlink="folHlink"/>
  <p:sldLayoutIdLst>
    <p:sldLayoutId id="2147483693" r:id="rId1"/>
    <p:sldLayoutId id="2147483665" r:id="rId2"/>
    <p:sldLayoutId id="2147483667" r:id="rId3"/>
    <p:sldLayoutId id="2147483687" r:id="rId4"/>
    <p:sldLayoutId id="2147483677" r:id="rId5"/>
    <p:sldLayoutId id="2147483736" r:id="rId6"/>
    <p:sldLayoutId id="2147483682" r:id="rId7"/>
    <p:sldLayoutId id="2147483694" r:id="rId8"/>
    <p:sldLayoutId id="2147483688" r:id="rId9"/>
    <p:sldLayoutId id="2147483730" r:id="rId10"/>
    <p:sldLayoutId id="2147483749" r:id="rId11"/>
    <p:sldLayoutId id="2147483750" r:id="rId12"/>
  </p:sldLayoutIdLst>
  <p:hf hdr="0" ftr="0" dt="0"/>
  <p:txStyles>
    <p:titleStyle>
      <a:lvl1pPr algn="l" defTabSz="609585" rtl="0" eaLnBrk="1" latinLnBrk="0" hangingPunct="1">
        <a:spcBef>
          <a:spcPct val="0"/>
        </a:spcBef>
        <a:buNone/>
        <a:defRPr sz="3600" b="0" i="0" kern="1200">
          <a:solidFill>
            <a:schemeClr val="tx1"/>
          </a:solidFill>
          <a:latin typeface="+mj-lt"/>
          <a:ea typeface="Fira Sans Light" panose="020B0403050000020004" pitchFamily="34" charset="0"/>
          <a:cs typeface="+mj-cs"/>
        </a:defRPr>
      </a:lvl1pPr>
    </p:titleStyle>
    <p:bodyStyle>
      <a:lvl1pPr marL="406390" indent="-365751" algn="l" defTabSz="609585" rtl="0" eaLnBrk="1" latinLnBrk="0" hangingPunct="1">
        <a:spcBef>
          <a:spcPct val="20000"/>
        </a:spcBef>
        <a:buClr>
          <a:schemeClr val="tx1"/>
        </a:buClr>
        <a:buFont typeface="Arial" panose="020B0604020202020204" pitchFamily="34" charset="0"/>
        <a:buChar char="•"/>
        <a:defRPr sz="28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2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0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DD552-EDDB-9F20-0F41-1A4A7B8BC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UA" dirty="0"/>
          </a:p>
        </p:txBody>
      </p:sp>
      <p:sp>
        <p:nvSpPr>
          <p:cNvPr id="7" name="Text Placeholder 6">
            <a:extLst>
              <a:ext uri="{FF2B5EF4-FFF2-40B4-BE49-F238E27FC236}">
                <a16:creationId xmlns:a16="http://schemas.microsoft.com/office/drawing/2014/main" id="{28465B73-41C1-01C5-1D21-C148AF688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A" dirty="0"/>
          </a:p>
        </p:txBody>
      </p:sp>
      <p:sp>
        <p:nvSpPr>
          <p:cNvPr id="3" name="TextBox 2">
            <a:extLst>
              <a:ext uri="{FF2B5EF4-FFF2-40B4-BE49-F238E27FC236}">
                <a16:creationId xmlns:a16="http://schemas.microsoft.com/office/drawing/2014/main" id="{A288E170-81EB-DBD9-8009-E38D65491C57}"/>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2300887656"/>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Fira Sans Light" panose="020B04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841DF9B-BB53-4961-9DC8-A1539FB7E25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FBC30B-F416-C5A4-5D78-472773F76C9A}"/>
              </a:ext>
            </a:extLst>
          </p:cNvPr>
          <p:cNvSpPr txBox="1"/>
          <p:nvPr userDrawn="1"/>
        </p:nvSpPr>
        <p:spPr>
          <a:xfrm>
            <a:off x="9393112" y="6468662"/>
            <a:ext cx="2350323" cy="276999"/>
          </a:xfrm>
          <a:prstGeom prst="rect">
            <a:avLst/>
          </a:prstGeom>
          <a:noFill/>
        </p:spPr>
        <p:txBody>
          <a:bodyPr wrap="none" rtlCol="0">
            <a:spAutoFit/>
          </a:bodyPr>
          <a:lstStyle/>
          <a:p>
            <a:pPr algn="r"/>
            <a:r>
              <a:rPr lang="en-ZA" sz="1200" dirty="0">
                <a:solidFill>
                  <a:srgbClr val="222222"/>
                </a:solidFill>
                <a:effectLst/>
                <a:latin typeface="Fira Sans Light" panose="020B0403050000020004" pitchFamily="34" charset="0"/>
                <a:ea typeface="Fira Sans Light" panose="020B0403050000020004" pitchFamily="34" charset="0"/>
              </a:rPr>
              <a:t>EIC Eligibility and Due Diligence</a:t>
            </a:r>
            <a:endParaRPr lang="nl-NL" sz="1200" dirty="0">
              <a:latin typeface="Fira Sans Light" panose="020B0403050000020004" pitchFamily="34" charset="0"/>
              <a:ea typeface="Fira Sans Light" panose="020B0403050000020004" pitchFamily="34" charset="0"/>
            </a:endParaRPr>
          </a:p>
        </p:txBody>
      </p:sp>
    </p:spTree>
    <p:extLst>
      <p:ext uri="{BB962C8B-B14F-4D97-AF65-F5344CB8AC3E}">
        <p14:creationId xmlns:p14="http://schemas.microsoft.com/office/powerpoint/2010/main" val="247530398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898">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898"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9" y="6459785"/>
            <a:ext cx="1312025" cy="365125"/>
          </a:xfrm>
          <a:prstGeom prst="rect">
            <a:avLst/>
          </a:prstGeom>
        </p:spPr>
        <p:txBody>
          <a:bodyPr vert="horz" lIns="91440" tIns="45720" rIns="91440" bIns="45720" rtlCol="0" anchor="ctr"/>
          <a:lstStyle>
            <a:lvl1pPr algn="r">
              <a:defRPr sz="1048">
                <a:solidFill>
                  <a:srgbClr val="FFFFFF"/>
                </a:solidFill>
              </a:defRPr>
            </a:lvl1pPr>
          </a:lstStyle>
          <a:p>
            <a:fld id="{4F01B309-B4F5-434E-B01D-6E88C014D2DE}"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14251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defTabSz="912863" rtl="0" eaLnBrk="1" latinLnBrk="0" hangingPunct="1">
        <a:lnSpc>
          <a:spcPct val="85000"/>
        </a:lnSpc>
        <a:spcBef>
          <a:spcPct val="0"/>
        </a:spcBef>
        <a:buNone/>
        <a:defRPr sz="4792" kern="1200" spc="-50" baseline="0">
          <a:solidFill>
            <a:schemeClr val="tx1">
              <a:lumMod val="75000"/>
              <a:lumOff val="25000"/>
            </a:schemeClr>
          </a:solidFill>
          <a:latin typeface="+mj-lt"/>
          <a:ea typeface="+mj-ea"/>
          <a:cs typeface="+mj-cs"/>
        </a:defRPr>
      </a:lvl1pPr>
    </p:titleStyle>
    <p:bodyStyle>
      <a:lvl1pPr marL="91286" indent="-91286" algn="l" defTabSz="912863" rtl="0" eaLnBrk="1" latinLnBrk="0" hangingPunct="1">
        <a:lnSpc>
          <a:spcPct val="90000"/>
        </a:lnSpc>
        <a:spcBef>
          <a:spcPts val="1198"/>
        </a:spcBef>
        <a:spcAft>
          <a:spcPts val="199"/>
        </a:spcAft>
        <a:buClr>
          <a:schemeClr val="accent1"/>
        </a:buClr>
        <a:buSzPct val="100000"/>
        <a:buFont typeface="Calibri" panose="020F0502020204030204" pitchFamily="34" charset="0"/>
        <a:buChar char=" "/>
        <a:defRPr sz="1997" kern="1200">
          <a:solidFill>
            <a:schemeClr val="tx1">
              <a:lumMod val="75000"/>
              <a:lumOff val="25000"/>
            </a:schemeClr>
          </a:solidFill>
          <a:latin typeface="+mn-lt"/>
          <a:ea typeface="+mn-ea"/>
          <a:cs typeface="+mn-cs"/>
        </a:defRPr>
      </a:lvl1pPr>
      <a:lvl2pPr marL="383403" indent="-182573" algn="l" defTabSz="912863" rtl="0" eaLnBrk="1" latinLnBrk="0" hangingPunct="1">
        <a:lnSpc>
          <a:spcPct val="90000"/>
        </a:lnSpc>
        <a:spcBef>
          <a:spcPts val="199"/>
        </a:spcBef>
        <a:spcAft>
          <a:spcPts val="399"/>
        </a:spcAft>
        <a:buClr>
          <a:schemeClr val="accent1"/>
        </a:buClr>
        <a:buFont typeface="Calibri" pitchFamily="34" charset="0"/>
        <a:buChar char="◦"/>
        <a:defRPr sz="1797" kern="1200">
          <a:solidFill>
            <a:schemeClr val="tx1">
              <a:lumMod val="75000"/>
              <a:lumOff val="25000"/>
            </a:schemeClr>
          </a:solidFill>
          <a:latin typeface="+mn-lt"/>
          <a:ea typeface="+mn-ea"/>
          <a:cs typeface="+mn-cs"/>
        </a:defRPr>
      </a:lvl2pPr>
      <a:lvl3pPr marL="565975" indent="-182573"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3pPr>
      <a:lvl4pPr marL="748547" indent="-182573"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4pPr>
      <a:lvl5pPr marL="931120" indent="-182573"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5pPr>
      <a:lvl6pPr marL="1098151" indent="-228215"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6pPr>
      <a:lvl7pPr marL="1297815" indent="-228215"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7pPr>
      <a:lvl8pPr marL="1497479" indent="-228215"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8pPr>
      <a:lvl9pPr marL="1697142" indent="-228215" algn="l" defTabSz="912863" rtl="0" eaLnBrk="1" latinLnBrk="0" hangingPunct="1">
        <a:lnSpc>
          <a:spcPct val="90000"/>
        </a:lnSpc>
        <a:spcBef>
          <a:spcPts val="199"/>
        </a:spcBef>
        <a:spcAft>
          <a:spcPts val="399"/>
        </a:spcAft>
        <a:buClr>
          <a:schemeClr val="accent1"/>
        </a:buClr>
        <a:buFont typeface="Calibri" pitchFamily="34" charset="0"/>
        <a:buChar char="◦"/>
        <a:defRPr sz="1398" kern="1200">
          <a:solidFill>
            <a:schemeClr val="tx1">
              <a:lumMod val="75000"/>
              <a:lumOff val="25000"/>
            </a:schemeClr>
          </a:solidFill>
          <a:latin typeface="+mn-lt"/>
          <a:ea typeface="+mn-ea"/>
          <a:cs typeface="+mn-cs"/>
        </a:defRPr>
      </a:lvl9pPr>
    </p:bodyStyle>
    <p:otherStyle>
      <a:defPPr>
        <a:defRPr lang="en-US"/>
      </a:defPPr>
      <a:lvl1pPr marL="0" algn="l" defTabSz="912863" rtl="0" eaLnBrk="1" latinLnBrk="0" hangingPunct="1">
        <a:defRPr sz="1797" kern="1200">
          <a:solidFill>
            <a:schemeClr val="tx1"/>
          </a:solidFill>
          <a:latin typeface="+mn-lt"/>
          <a:ea typeface="+mn-ea"/>
          <a:cs typeface="+mn-cs"/>
        </a:defRPr>
      </a:lvl1pPr>
      <a:lvl2pPr marL="456431" algn="l" defTabSz="912863" rtl="0" eaLnBrk="1" latinLnBrk="0" hangingPunct="1">
        <a:defRPr sz="1797" kern="1200">
          <a:solidFill>
            <a:schemeClr val="tx1"/>
          </a:solidFill>
          <a:latin typeface="+mn-lt"/>
          <a:ea typeface="+mn-ea"/>
          <a:cs typeface="+mn-cs"/>
        </a:defRPr>
      </a:lvl2pPr>
      <a:lvl3pPr marL="912863" algn="l" defTabSz="912863" rtl="0" eaLnBrk="1" latinLnBrk="0" hangingPunct="1">
        <a:defRPr sz="1797" kern="1200">
          <a:solidFill>
            <a:schemeClr val="tx1"/>
          </a:solidFill>
          <a:latin typeface="+mn-lt"/>
          <a:ea typeface="+mn-ea"/>
          <a:cs typeface="+mn-cs"/>
        </a:defRPr>
      </a:lvl3pPr>
      <a:lvl4pPr marL="1369294" algn="l" defTabSz="912863" rtl="0" eaLnBrk="1" latinLnBrk="0" hangingPunct="1">
        <a:defRPr sz="1797" kern="1200">
          <a:solidFill>
            <a:schemeClr val="tx1"/>
          </a:solidFill>
          <a:latin typeface="+mn-lt"/>
          <a:ea typeface="+mn-ea"/>
          <a:cs typeface="+mn-cs"/>
        </a:defRPr>
      </a:lvl4pPr>
      <a:lvl5pPr marL="1825726" algn="l" defTabSz="912863" rtl="0" eaLnBrk="1" latinLnBrk="0" hangingPunct="1">
        <a:defRPr sz="1797" kern="1200">
          <a:solidFill>
            <a:schemeClr val="tx1"/>
          </a:solidFill>
          <a:latin typeface="+mn-lt"/>
          <a:ea typeface="+mn-ea"/>
          <a:cs typeface="+mn-cs"/>
        </a:defRPr>
      </a:lvl5pPr>
      <a:lvl6pPr marL="2282157" algn="l" defTabSz="912863" rtl="0" eaLnBrk="1" latinLnBrk="0" hangingPunct="1">
        <a:defRPr sz="1797" kern="1200">
          <a:solidFill>
            <a:schemeClr val="tx1"/>
          </a:solidFill>
          <a:latin typeface="+mn-lt"/>
          <a:ea typeface="+mn-ea"/>
          <a:cs typeface="+mn-cs"/>
        </a:defRPr>
      </a:lvl6pPr>
      <a:lvl7pPr marL="2738589" algn="l" defTabSz="912863" rtl="0" eaLnBrk="1" latinLnBrk="0" hangingPunct="1">
        <a:defRPr sz="1797" kern="1200">
          <a:solidFill>
            <a:schemeClr val="tx1"/>
          </a:solidFill>
          <a:latin typeface="+mn-lt"/>
          <a:ea typeface="+mn-ea"/>
          <a:cs typeface="+mn-cs"/>
        </a:defRPr>
      </a:lvl7pPr>
      <a:lvl8pPr marL="3195020" algn="l" defTabSz="912863" rtl="0" eaLnBrk="1" latinLnBrk="0" hangingPunct="1">
        <a:defRPr sz="1797" kern="1200">
          <a:solidFill>
            <a:schemeClr val="tx1"/>
          </a:solidFill>
          <a:latin typeface="+mn-lt"/>
          <a:ea typeface="+mn-ea"/>
          <a:cs typeface="+mn-cs"/>
        </a:defRPr>
      </a:lvl8pPr>
      <a:lvl9pPr marL="3651452" algn="l" defTabSz="912863"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3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10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46.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48.emf"/><Relationship Id="rId4" Type="http://schemas.openxmlformats.org/officeDocument/2006/relationships/image" Target="../media/image47.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49.emf"/><Relationship Id="rId4" Type="http://schemas.openxmlformats.org/officeDocument/2006/relationships/image" Target="../media/image47.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50.emf"/><Relationship Id="rId4" Type="http://schemas.openxmlformats.org/officeDocument/2006/relationships/image" Target="../media/image47.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52.crdownload"/><Relationship Id="rId5" Type="http://schemas.openxmlformats.org/officeDocument/2006/relationships/image" Target="../media/image51.emf"/><Relationship Id="rId4" Type="http://schemas.openxmlformats.org/officeDocument/2006/relationships/image" Target="../media/image47.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hyperlink" Target="https://www.eitc.irs.gov/tax-preparer-toolkit/welcome-to-the-tax-preparer-toolkit" TargetMode="External"/><Relationship Id="rId4" Type="http://schemas.openxmlformats.org/officeDocument/2006/relationships/hyperlink" Target="https://www.eitc.irs.gov/"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hyperlink" Target="https://www.irs.gov/credits-deductions/individuals/earned-income-tax-credit/use-the-eitc-assistant"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tags" Target="../tags/tag21.xml"/><Relationship Id="rId5" Type="http://schemas.openxmlformats.org/officeDocument/2006/relationships/image" Target="../media/image55.jpeg"/><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2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2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F791-A0BF-14C8-AEBE-F11B6EC3C64F}"/>
              </a:ext>
            </a:extLst>
          </p:cNvPr>
          <p:cNvSpPr>
            <a:spLocks noGrp="1"/>
          </p:cNvSpPr>
          <p:nvPr>
            <p:ph type="title"/>
          </p:nvPr>
        </p:nvSpPr>
        <p:spPr/>
        <p:txBody>
          <a:bodyPr/>
          <a:lstStyle/>
          <a:p>
            <a:endParaRPr lang="en-US" dirty="0"/>
          </a:p>
        </p:txBody>
      </p:sp>
      <p:pic>
        <p:nvPicPr>
          <p:cNvPr id="6" name="Content Placeholder 5" descr="A blue square with white dots&#10;&#10;Description automatically generated with medium confidence">
            <a:extLst>
              <a:ext uri="{FF2B5EF4-FFF2-40B4-BE49-F238E27FC236}">
                <a16:creationId xmlns:a16="http://schemas.microsoft.com/office/drawing/2014/main" id="{4CD30800-938A-5668-8662-9FCB2D138E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46"/>
            <a:ext cx="12220083" cy="6840756"/>
          </a:xfrm>
        </p:spPr>
      </p:pic>
      <p:pic>
        <p:nvPicPr>
          <p:cNvPr id="8" name="Picture 7" descr="A white text on a black background&#10;&#10;Description automatically generated">
            <a:extLst>
              <a:ext uri="{FF2B5EF4-FFF2-40B4-BE49-F238E27FC236}">
                <a16:creationId xmlns:a16="http://schemas.microsoft.com/office/drawing/2014/main" id="{509C8F19-9402-E496-6DB2-91BE22E28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48" y="1680288"/>
            <a:ext cx="10314988" cy="3497425"/>
          </a:xfrm>
          <a:prstGeom prst="rect">
            <a:avLst/>
          </a:prstGeom>
        </p:spPr>
      </p:pic>
      <p:sp>
        <p:nvSpPr>
          <p:cNvPr id="3" name="Slide Number Placeholder 1">
            <a:extLst>
              <a:ext uri="{FF2B5EF4-FFF2-40B4-BE49-F238E27FC236}">
                <a16:creationId xmlns:a16="http://schemas.microsoft.com/office/drawing/2014/main" id="{AA09A2CF-29D3-37E1-9F71-84D23F7CE3B0}"/>
              </a:ext>
            </a:extLst>
          </p:cNvPr>
          <p:cNvSpPr>
            <a:spLocks noGrp="1"/>
          </p:cNvSpPr>
          <p:nvPr>
            <p:ph type="sldNum" sz="quarter" idx="12"/>
          </p:nvPr>
        </p:nvSpPr>
        <p:spPr>
          <a:xfrm>
            <a:off x="299653" y="6206272"/>
            <a:ext cx="652895" cy="365125"/>
          </a:xfrm>
        </p:spPr>
        <p:txBody>
          <a:bodyPr/>
          <a:lstStyle/>
          <a:p>
            <a:pPr algn="ctr"/>
            <a:fld id="{C3C3236D-FB65-584A-8227-5A449D06E62A}" type="slidenum">
              <a:rPr lang="en-US" smtClean="0"/>
              <a:pPr algn="ctr"/>
              <a:t>1</a:t>
            </a:fld>
            <a:endParaRPr lang="en-US" dirty="0"/>
          </a:p>
        </p:txBody>
      </p:sp>
    </p:spTree>
    <p:extLst>
      <p:ext uri="{BB962C8B-B14F-4D97-AF65-F5344CB8AC3E}">
        <p14:creationId xmlns:p14="http://schemas.microsoft.com/office/powerpoint/2010/main" val="132789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C46CC-AD35-7B02-3C21-A5B2C7C82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85AB3-0F6B-4E9B-463C-D596FFFA4605}"/>
              </a:ext>
            </a:extLst>
          </p:cNvPr>
          <p:cNvSpPr>
            <a:spLocks noGrp="1"/>
          </p:cNvSpPr>
          <p:nvPr>
            <p:ph type="title"/>
          </p:nvPr>
        </p:nvSpPr>
        <p:spPr/>
        <p:txBody>
          <a:bodyPr/>
          <a:lstStyle/>
          <a:p>
            <a:r>
              <a:rPr lang="en-US" dirty="0"/>
              <a:t>EIC Rules for Everyone</a:t>
            </a:r>
            <a:br>
              <a:rPr lang="en-US" dirty="0"/>
            </a:br>
            <a:r>
              <a:rPr lang="en-US" dirty="0"/>
              <a:t>Rule 1</a:t>
            </a:r>
          </a:p>
        </p:txBody>
      </p:sp>
      <p:sp>
        <p:nvSpPr>
          <p:cNvPr id="8" name="Text Placeholder 7">
            <a:extLst>
              <a:ext uri="{FF2B5EF4-FFF2-40B4-BE49-F238E27FC236}">
                <a16:creationId xmlns:a16="http://schemas.microsoft.com/office/drawing/2014/main" id="{BDC4C81B-4B8E-42F7-4EC6-C1F7CD052029}"/>
              </a:ext>
            </a:extLst>
          </p:cNvPr>
          <p:cNvSpPr>
            <a:spLocks noGrp="1"/>
          </p:cNvSpPr>
          <p:nvPr>
            <p:ph type="body" sz="quarter" idx="13"/>
          </p:nvPr>
        </p:nvSpPr>
        <p:spPr/>
        <p:txBody>
          <a:bodyPr/>
          <a:lstStyle/>
          <a:p>
            <a:pPr marL="497839" indent="-457200">
              <a:buFont typeface="Arial" panose="020B0604020202020204" pitchFamily="34" charset="0"/>
              <a:buChar char="•"/>
            </a:pPr>
            <a:r>
              <a:rPr lang="en-US" sz="2800" dirty="0"/>
              <a:t>Adjusted gross income (AGI) Limits</a:t>
            </a:r>
          </a:p>
          <a:p>
            <a:pPr marL="769609" lvl="1" indent="-342900">
              <a:buFont typeface="Arial" panose="020B0604020202020204" pitchFamily="34" charset="0"/>
              <a:buChar char="•"/>
            </a:pPr>
            <a:r>
              <a:rPr lang="en-US" sz="2400" b="1" dirty="0"/>
              <a:t>Tax Year 2024, Line 11 Form 1040</a:t>
            </a:r>
          </a:p>
        </p:txBody>
      </p:sp>
      <p:pic>
        <p:nvPicPr>
          <p:cNvPr id="6" name="Picture 5">
            <a:extLst>
              <a:ext uri="{FF2B5EF4-FFF2-40B4-BE49-F238E27FC236}">
                <a16:creationId xmlns:a16="http://schemas.microsoft.com/office/drawing/2014/main" id="{0194E04F-C5F1-EF86-453D-12A3ECFC8A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559" y="3524821"/>
            <a:ext cx="3492040" cy="2583373"/>
          </a:xfrm>
          <a:prstGeom prst="rect">
            <a:avLst/>
          </a:prstGeom>
          <a:ln>
            <a:noFill/>
          </a:ln>
          <a:effectLst/>
        </p:spPr>
      </p:pic>
      <p:pic>
        <p:nvPicPr>
          <p:cNvPr id="9" name="Picture 8">
            <a:extLst>
              <a:ext uri="{FF2B5EF4-FFF2-40B4-BE49-F238E27FC236}">
                <a16:creationId xmlns:a16="http://schemas.microsoft.com/office/drawing/2014/main" id="{7DC380AA-749F-5F32-713D-F98C32FD4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000" y="1992841"/>
            <a:ext cx="7505699" cy="3797773"/>
          </a:xfrm>
          <a:prstGeom prst="rect">
            <a:avLst/>
          </a:prstGeom>
        </p:spPr>
      </p:pic>
      <p:sp>
        <p:nvSpPr>
          <p:cNvPr id="3" name="Slide Number Placeholder 2">
            <a:extLst>
              <a:ext uri="{FF2B5EF4-FFF2-40B4-BE49-F238E27FC236}">
                <a16:creationId xmlns:a16="http://schemas.microsoft.com/office/drawing/2014/main" id="{DAC23AA1-9516-422C-BC60-4187298474B0}"/>
              </a:ext>
            </a:extLst>
          </p:cNvPr>
          <p:cNvSpPr>
            <a:spLocks noGrp="1"/>
          </p:cNvSpPr>
          <p:nvPr>
            <p:ph type="sldNum" sz="quarter" idx="12"/>
          </p:nvPr>
        </p:nvSpPr>
        <p:spPr/>
        <p:txBody>
          <a:bodyPr/>
          <a:lstStyle/>
          <a:p>
            <a:fld id="{C3C3236D-FB65-584A-8227-5A449D06E62A}" type="slidenum">
              <a:rPr lang="en-US" smtClean="0"/>
              <a:t>10</a:t>
            </a:fld>
            <a:endParaRPr lang="en-US" dirty="0"/>
          </a:p>
        </p:txBody>
      </p:sp>
    </p:spTree>
    <p:extLst>
      <p:ext uri="{BB962C8B-B14F-4D97-AF65-F5344CB8AC3E}">
        <p14:creationId xmlns:p14="http://schemas.microsoft.com/office/powerpoint/2010/main" val="30442321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5B529-DB2A-38E2-EA83-854DAB82FD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BFA95-7C88-15D1-D0EE-B1004D186F9F}"/>
              </a:ext>
            </a:extLst>
          </p:cNvPr>
          <p:cNvSpPr>
            <a:spLocks noGrp="1"/>
          </p:cNvSpPr>
          <p:nvPr>
            <p:ph type="title"/>
          </p:nvPr>
        </p:nvSpPr>
        <p:spPr/>
        <p:txBody>
          <a:bodyPr/>
          <a:lstStyle/>
          <a:p>
            <a:pPr algn="ctr"/>
            <a:br>
              <a:rPr lang="en-US" dirty="0"/>
            </a:br>
            <a:r>
              <a:rPr lang="en-US" dirty="0"/>
              <a:t>Training Question</a:t>
            </a:r>
            <a:br>
              <a:rPr lang="en-US" dirty="0"/>
            </a:br>
            <a:r>
              <a:rPr lang="en-US" dirty="0"/>
              <a:t># 9</a:t>
            </a:r>
          </a:p>
        </p:txBody>
      </p:sp>
      <p:sp>
        <p:nvSpPr>
          <p:cNvPr id="8" name="Text Placeholder 7">
            <a:extLst>
              <a:ext uri="{FF2B5EF4-FFF2-40B4-BE49-F238E27FC236}">
                <a16:creationId xmlns:a16="http://schemas.microsoft.com/office/drawing/2014/main" id="{462DCD90-8ECC-D14D-0313-0C511AE6C826}"/>
              </a:ext>
            </a:extLst>
          </p:cNvPr>
          <p:cNvSpPr>
            <a:spLocks noGrp="1"/>
          </p:cNvSpPr>
          <p:nvPr>
            <p:ph type="body" sz="quarter" idx="19"/>
          </p:nvPr>
        </p:nvSpPr>
        <p:spPr>
          <a:xfrm>
            <a:off x="4522009" y="372863"/>
            <a:ext cx="7178760" cy="6028254"/>
          </a:xfrm>
        </p:spPr>
        <p:txBody>
          <a:bodyPr/>
          <a:lstStyle/>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400" b="0" i="0" u="none" strike="noStrike" kern="1200" cap="none" spc="0" normalizeH="0" baseline="0" noProof="0" dirty="0">
                <a:ln>
                  <a:noFill/>
                </a:ln>
                <a:solidFill>
                  <a:srgbClr val="323438"/>
                </a:solidFill>
                <a:effectLst/>
                <a:uLnTx/>
                <a:uFillTx/>
                <a:ea typeface="+mn-ea"/>
                <a:cs typeface="+mn-cs"/>
              </a:rPr>
              <a:t>In answer to your questions, Sam informs you:</a:t>
            </a:r>
          </a:p>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endParaRPr kumimoji="0" lang="en-US" sz="2400" b="0" i="0" u="none" strike="noStrike" kern="1200" cap="none" spc="0" normalizeH="0" baseline="0" noProof="0" dirty="0">
              <a:ln>
                <a:noFill/>
              </a:ln>
              <a:solidFill>
                <a:srgbClr val="323438"/>
              </a:solidFill>
              <a:effectLst/>
              <a:uLnTx/>
              <a:uFillTx/>
              <a:ea typeface="+mn-ea"/>
              <a:cs typeface="+mn-cs"/>
            </a:endParaRP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400" b="1" i="0" u="none" strike="noStrike" kern="1200" cap="none" spc="0" normalizeH="0" baseline="0" noProof="0" dirty="0">
                <a:ln>
                  <a:noFill/>
                </a:ln>
                <a:solidFill>
                  <a:srgbClr val="323438"/>
                </a:solidFill>
                <a:effectLst/>
                <a:uLnTx/>
                <a:uFillTx/>
                <a:ea typeface="+mn-ea"/>
                <a:cs typeface="+mn-cs"/>
              </a:rPr>
              <a:t>Q: Why is the child's mother not claiming him?</a:t>
            </a:r>
            <a:br>
              <a:rPr kumimoji="0" lang="en-US" sz="2400" b="0" i="0" u="none" strike="noStrike" kern="1200" cap="none" spc="0" normalizeH="0" baseline="0" noProof="0" dirty="0">
                <a:ln>
                  <a:noFill/>
                </a:ln>
                <a:solidFill>
                  <a:srgbClr val="323438"/>
                </a:solidFill>
                <a:effectLst/>
                <a:uLnTx/>
                <a:uFillTx/>
                <a:ea typeface="+mn-ea"/>
                <a:cs typeface="+mn-cs"/>
              </a:rPr>
            </a:br>
            <a:r>
              <a:rPr kumimoji="0" lang="en-US" sz="2400" b="0" i="0" u="none" strike="noStrike" kern="1200" cap="none" spc="0" normalizeH="0" baseline="0" noProof="0" dirty="0">
                <a:ln>
                  <a:noFill/>
                </a:ln>
                <a:solidFill>
                  <a:srgbClr val="323438"/>
                </a:solidFill>
                <a:effectLst/>
                <a:uLnTx/>
                <a:uFillTx/>
                <a:ea typeface="+mn-ea"/>
                <a:cs typeface="+mn-cs"/>
              </a:rPr>
              <a:t>A: My sister-in-law said I can claim her son since I have been supporting the two of them all year. Her husband passed away almost two years ago.</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endParaRPr kumimoji="0" lang="en-US" sz="2400" b="0" i="0" u="none" strike="noStrike" kern="1200" cap="none" spc="0" normalizeH="0" baseline="0" noProof="0" dirty="0">
              <a:ln>
                <a:noFill/>
              </a:ln>
              <a:solidFill>
                <a:srgbClr val="323438"/>
              </a:solidFill>
              <a:effectLst/>
              <a:uLnTx/>
              <a:uFillTx/>
              <a:ea typeface="+mn-ea"/>
              <a:cs typeface="+mn-cs"/>
            </a:endParaRP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400" b="1" i="0" u="none" strike="noStrike" kern="1200" cap="none" spc="0" normalizeH="0" baseline="0" noProof="0" dirty="0">
                <a:ln>
                  <a:noFill/>
                </a:ln>
                <a:solidFill>
                  <a:srgbClr val="323438"/>
                </a:solidFill>
                <a:effectLst/>
                <a:uLnTx/>
                <a:uFillTx/>
                <a:ea typeface="+mn-ea"/>
                <a:cs typeface="+mn-cs"/>
              </a:rPr>
              <a:t>Q: Who paid toward your sister-in-law's support, and did you provide more than half her support?</a:t>
            </a:r>
            <a:br>
              <a:rPr kumimoji="0" lang="en-US" sz="2400" b="0" i="0" u="none" strike="noStrike" kern="1200" cap="none" spc="0" normalizeH="0" baseline="0" noProof="0" dirty="0">
                <a:ln>
                  <a:noFill/>
                </a:ln>
                <a:solidFill>
                  <a:srgbClr val="323438"/>
                </a:solidFill>
                <a:effectLst/>
                <a:uLnTx/>
                <a:uFillTx/>
                <a:ea typeface="+mn-ea"/>
                <a:cs typeface="+mn-cs"/>
              </a:rPr>
            </a:br>
            <a:r>
              <a:rPr kumimoji="0" lang="en-US" sz="2400" b="0" i="0" u="none" strike="noStrike" kern="1200" cap="none" spc="0" normalizeH="0" baseline="0" noProof="0" dirty="0">
                <a:ln>
                  <a:noFill/>
                </a:ln>
                <a:solidFill>
                  <a:srgbClr val="323438"/>
                </a:solidFill>
                <a:effectLst/>
                <a:uLnTx/>
                <a:uFillTx/>
                <a:ea typeface="+mn-ea"/>
                <a:cs typeface="+mn-cs"/>
              </a:rPr>
              <a:t>A: My sister-in-law works a part-time job and earned $3,500. Other than money from her part-time job, I was the only one supporting all of us.</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endParaRPr lang="en-US" sz="2600" dirty="0"/>
          </a:p>
        </p:txBody>
      </p:sp>
      <p:sp>
        <p:nvSpPr>
          <p:cNvPr id="3" name="Slide Number Placeholder 1">
            <a:extLst>
              <a:ext uri="{FF2B5EF4-FFF2-40B4-BE49-F238E27FC236}">
                <a16:creationId xmlns:a16="http://schemas.microsoft.com/office/drawing/2014/main" id="{3BB00274-979E-7D9F-0E56-AA94344F368C}"/>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100</a:t>
            </a:fld>
            <a:endParaRPr lang="en-US" dirty="0"/>
          </a:p>
        </p:txBody>
      </p:sp>
    </p:spTree>
    <p:extLst>
      <p:ext uri="{BB962C8B-B14F-4D97-AF65-F5344CB8AC3E}">
        <p14:creationId xmlns:p14="http://schemas.microsoft.com/office/powerpoint/2010/main" val="28803782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27B09-C846-E6F3-F2F6-12063766CFF7}"/>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FADE88F3-89DF-2B9F-D5E8-3FE3C5A99529}"/>
              </a:ext>
            </a:extLst>
          </p:cNvPr>
          <p:cNvSpPr>
            <a:spLocks noGrp="1"/>
          </p:cNvSpPr>
          <p:nvPr>
            <p:ph type="title"/>
          </p:nvPr>
        </p:nvSpPr>
        <p:spPr>
          <a:xfrm>
            <a:off x="226378" y="285649"/>
            <a:ext cx="11739244" cy="501586"/>
          </a:xfrm>
        </p:spPr>
        <p:txBody>
          <a:bodyPr/>
          <a:lstStyle/>
          <a:p>
            <a:pPr algn="ctr"/>
            <a:r>
              <a:rPr lang="en-US" dirty="0"/>
              <a:t>Training Question # 9 – Answer </a:t>
            </a:r>
          </a:p>
        </p:txBody>
      </p:sp>
      <p:sp>
        <p:nvSpPr>
          <p:cNvPr id="2" name="Slide Number Placeholder 2">
            <a:extLst>
              <a:ext uri="{FF2B5EF4-FFF2-40B4-BE49-F238E27FC236}">
                <a16:creationId xmlns:a16="http://schemas.microsoft.com/office/drawing/2014/main" id="{1339597B-58BC-3183-BC41-D466087D8025}"/>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76CBDED7-05EE-5A73-53A9-D7480FECAB5C}"/>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Does Sam qualify to claim the EIC and the CTC/ACTC and ODC?</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39971053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F818-CAF3-AC43-A681-D4F26C0BB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7C4E5-0617-B641-2C7E-5C2CDC7E4EAC}"/>
              </a:ext>
            </a:extLst>
          </p:cNvPr>
          <p:cNvSpPr>
            <a:spLocks noGrp="1"/>
          </p:cNvSpPr>
          <p:nvPr>
            <p:ph type="title"/>
          </p:nvPr>
        </p:nvSpPr>
        <p:spPr/>
        <p:txBody>
          <a:bodyPr/>
          <a:lstStyle/>
          <a:p>
            <a:pPr algn="ctr"/>
            <a:br>
              <a:rPr lang="en-US" dirty="0"/>
            </a:br>
            <a:r>
              <a:rPr lang="en-US" dirty="0"/>
              <a:t>Training Question</a:t>
            </a:r>
            <a:br>
              <a:rPr lang="en-US" dirty="0"/>
            </a:br>
            <a:r>
              <a:rPr lang="en-US" dirty="0"/>
              <a:t># 10</a:t>
            </a:r>
          </a:p>
        </p:txBody>
      </p:sp>
      <p:sp>
        <p:nvSpPr>
          <p:cNvPr id="8" name="Text Placeholder 7">
            <a:extLst>
              <a:ext uri="{FF2B5EF4-FFF2-40B4-BE49-F238E27FC236}">
                <a16:creationId xmlns:a16="http://schemas.microsoft.com/office/drawing/2014/main" id="{9C73A226-FDDD-C369-9B87-1D1441FB5194}"/>
              </a:ext>
            </a:extLst>
          </p:cNvPr>
          <p:cNvSpPr>
            <a:spLocks noGrp="1"/>
          </p:cNvSpPr>
          <p:nvPr>
            <p:ph type="body" sz="quarter" idx="19"/>
          </p:nvPr>
        </p:nvSpPr>
        <p:spPr>
          <a:xfrm>
            <a:off x="4522009" y="372863"/>
            <a:ext cx="7178760"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Ellen is a returning client. In the previous two years, she claimed one qualifying child on her tax return. Ellen informs you:</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This year she wants to claim two children, ages 13 and 14, for the EIC and the CTC/ACTS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One child is her daughter and the other child is her niece</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She and her daughter have valid SSNs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Her niece has an ITIN issued by the due date of tax return</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Her W-2 reflects earnings of $12,000</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endParaRPr lang="en-US" sz="2600" dirty="0"/>
          </a:p>
        </p:txBody>
      </p:sp>
      <p:sp>
        <p:nvSpPr>
          <p:cNvPr id="3" name="Slide Number Placeholder 1">
            <a:extLst>
              <a:ext uri="{FF2B5EF4-FFF2-40B4-BE49-F238E27FC236}">
                <a16:creationId xmlns:a16="http://schemas.microsoft.com/office/drawing/2014/main" id="{ADF60424-050B-9E67-8E2A-279E548075DE}"/>
              </a:ext>
            </a:extLst>
          </p:cNvPr>
          <p:cNvSpPr>
            <a:spLocks noGrp="1"/>
          </p:cNvSpPr>
          <p:nvPr>
            <p:ph type="sldNum" sz="quarter" idx="12"/>
          </p:nvPr>
        </p:nvSpPr>
        <p:spPr>
          <a:xfrm>
            <a:off x="180000" y="6405556"/>
            <a:ext cx="867565" cy="365125"/>
          </a:xfrm>
        </p:spPr>
        <p:txBody>
          <a:bodyPr/>
          <a:lstStyle/>
          <a:p>
            <a:r>
              <a:rPr lang="en-US" dirty="0"/>
              <a:t> </a:t>
            </a:r>
            <a:fld id="{C3C3236D-FB65-584A-8227-5A449D06E62A}" type="slidenum">
              <a:rPr lang="en-US" smtClean="0"/>
              <a:t>102</a:t>
            </a:fld>
            <a:endParaRPr lang="en-US" dirty="0"/>
          </a:p>
        </p:txBody>
      </p:sp>
    </p:spTree>
    <p:extLst>
      <p:ext uri="{BB962C8B-B14F-4D97-AF65-F5344CB8AC3E}">
        <p14:creationId xmlns:p14="http://schemas.microsoft.com/office/powerpoint/2010/main" val="426572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220BF-75A4-8767-250A-C153CD3F7D5C}"/>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9CC84750-D4F1-F5C1-C73A-C202BE84D468}"/>
              </a:ext>
            </a:extLst>
          </p:cNvPr>
          <p:cNvSpPr>
            <a:spLocks noGrp="1"/>
          </p:cNvSpPr>
          <p:nvPr>
            <p:ph type="title"/>
          </p:nvPr>
        </p:nvSpPr>
        <p:spPr>
          <a:xfrm>
            <a:off x="226378" y="285649"/>
            <a:ext cx="11739244" cy="501586"/>
          </a:xfrm>
        </p:spPr>
        <p:txBody>
          <a:bodyPr/>
          <a:lstStyle/>
          <a:p>
            <a:pPr algn="ctr"/>
            <a:r>
              <a:rPr lang="en-US" dirty="0"/>
              <a:t>Training Question # 10 – Answer </a:t>
            </a:r>
          </a:p>
        </p:txBody>
      </p:sp>
      <p:sp>
        <p:nvSpPr>
          <p:cNvPr id="2" name="Slide Number Placeholder 2">
            <a:extLst>
              <a:ext uri="{FF2B5EF4-FFF2-40B4-BE49-F238E27FC236}">
                <a16:creationId xmlns:a16="http://schemas.microsoft.com/office/drawing/2014/main" id="{6C1C934D-B32B-3ED3-0A77-EF0E31C4C544}"/>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FDE6A340-0575-D39D-4149-88516B0A5B6C}"/>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Would you ask Ellen additional questions to satisfy due diligence requirements in this situation?</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Discussion points…………………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6948097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FCCB0-B05C-2192-8B63-9F50CCCCB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36737-E08B-0BFD-60C3-7550BD5F5FA9}"/>
              </a:ext>
            </a:extLst>
          </p:cNvPr>
          <p:cNvSpPr>
            <a:spLocks noGrp="1"/>
          </p:cNvSpPr>
          <p:nvPr>
            <p:ph type="title"/>
          </p:nvPr>
        </p:nvSpPr>
        <p:spPr/>
        <p:txBody>
          <a:bodyPr/>
          <a:lstStyle/>
          <a:p>
            <a:pPr algn="ctr"/>
            <a:br>
              <a:rPr lang="en-US" dirty="0"/>
            </a:br>
            <a:r>
              <a:rPr lang="en-US" dirty="0"/>
              <a:t>Training Question</a:t>
            </a:r>
            <a:br>
              <a:rPr lang="en-US" dirty="0"/>
            </a:br>
            <a:r>
              <a:rPr lang="en-US" dirty="0"/>
              <a:t># 10</a:t>
            </a:r>
          </a:p>
        </p:txBody>
      </p:sp>
      <p:sp>
        <p:nvSpPr>
          <p:cNvPr id="8" name="Text Placeholder 7">
            <a:extLst>
              <a:ext uri="{FF2B5EF4-FFF2-40B4-BE49-F238E27FC236}">
                <a16:creationId xmlns:a16="http://schemas.microsoft.com/office/drawing/2014/main" id="{FF1C310F-A061-206E-BDB9-4E8AAD5B720B}"/>
              </a:ext>
            </a:extLst>
          </p:cNvPr>
          <p:cNvSpPr>
            <a:spLocks noGrp="1"/>
          </p:cNvSpPr>
          <p:nvPr>
            <p:ph type="body" sz="quarter" idx="19"/>
          </p:nvPr>
        </p:nvSpPr>
        <p:spPr>
          <a:xfrm>
            <a:off x="4522009" y="372863"/>
            <a:ext cx="7178760"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Which question(s) would you ask Ellen to determine if the children meet the requirements to be her qualifying children?</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With whom did the children live during the year and for how long?</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How many bedrooms are in your home?</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Where are the niece’s parents and why aren’t they claiming her?</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Who provided support for the children and in what amounts?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Only A, C and D</a:t>
            </a:r>
            <a:endParaRPr kumimoji="0" lang="en-US" sz="2800" b="0" i="0" u="none" strike="noStrike" kern="1200" cap="none" spc="0" normalizeH="0" baseline="0" noProof="0" dirty="0">
              <a:ln>
                <a:noFill/>
              </a:ln>
              <a:solidFill>
                <a:srgbClr val="323438"/>
              </a:solidFill>
              <a:effectLst/>
              <a:uLnTx/>
              <a:uFillTx/>
              <a:ea typeface="+mn-ea"/>
              <a:cs typeface="Arial"/>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endParaRPr lang="en-US" sz="2600" dirty="0"/>
          </a:p>
        </p:txBody>
      </p:sp>
      <p:sp>
        <p:nvSpPr>
          <p:cNvPr id="3" name="Slide Number Placeholder 1">
            <a:extLst>
              <a:ext uri="{FF2B5EF4-FFF2-40B4-BE49-F238E27FC236}">
                <a16:creationId xmlns:a16="http://schemas.microsoft.com/office/drawing/2014/main" id="{CA35A89C-D91B-7D72-7C85-F51709B16019}"/>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104</a:t>
            </a:fld>
            <a:endParaRPr lang="en-US" dirty="0"/>
          </a:p>
        </p:txBody>
      </p:sp>
    </p:spTree>
    <p:extLst>
      <p:ext uri="{BB962C8B-B14F-4D97-AF65-F5344CB8AC3E}">
        <p14:creationId xmlns:p14="http://schemas.microsoft.com/office/powerpoint/2010/main" val="8428011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22B0-8C3A-BFD3-FA87-238A3C67A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586F7-D7E8-F83C-49C6-562F67F0832B}"/>
              </a:ext>
            </a:extLst>
          </p:cNvPr>
          <p:cNvSpPr>
            <a:spLocks noGrp="1"/>
          </p:cNvSpPr>
          <p:nvPr>
            <p:ph type="title"/>
          </p:nvPr>
        </p:nvSpPr>
        <p:spPr/>
        <p:txBody>
          <a:bodyPr/>
          <a:lstStyle/>
          <a:p>
            <a:pPr algn="ctr"/>
            <a:br>
              <a:rPr lang="en-US" dirty="0"/>
            </a:br>
            <a:r>
              <a:rPr lang="en-US" dirty="0"/>
              <a:t>Training Question</a:t>
            </a:r>
            <a:br>
              <a:rPr lang="en-US" dirty="0"/>
            </a:br>
            <a:r>
              <a:rPr lang="en-US" dirty="0"/>
              <a:t># 10</a:t>
            </a:r>
          </a:p>
        </p:txBody>
      </p:sp>
      <p:sp>
        <p:nvSpPr>
          <p:cNvPr id="8" name="Text Placeholder 7">
            <a:extLst>
              <a:ext uri="{FF2B5EF4-FFF2-40B4-BE49-F238E27FC236}">
                <a16:creationId xmlns:a16="http://schemas.microsoft.com/office/drawing/2014/main" id="{6412BCD2-766E-C4DE-D55C-63579C838CB3}"/>
              </a:ext>
            </a:extLst>
          </p:cNvPr>
          <p:cNvSpPr>
            <a:spLocks noGrp="1"/>
          </p:cNvSpPr>
          <p:nvPr>
            <p:ph type="body" sz="quarter" idx="19"/>
          </p:nvPr>
        </p:nvSpPr>
        <p:spPr>
          <a:xfrm>
            <a:off x="4522009" y="372863"/>
            <a:ext cx="7178760" cy="6028254"/>
          </a:xfrm>
        </p:spPr>
        <p:txBody>
          <a:bodyPr/>
          <a:lstStyle/>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0" i="0" u="none" strike="noStrike" kern="1200" cap="none" spc="0" normalizeH="0" baseline="0" noProof="0" dirty="0">
                <a:ln>
                  <a:noFill/>
                </a:ln>
                <a:solidFill>
                  <a:srgbClr val="323438"/>
                </a:solidFill>
                <a:effectLst/>
                <a:uLnTx/>
                <a:uFillTx/>
                <a:ea typeface="+mn-ea"/>
                <a:cs typeface="+mn-cs"/>
              </a:rPr>
              <a:t>In response to your questions, Ellen replies:</a:t>
            </a:r>
          </a:p>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rgbClr val="323438"/>
                </a:solidFill>
                <a:effectLst/>
                <a:uLnTx/>
                <a:uFillTx/>
                <a:ea typeface="+mn-ea"/>
                <a:cs typeface="+mn-cs"/>
              </a:rPr>
              <a:t>Q: Where are the niece's parents and why aren't they claiming her?</a:t>
            </a:r>
            <a:br>
              <a:rPr kumimoji="0" lang="en-US" sz="2800" b="0" i="0" u="none" strike="noStrike" kern="1200" cap="none" spc="0" normalizeH="0" baseline="0" noProof="0" dirty="0">
                <a:ln>
                  <a:noFill/>
                </a:ln>
                <a:solidFill>
                  <a:srgbClr val="323438"/>
                </a:solidFill>
                <a:effectLst/>
                <a:uLnTx/>
                <a:uFillTx/>
                <a:ea typeface="+mn-ea"/>
                <a:cs typeface="+mn-cs"/>
              </a:rPr>
            </a:br>
            <a:r>
              <a:rPr kumimoji="0" lang="en-US" sz="2800" b="0" i="0" u="none" strike="noStrike" kern="1200" cap="none" spc="0" normalizeH="0" baseline="0" noProof="0" dirty="0">
                <a:ln>
                  <a:noFill/>
                </a:ln>
                <a:solidFill>
                  <a:srgbClr val="323438"/>
                </a:solidFill>
                <a:effectLst/>
                <a:uLnTx/>
                <a:uFillTx/>
                <a:ea typeface="+mn-ea"/>
                <a:cs typeface="+mn-cs"/>
              </a:rPr>
              <a:t>A: My niece's mother passed away in June. Her father was in jail.</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rgbClr val="323438"/>
                </a:solidFill>
                <a:effectLst/>
                <a:uLnTx/>
                <a:uFillTx/>
                <a:ea typeface="+mn-ea"/>
                <a:cs typeface="+mn-cs"/>
              </a:rPr>
              <a:t>Q: Who provided support for the children and in what amounts?</a:t>
            </a:r>
            <a:br>
              <a:rPr kumimoji="0" lang="en-US" sz="2800" b="1" i="0" u="none" strike="noStrike" kern="1200" cap="none" spc="0" normalizeH="0" baseline="0" noProof="0" dirty="0">
                <a:ln>
                  <a:noFill/>
                </a:ln>
                <a:solidFill>
                  <a:srgbClr val="323438"/>
                </a:solidFill>
                <a:effectLst/>
                <a:uLnTx/>
                <a:uFillTx/>
                <a:ea typeface="+mn-ea"/>
                <a:cs typeface="+mn-cs"/>
              </a:rPr>
            </a:br>
            <a:r>
              <a:rPr kumimoji="0" lang="en-US" sz="2800" b="0" i="0" u="none" strike="noStrike" kern="1200" cap="none" spc="0" normalizeH="0" baseline="0" noProof="0" dirty="0">
                <a:ln>
                  <a:noFill/>
                </a:ln>
                <a:solidFill>
                  <a:srgbClr val="323438"/>
                </a:solidFill>
                <a:effectLst/>
                <a:uLnTx/>
                <a:uFillTx/>
                <a:ea typeface="+mn-ea"/>
                <a:cs typeface="+mn-cs"/>
              </a:rPr>
              <a:t>A: I provided all the support for both my daughter and my niece.</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endParaRPr lang="en-US" sz="2600" dirty="0"/>
          </a:p>
        </p:txBody>
      </p:sp>
      <p:sp>
        <p:nvSpPr>
          <p:cNvPr id="3" name="Slide Number Placeholder 1">
            <a:extLst>
              <a:ext uri="{FF2B5EF4-FFF2-40B4-BE49-F238E27FC236}">
                <a16:creationId xmlns:a16="http://schemas.microsoft.com/office/drawing/2014/main" id="{975DD2CD-25F8-36F0-BD1F-A32BA229C551}"/>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105</a:t>
            </a:fld>
            <a:endParaRPr lang="en-US" dirty="0"/>
          </a:p>
        </p:txBody>
      </p:sp>
    </p:spTree>
    <p:extLst>
      <p:ext uri="{BB962C8B-B14F-4D97-AF65-F5344CB8AC3E}">
        <p14:creationId xmlns:p14="http://schemas.microsoft.com/office/powerpoint/2010/main" val="29664583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7C69E-537E-40FD-E855-AAC6A8566776}"/>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F7CEDEAC-6FAD-0529-8BCA-9B755A47D020}"/>
              </a:ext>
            </a:extLst>
          </p:cNvPr>
          <p:cNvSpPr>
            <a:spLocks noGrp="1"/>
          </p:cNvSpPr>
          <p:nvPr>
            <p:ph type="title"/>
          </p:nvPr>
        </p:nvSpPr>
        <p:spPr>
          <a:xfrm>
            <a:off x="226378" y="285649"/>
            <a:ext cx="11739244" cy="501586"/>
          </a:xfrm>
        </p:spPr>
        <p:txBody>
          <a:bodyPr/>
          <a:lstStyle/>
          <a:p>
            <a:pPr algn="ctr"/>
            <a:r>
              <a:rPr lang="en-US" dirty="0"/>
              <a:t>Training Question # 10 – Answer </a:t>
            </a:r>
          </a:p>
        </p:txBody>
      </p:sp>
      <p:sp>
        <p:nvSpPr>
          <p:cNvPr id="2" name="Slide Number Placeholder 2">
            <a:extLst>
              <a:ext uri="{FF2B5EF4-FFF2-40B4-BE49-F238E27FC236}">
                <a16:creationId xmlns:a16="http://schemas.microsoft.com/office/drawing/2014/main" id="{458EC928-1FA9-9013-F61B-F631AB1F3F49}"/>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B0A727F5-CCE5-B8C6-502D-3322F3038783}"/>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Does Ellen qualify to claim EIC and CTC/ACTC for </a:t>
            </a:r>
            <a:r>
              <a:rPr kumimoji="0" lang="en-US" sz="2800" b="1" i="0" u="none" strike="noStrike" kern="1200" cap="none" spc="0" normalizeH="0" baseline="0" noProof="0" dirty="0">
                <a:ln>
                  <a:noFill/>
                </a:ln>
                <a:solidFill>
                  <a:srgbClr val="323438"/>
                </a:solidFill>
                <a:effectLst/>
                <a:uLnTx/>
                <a:uFillTx/>
                <a:ea typeface="+mn-ea"/>
                <a:cs typeface="+mn-cs"/>
              </a:rPr>
              <a:t>her daughter?</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p>
          <a:p>
            <a:pPr marL="365760" marR="0" lvl="1" indent="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rgbClr val="323438"/>
                </a:solidFill>
                <a:effectLst/>
                <a:uLnTx/>
                <a:uFillTx/>
                <a:ea typeface="+mn-ea"/>
                <a:cs typeface="+mn-cs"/>
              </a:rPr>
              <a:t>What about the niece?</a:t>
            </a: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36192295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DA600-870A-C64C-9209-3855CE23134B}"/>
              </a:ext>
            </a:extLst>
          </p:cNvPr>
          <p:cNvSpPr>
            <a:spLocks noGrp="1"/>
          </p:cNvSpPr>
          <p:nvPr>
            <p:ph type="title"/>
          </p:nvPr>
        </p:nvSpPr>
        <p:spPr/>
        <p:txBody>
          <a:bodyPr/>
          <a:lstStyle/>
          <a:p>
            <a:r>
              <a:rPr lang="en-US" dirty="0"/>
              <a:t>Q&amp;A</a:t>
            </a:r>
          </a:p>
        </p:txBody>
      </p:sp>
      <p:sp>
        <p:nvSpPr>
          <p:cNvPr id="3" name="Slide Number Placeholder 2">
            <a:extLst>
              <a:ext uri="{FF2B5EF4-FFF2-40B4-BE49-F238E27FC236}">
                <a16:creationId xmlns:a16="http://schemas.microsoft.com/office/drawing/2014/main" id="{C88F96B7-0928-6407-280A-844679B306FE}"/>
              </a:ext>
            </a:extLst>
          </p:cNvPr>
          <p:cNvSpPr>
            <a:spLocks noGrp="1"/>
          </p:cNvSpPr>
          <p:nvPr>
            <p:ph type="sldNum" sz="quarter" idx="12"/>
          </p:nvPr>
        </p:nvSpPr>
        <p:spPr/>
        <p:txBody>
          <a:bodyPr/>
          <a:lstStyle/>
          <a:p>
            <a:fld id="{C3C3236D-FB65-584A-8227-5A449D06E62A}" type="slidenum">
              <a:rPr lang="en-US" smtClean="0"/>
              <a:t>107</a:t>
            </a:fld>
            <a:endParaRPr lang="en-US" dirty="0"/>
          </a:p>
        </p:txBody>
      </p:sp>
      <p:pic>
        <p:nvPicPr>
          <p:cNvPr id="5" name="Picture 4">
            <a:extLst>
              <a:ext uri="{FF2B5EF4-FFF2-40B4-BE49-F238E27FC236}">
                <a16:creationId xmlns:a16="http://schemas.microsoft.com/office/drawing/2014/main" id="{95F8C71A-645A-12E2-1641-843B6E217D16}"/>
              </a:ext>
            </a:extLst>
          </p:cNvPr>
          <p:cNvPicPr>
            <a:picLocks noChangeAspect="1"/>
          </p:cNvPicPr>
          <p:nvPr/>
        </p:nvPicPr>
        <p:blipFill>
          <a:blip r:embed="rId2"/>
          <a:stretch>
            <a:fillRect/>
          </a:stretch>
        </p:blipFill>
        <p:spPr>
          <a:xfrm>
            <a:off x="2620622" y="457202"/>
            <a:ext cx="6858000" cy="5943596"/>
          </a:xfrm>
          <a:prstGeom prst="rect">
            <a:avLst/>
          </a:prstGeom>
          <a:ln>
            <a:noFill/>
          </a:ln>
          <a:effectLst>
            <a:softEdge rad="112500"/>
          </a:effectLst>
        </p:spPr>
      </p:pic>
    </p:spTree>
    <p:extLst>
      <p:ext uri="{BB962C8B-B14F-4D97-AF65-F5344CB8AC3E}">
        <p14:creationId xmlns:p14="http://schemas.microsoft.com/office/powerpoint/2010/main" val="30244380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A38B-EAE8-94AB-AC8A-166C1ABC6E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5788DC-F92C-F00E-3FB0-EB4E8D1B7968}"/>
              </a:ext>
            </a:extLst>
          </p:cNvPr>
          <p:cNvSpPr>
            <a:spLocks noGrp="1"/>
          </p:cNvSpPr>
          <p:nvPr>
            <p:ph type="sldNum" sz="quarter" idx="12"/>
          </p:nvPr>
        </p:nvSpPr>
        <p:spPr/>
        <p:txBody>
          <a:bodyPr/>
          <a:lstStyle/>
          <a:p>
            <a:fld id="{C3C3236D-FB65-584A-8227-5A449D06E62A}" type="slidenum">
              <a:rPr lang="en-US" smtClean="0"/>
              <a:t>108</a:t>
            </a:fld>
            <a:endParaRPr lang="en-US" dirty="0"/>
          </a:p>
        </p:txBody>
      </p:sp>
      <p:pic>
        <p:nvPicPr>
          <p:cNvPr id="6" name="Picture 5">
            <a:extLst>
              <a:ext uri="{FF2B5EF4-FFF2-40B4-BE49-F238E27FC236}">
                <a16:creationId xmlns:a16="http://schemas.microsoft.com/office/drawing/2014/main" id="{A88A9908-AF95-6363-9177-D9338CCCF577}"/>
              </a:ext>
            </a:extLst>
          </p:cNvPr>
          <p:cNvPicPr>
            <a:picLocks noChangeAspect="1"/>
          </p:cNvPicPr>
          <p:nvPr/>
        </p:nvPicPr>
        <p:blipFill>
          <a:blip r:embed="rId2"/>
          <a:stretch>
            <a:fillRect/>
          </a:stretch>
        </p:blipFill>
        <p:spPr>
          <a:xfrm>
            <a:off x="1888354" y="517124"/>
            <a:ext cx="8415291" cy="5823752"/>
          </a:xfrm>
          <a:prstGeom prst="rect">
            <a:avLst/>
          </a:prstGeom>
          <a:ln w="38100">
            <a:solidFill>
              <a:schemeClr val="accent4">
                <a:lumMod val="75000"/>
              </a:schemeClr>
            </a:solidFill>
          </a:ln>
        </p:spPr>
      </p:pic>
    </p:spTree>
    <p:extLst>
      <p:ext uri="{BB962C8B-B14F-4D97-AF65-F5344CB8AC3E}">
        <p14:creationId xmlns:p14="http://schemas.microsoft.com/office/powerpoint/2010/main" val="32961838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171039"/>
        </a:solidFill>
        <a:effectLst/>
      </p:bgPr>
    </p:bg>
    <p:spTree>
      <p:nvGrpSpPr>
        <p:cNvPr id="1" name=""/>
        <p:cNvGrpSpPr/>
        <p:nvPr/>
      </p:nvGrpSpPr>
      <p:grpSpPr>
        <a:xfrm>
          <a:off x="0" y="0"/>
          <a:ext cx="0" cy="0"/>
          <a:chOff x="0" y="0"/>
          <a:chExt cx="0" cy="0"/>
        </a:xfrm>
      </p:grpSpPr>
      <p:sp>
        <p:nvSpPr>
          <p:cNvPr id="6" name="object 6"/>
          <p:cNvSpPr txBox="1"/>
          <p:nvPr/>
        </p:nvSpPr>
        <p:spPr>
          <a:xfrm>
            <a:off x="685800" y="1371600"/>
            <a:ext cx="10820400" cy="2249334"/>
          </a:xfrm>
          <a:prstGeom prst="rect">
            <a:avLst/>
          </a:prstGeom>
        </p:spPr>
        <p:txBody>
          <a:bodyPr vert="horz" wrap="square" lIns="0" tIns="3302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Opinions expressed by A.J. Reynolds are solely A.J. Reynolds' own and do not necessarily express the views or opinions of TaxAct Professional. </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TaxAct is not responsible for, and expressly disclaims all liability and damages, of any kind arising out of use, reference to, or reliance on any third-party information contained on this site.</a:t>
            </a:r>
          </a:p>
        </p:txBody>
      </p:sp>
      <p:sp>
        <p:nvSpPr>
          <p:cNvPr id="4" name="object 6">
            <a:extLst>
              <a:ext uri="{FF2B5EF4-FFF2-40B4-BE49-F238E27FC236}">
                <a16:creationId xmlns:a16="http://schemas.microsoft.com/office/drawing/2014/main" id="{F7D6D271-2E2B-8BEF-88EF-D21B28601EBF}"/>
              </a:ext>
            </a:extLst>
          </p:cNvPr>
          <p:cNvSpPr txBox="1"/>
          <p:nvPr/>
        </p:nvSpPr>
        <p:spPr>
          <a:xfrm>
            <a:off x="685800" y="457200"/>
            <a:ext cx="2819400"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1200" cap="none" spc="-8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Disclaimers:</a:t>
            </a:r>
            <a:endParaRPr kumimoji="0"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descr="A white and blue logo on a black background&#10;&#10;Description automatically generated">
            <a:extLst>
              <a:ext uri="{FF2B5EF4-FFF2-40B4-BE49-F238E27FC236}">
                <a16:creationId xmlns:a16="http://schemas.microsoft.com/office/drawing/2014/main" id="{AF1FC0B9-62CF-9241-DD21-5BD856244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3100"/>
            <a:ext cx="1295400" cy="1295400"/>
          </a:xfrm>
          <a:prstGeom prst="rect">
            <a:avLst/>
          </a:prstGeom>
        </p:spPr>
      </p:pic>
      <p:sp>
        <p:nvSpPr>
          <p:cNvPr id="2" name="TextBox 1">
            <a:extLst>
              <a:ext uri="{FF2B5EF4-FFF2-40B4-BE49-F238E27FC236}">
                <a16:creationId xmlns:a16="http://schemas.microsoft.com/office/drawing/2014/main" id="{99315940-C85B-9713-FCDA-517DD8637617}"/>
              </a:ext>
            </a:extLst>
          </p:cNvPr>
          <p:cNvSpPr txBox="1"/>
          <p:nvPr/>
        </p:nvSpPr>
        <p:spPr>
          <a:xfrm>
            <a:off x="9393112" y="6468662"/>
            <a:ext cx="2350323" cy="276999"/>
          </a:xfrm>
          <a:prstGeom prst="rect">
            <a:avLst/>
          </a:prstGeom>
          <a:noFill/>
        </p:spPr>
        <p:txBody>
          <a:bodyPr wrap="none" rtlCol="0">
            <a:spAutoFit/>
          </a:bodyPr>
          <a:lstStyle/>
          <a:p>
            <a:pPr algn="r"/>
            <a:r>
              <a:rPr lang="en-ZA" sz="1200" dirty="0">
                <a:solidFill>
                  <a:schemeClr val="bg1"/>
                </a:solidFill>
                <a:effectLst/>
                <a:latin typeface="Fira Sans Light" panose="020B0403050000020004" pitchFamily="34" charset="0"/>
                <a:ea typeface="Fira Sans Light" panose="020B0403050000020004" pitchFamily="34" charset="0"/>
              </a:rPr>
              <a:t>EIC Eligibility and Due Diligence</a:t>
            </a:r>
            <a:endParaRPr lang="nl-NL" sz="1200" dirty="0">
              <a:solidFill>
                <a:schemeClr val="bg1"/>
              </a:solidFill>
              <a:latin typeface="Fira Sans Light" panose="020B0403050000020004" pitchFamily="34" charset="0"/>
              <a:ea typeface="Fira Sans Light" panose="020B0403050000020004" pitchFamily="34" charset="0"/>
            </a:endParaRPr>
          </a:p>
        </p:txBody>
      </p:sp>
      <p:sp>
        <p:nvSpPr>
          <p:cNvPr id="3" name="Slide Number Placeholder 1">
            <a:extLst>
              <a:ext uri="{FF2B5EF4-FFF2-40B4-BE49-F238E27FC236}">
                <a16:creationId xmlns:a16="http://schemas.microsoft.com/office/drawing/2014/main" id="{685770D3-3AAA-99D4-185D-AF1ECCBBEE33}"/>
              </a:ext>
            </a:extLst>
          </p:cNvPr>
          <p:cNvSpPr>
            <a:spLocks noGrp="1"/>
          </p:cNvSpPr>
          <p:nvPr>
            <p:ph type="sldNum" sz="quarter" idx="12"/>
          </p:nvPr>
        </p:nvSpPr>
        <p:spPr>
          <a:xfrm>
            <a:off x="1231149" y="6242036"/>
            <a:ext cx="652895" cy="365125"/>
          </a:xfrm>
        </p:spPr>
        <p:txBody>
          <a:bodyPr/>
          <a:lstStyle/>
          <a:p>
            <a:fld id="{C3C3236D-FB65-584A-8227-5A449D06E62A}" type="slidenum">
              <a:rPr lang="en-US" smtClean="0"/>
              <a:t>109</a:t>
            </a:fld>
            <a:endParaRPr lang="en-US" dirty="0"/>
          </a:p>
        </p:txBody>
      </p:sp>
    </p:spTree>
    <p:extLst>
      <p:ext uri="{BB962C8B-B14F-4D97-AF65-F5344CB8AC3E}">
        <p14:creationId xmlns:p14="http://schemas.microsoft.com/office/powerpoint/2010/main" val="3374508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496A9-7835-548F-7742-BE236613C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7885C-72A6-706F-8ED2-5173EA444E70}"/>
              </a:ext>
            </a:extLst>
          </p:cNvPr>
          <p:cNvSpPr>
            <a:spLocks noGrp="1"/>
          </p:cNvSpPr>
          <p:nvPr>
            <p:ph type="title"/>
          </p:nvPr>
        </p:nvSpPr>
        <p:spPr/>
        <p:txBody>
          <a:bodyPr/>
          <a:lstStyle/>
          <a:p>
            <a:r>
              <a:rPr lang="en-US" dirty="0"/>
              <a:t>EIC Rules for Everyone</a:t>
            </a:r>
            <a:br>
              <a:rPr lang="en-US" dirty="0"/>
            </a:br>
            <a:r>
              <a:rPr lang="en-US" dirty="0"/>
              <a:t>Rule 1</a:t>
            </a:r>
          </a:p>
        </p:txBody>
      </p:sp>
      <p:sp>
        <p:nvSpPr>
          <p:cNvPr id="8" name="Text Placeholder 7">
            <a:extLst>
              <a:ext uri="{FF2B5EF4-FFF2-40B4-BE49-F238E27FC236}">
                <a16:creationId xmlns:a16="http://schemas.microsoft.com/office/drawing/2014/main" id="{9CAFE35E-C2FE-D88F-409E-0EDE5B93D91A}"/>
              </a:ext>
            </a:extLst>
          </p:cNvPr>
          <p:cNvSpPr>
            <a:spLocks noGrp="1"/>
          </p:cNvSpPr>
          <p:nvPr>
            <p:ph type="body" sz="quarter" idx="13"/>
          </p:nvPr>
        </p:nvSpPr>
        <p:spPr/>
        <p:txBody>
          <a:bodyPr/>
          <a:lstStyle/>
          <a:p>
            <a:pPr marL="497839" indent="-457200">
              <a:buFont typeface="Arial" panose="020B0604020202020204" pitchFamily="34" charset="0"/>
              <a:buChar char="•"/>
            </a:pPr>
            <a:r>
              <a:rPr lang="en-US" sz="2800" dirty="0"/>
              <a:t>Adjusted gross income (AGI) Limits</a:t>
            </a:r>
          </a:p>
          <a:p>
            <a:pPr marL="769609" lvl="1" indent="-342900">
              <a:buFont typeface="Arial" panose="020B0604020202020204" pitchFamily="34" charset="0"/>
              <a:buChar char="•"/>
            </a:pPr>
            <a:r>
              <a:rPr lang="en-US" sz="2400" b="1" dirty="0"/>
              <a:t>Tax Year 2025</a:t>
            </a:r>
          </a:p>
        </p:txBody>
      </p:sp>
      <p:pic>
        <p:nvPicPr>
          <p:cNvPr id="4" name="Picture 3">
            <a:extLst>
              <a:ext uri="{FF2B5EF4-FFF2-40B4-BE49-F238E27FC236}">
                <a16:creationId xmlns:a16="http://schemas.microsoft.com/office/drawing/2014/main" id="{9011C168-6FE4-EF63-0633-0AB132F9F3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2918" y="2197100"/>
            <a:ext cx="7505382" cy="3454400"/>
          </a:xfrm>
          <a:prstGeom prst="rect">
            <a:avLst/>
          </a:prstGeom>
        </p:spPr>
      </p:pic>
      <p:pic>
        <p:nvPicPr>
          <p:cNvPr id="5" name="Picture 4">
            <a:extLst>
              <a:ext uri="{FF2B5EF4-FFF2-40B4-BE49-F238E27FC236}">
                <a16:creationId xmlns:a16="http://schemas.microsoft.com/office/drawing/2014/main" id="{27C8057D-7001-0EAE-6027-CDBA4A6590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559" y="3524821"/>
            <a:ext cx="3492040" cy="2583373"/>
          </a:xfrm>
          <a:prstGeom prst="rect">
            <a:avLst/>
          </a:prstGeom>
          <a:ln>
            <a:noFill/>
          </a:ln>
          <a:effectLst/>
        </p:spPr>
      </p:pic>
      <p:sp>
        <p:nvSpPr>
          <p:cNvPr id="3" name="Slide Number Placeholder 2">
            <a:extLst>
              <a:ext uri="{FF2B5EF4-FFF2-40B4-BE49-F238E27FC236}">
                <a16:creationId xmlns:a16="http://schemas.microsoft.com/office/drawing/2014/main" id="{55263C18-59ED-87A9-A7A7-65C43D2196FE}"/>
              </a:ext>
            </a:extLst>
          </p:cNvPr>
          <p:cNvSpPr>
            <a:spLocks noGrp="1"/>
          </p:cNvSpPr>
          <p:nvPr>
            <p:ph type="sldNum" sz="quarter" idx="12"/>
          </p:nvPr>
        </p:nvSpPr>
        <p:spPr/>
        <p:txBody>
          <a:bodyPr/>
          <a:lstStyle/>
          <a:p>
            <a:fld id="{C3C3236D-FB65-584A-8227-5A449D06E62A}" type="slidenum">
              <a:rPr lang="en-US" smtClean="0"/>
              <a:t>11</a:t>
            </a:fld>
            <a:endParaRPr lang="en-US" dirty="0"/>
          </a:p>
        </p:txBody>
      </p:sp>
    </p:spTree>
    <p:extLst>
      <p:ext uri="{BB962C8B-B14F-4D97-AF65-F5344CB8AC3E}">
        <p14:creationId xmlns:p14="http://schemas.microsoft.com/office/powerpoint/2010/main" val="1524029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2F791-A0BF-14C8-AEBE-F11B6EC3C64F}"/>
              </a:ext>
            </a:extLst>
          </p:cNvPr>
          <p:cNvSpPr>
            <a:spLocks noGrp="1"/>
          </p:cNvSpPr>
          <p:nvPr>
            <p:ph type="title"/>
          </p:nvPr>
        </p:nvSpPr>
        <p:spPr/>
        <p:txBody>
          <a:bodyPr/>
          <a:lstStyle/>
          <a:p>
            <a:endParaRPr lang="en-US" dirty="0"/>
          </a:p>
        </p:txBody>
      </p:sp>
      <p:pic>
        <p:nvPicPr>
          <p:cNvPr id="6" name="Content Placeholder 5" descr="A blue square with white dots&#10;&#10;Description automatically generated with medium confidence">
            <a:extLst>
              <a:ext uri="{FF2B5EF4-FFF2-40B4-BE49-F238E27FC236}">
                <a16:creationId xmlns:a16="http://schemas.microsoft.com/office/drawing/2014/main" id="{4CD30800-938A-5668-8662-9FCB2D138E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546"/>
            <a:ext cx="12220083" cy="6840756"/>
          </a:xfrm>
        </p:spPr>
      </p:pic>
      <p:pic>
        <p:nvPicPr>
          <p:cNvPr id="8" name="Picture 7" descr="A white text on a black background&#10;&#10;Description automatically generated">
            <a:extLst>
              <a:ext uri="{FF2B5EF4-FFF2-40B4-BE49-F238E27FC236}">
                <a16:creationId xmlns:a16="http://schemas.microsoft.com/office/drawing/2014/main" id="{509C8F19-9402-E496-6DB2-91BE22E28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48" y="1680288"/>
            <a:ext cx="10314988" cy="3497425"/>
          </a:xfrm>
          <a:prstGeom prst="rect">
            <a:avLst/>
          </a:prstGeom>
        </p:spPr>
      </p:pic>
      <p:sp>
        <p:nvSpPr>
          <p:cNvPr id="3" name="Slide Number Placeholder 1">
            <a:extLst>
              <a:ext uri="{FF2B5EF4-FFF2-40B4-BE49-F238E27FC236}">
                <a16:creationId xmlns:a16="http://schemas.microsoft.com/office/drawing/2014/main" id="{97921CAC-D38B-EA29-6533-A5F59DD9DAC3}"/>
              </a:ext>
            </a:extLst>
          </p:cNvPr>
          <p:cNvSpPr>
            <a:spLocks noGrp="1"/>
          </p:cNvSpPr>
          <p:nvPr>
            <p:ph type="sldNum" sz="quarter" idx="12"/>
          </p:nvPr>
        </p:nvSpPr>
        <p:spPr>
          <a:xfrm>
            <a:off x="444385" y="6207305"/>
            <a:ext cx="652895" cy="365125"/>
          </a:xfrm>
        </p:spPr>
        <p:txBody>
          <a:bodyPr/>
          <a:lstStyle/>
          <a:p>
            <a:fld id="{C3C3236D-FB65-584A-8227-5A449D06E62A}" type="slidenum">
              <a:rPr lang="en-US" smtClean="0"/>
              <a:t>110</a:t>
            </a:fld>
            <a:endParaRPr lang="en-US" dirty="0"/>
          </a:p>
        </p:txBody>
      </p:sp>
    </p:spTree>
    <p:extLst>
      <p:ext uri="{BB962C8B-B14F-4D97-AF65-F5344CB8AC3E}">
        <p14:creationId xmlns:p14="http://schemas.microsoft.com/office/powerpoint/2010/main" val="588306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40CF5-5A82-4631-F7FB-415449ECD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96264-DB42-C1D0-215B-061442DC7EF2}"/>
              </a:ext>
            </a:extLst>
          </p:cNvPr>
          <p:cNvSpPr>
            <a:spLocks noGrp="1"/>
          </p:cNvSpPr>
          <p:nvPr>
            <p:ph type="title"/>
          </p:nvPr>
        </p:nvSpPr>
        <p:spPr/>
        <p:txBody>
          <a:bodyPr/>
          <a:lstStyle/>
          <a:p>
            <a:r>
              <a:rPr lang="en-US" dirty="0"/>
              <a:t>EIC Rules for Everyone</a:t>
            </a:r>
            <a:br>
              <a:rPr lang="en-US" dirty="0"/>
            </a:br>
            <a:r>
              <a:rPr lang="en-US" dirty="0"/>
              <a:t>Rule 2</a:t>
            </a:r>
          </a:p>
        </p:txBody>
      </p:sp>
      <p:sp>
        <p:nvSpPr>
          <p:cNvPr id="8" name="Text Placeholder 7">
            <a:extLst>
              <a:ext uri="{FF2B5EF4-FFF2-40B4-BE49-F238E27FC236}">
                <a16:creationId xmlns:a16="http://schemas.microsoft.com/office/drawing/2014/main" id="{0E2E88F2-BB07-44A0-7F8D-691F63FD0B2A}"/>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Taxpayer must have a valid Social Security Number (SSN)</a:t>
            </a:r>
          </a:p>
        </p:txBody>
      </p:sp>
      <p:pic>
        <p:nvPicPr>
          <p:cNvPr id="3" name="Picture 2">
            <a:extLst>
              <a:ext uri="{FF2B5EF4-FFF2-40B4-BE49-F238E27FC236}">
                <a16:creationId xmlns:a16="http://schemas.microsoft.com/office/drawing/2014/main" id="{3D56733D-4D21-40F7-379D-3C4DEA2B87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3500" y="1752600"/>
            <a:ext cx="5919470" cy="2247900"/>
          </a:xfrm>
          <a:prstGeom prst="rect">
            <a:avLst/>
          </a:prstGeom>
          <a:solidFill>
            <a:srgbClr val="FFFFFF">
              <a:shade val="85000"/>
            </a:srgbClr>
          </a:solidFill>
          <a:ln w="88900" cap="sq">
            <a:noFill/>
            <a:miter lim="800000"/>
          </a:ln>
          <a:effectLst/>
        </p:spPr>
      </p:pic>
      <p:sp>
        <p:nvSpPr>
          <p:cNvPr id="5" name="Slide Number Placeholder 4">
            <a:extLst>
              <a:ext uri="{FF2B5EF4-FFF2-40B4-BE49-F238E27FC236}">
                <a16:creationId xmlns:a16="http://schemas.microsoft.com/office/drawing/2014/main" id="{B9CF3130-EA1F-E3DD-1C05-4281B3E28946}"/>
              </a:ext>
            </a:extLst>
          </p:cNvPr>
          <p:cNvSpPr>
            <a:spLocks noGrp="1"/>
          </p:cNvSpPr>
          <p:nvPr>
            <p:ph type="sldNum" sz="quarter" idx="4"/>
          </p:nvPr>
        </p:nvSpPr>
        <p:spPr/>
        <p:txBody>
          <a:bodyPr/>
          <a:lstStyle/>
          <a:p>
            <a:fld id="{C3C3236D-FB65-584A-8227-5A449D06E62A}" type="slidenum">
              <a:rPr lang="en-US" smtClean="0"/>
              <a:pPr/>
              <a:t>12</a:t>
            </a:fld>
            <a:endParaRPr lang="en-US" dirty="0"/>
          </a:p>
        </p:txBody>
      </p:sp>
    </p:spTree>
    <p:extLst>
      <p:ext uri="{BB962C8B-B14F-4D97-AF65-F5344CB8AC3E}">
        <p14:creationId xmlns:p14="http://schemas.microsoft.com/office/powerpoint/2010/main" val="3716796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7F49C-D080-2960-DA45-8BDED47C9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B08C9-3461-A51F-1854-70E31762BC0B}"/>
              </a:ext>
            </a:extLst>
          </p:cNvPr>
          <p:cNvSpPr>
            <a:spLocks noGrp="1"/>
          </p:cNvSpPr>
          <p:nvPr>
            <p:ph type="title"/>
          </p:nvPr>
        </p:nvSpPr>
        <p:spPr/>
        <p:txBody>
          <a:bodyPr/>
          <a:lstStyle/>
          <a:p>
            <a:r>
              <a:rPr lang="en-US" dirty="0"/>
              <a:t>EIC Rules for Everyone</a:t>
            </a:r>
            <a:br>
              <a:rPr lang="en-US" dirty="0"/>
            </a:br>
            <a:r>
              <a:rPr lang="en-US" dirty="0"/>
              <a:t>Rule 3</a:t>
            </a:r>
          </a:p>
        </p:txBody>
      </p:sp>
      <p:sp>
        <p:nvSpPr>
          <p:cNvPr id="8" name="Text Placeholder 7">
            <a:extLst>
              <a:ext uri="{FF2B5EF4-FFF2-40B4-BE49-F238E27FC236}">
                <a16:creationId xmlns:a16="http://schemas.microsoft.com/office/drawing/2014/main" id="{BD25B416-D921-4F46-FBD6-C7C713D9C50C}"/>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If taxpayer is separated from spouse and not filing a joint return, taxpayer must meet certain rules</a:t>
            </a:r>
          </a:p>
        </p:txBody>
      </p:sp>
      <p:pic>
        <p:nvPicPr>
          <p:cNvPr id="3" name="Picture 2">
            <a:extLst>
              <a:ext uri="{FF2B5EF4-FFF2-40B4-BE49-F238E27FC236}">
                <a16:creationId xmlns:a16="http://schemas.microsoft.com/office/drawing/2014/main" id="{4624F318-BB6B-6A1B-204A-9820ED8AFE9C}"/>
              </a:ext>
            </a:extLst>
          </p:cNvPr>
          <p:cNvPicPr>
            <a:picLocks noChangeAspect="1"/>
          </p:cNvPicPr>
          <p:nvPr/>
        </p:nvPicPr>
        <p:blipFill>
          <a:blip r:embed="rId2">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775199" y="2197100"/>
            <a:ext cx="6454099" cy="1968500"/>
          </a:xfrm>
          <a:prstGeom prst="rect">
            <a:avLst/>
          </a:prstGeom>
          <a:ln>
            <a:noFill/>
          </a:ln>
        </p:spPr>
      </p:pic>
      <p:sp>
        <p:nvSpPr>
          <p:cNvPr id="5" name="Slide Number Placeholder 4">
            <a:extLst>
              <a:ext uri="{FF2B5EF4-FFF2-40B4-BE49-F238E27FC236}">
                <a16:creationId xmlns:a16="http://schemas.microsoft.com/office/drawing/2014/main" id="{58986EA4-7D71-A241-A3A3-9F1DCA0D3030}"/>
              </a:ext>
            </a:extLst>
          </p:cNvPr>
          <p:cNvSpPr>
            <a:spLocks noGrp="1"/>
          </p:cNvSpPr>
          <p:nvPr>
            <p:ph type="sldNum" sz="quarter" idx="4"/>
          </p:nvPr>
        </p:nvSpPr>
        <p:spPr/>
        <p:txBody>
          <a:bodyPr/>
          <a:lstStyle/>
          <a:p>
            <a:fld id="{C3C3236D-FB65-584A-8227-5A449D06E62A}" type="slidenum">
              <a:rPr lang="en-US" smtClean="0"/>
              <a:pPr/>
              <a:t>13</a:t>
            </a:fld>
            <a:endParaRPr lang="en-US" dirty="0"/>
          </a:p>
        </p:txBody>
      </p:sp>
    </p:spTree>
    <p:extLst>
      <p:ext uri="{BB962C8B-B14F-4D97-AF65-F5344CB8AC3E}">
        <p14:creationId xmlns:p14="http://schemas.microsoft.com/office/powerpoint/2010/main" val="358361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09C83-EE9E-F0B3-3BAF-51FA21C0A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A012F-3D49-154F-23F9-6D19629B70A0}"/>
              </a:ext>
            </a:extLst>
          </p:cNvPr>
          <p:cNvSpPr>
            <a:spLocks noGrp="1"/>
          </p:cNvSpPr>
          <p:nvPr>
            <p:ph type="title"/>
          </p:nvPr>
        </p:nvSpPr>
        <p:spPr/>
        <p:txBody>
          <a:bodyPr/>
          <a:lstStyle/>
          <a:p>
            <a:r>
              <a:rPr lang="en-US" dirty="0"/>
              <a:t>EIC Rules for Everyone</a:t>
            </a:r>
            <a:br>
              <a:rPr lang="en-US" dirty="0"/>
            </a:br>
            <a:r>
              <a:rPr lang="en-US" dirty="0"/>
              <a:t>Rule 4</a:t>
            </a:r>
          </a:p>
        </p:txBody>
      </p:sp>
      <p:sp>
        <p:nvSpPr>
          <p:cNvPr id="8" name="Text Placeholder 7">
            <a:extLst>
              <a:ext uri="{FF2B5EF4-FFF2-40B4-BE49-F238E27FC236}">
                <a16:creationId xmlns:a16="http://schemas.microsoft.com/office/drawing/2014/main" id="{2612FDB0-45BC-2EE0-9C6F-03130B943DBB}"/>
              </a:ext>
            </a:extLst>
          </p:cNvPr>
          <p:cNvSpPr>
            <a:spLocks noGrp="1"/>
          </p:cNvSpPr>
          <p:nvPr>
            <p:ph type="body" sz="quarter" idx="11"/>
          </p:nvPr>
        </p:nvSpPr>
        <p:spPr/>
        <p:txBody>
          <a:bodyPr/>
          <a:lstStyle/>
          <a:p>
            <a:r>
              <a:rPr lang="en-US" sz="2800" dirty="0">
                <a:solidFill>
                  <a:schemeClr val="tx1"/>
                </a:solidFill>
              </a:rPr>
              <a:t>Taxpayer must be a U.S. citizen or resident all year</a:t>
            </a:r>
          </a:p>
        </p:txBody>
      </p:sp>
      <p:pic>
        <p:nvPicPr>
          <p:cNvPr id="4" name="Picture 3">
            <a:extLst>
              <a:ext uri="{FF2B5EF4-FFF2-40B4-BE49-F238E27FC236}">
                <a16:creationId xmlns:a16="http://schemas.microsoft.com/office/drawing/2014/main" id="{74B5F7BC-AFEF-9380-E3ED-5F51C65E5D42}"/>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711700" y="1790700"/>
            <a:ext cx="5765800" cy="2702716"/>
          </a:xfrm>
          <a:prstGeom prst="rect">
            <a:avLst/>
          </a:prstGeom>
        </p:spPr>
      </p:pic>
      <p:sp>
        <p:nvSpPr>
          <p:cNvPr id="5" name="Slide Number Placeholder 4">
            <a:extLst>
              <a:ext uri="{FF2B5EF4-FFF2-40B4-BE49-F238E27FC236}">
                <a16:creationId xmlns:a16="http://schemas.microsoft.com/office/drawing/2014/main" id="{D05463E4-760D-4C5B-CC0A-5370FAFAECA3}"/>
              </a:ext>
            </a:extLst>
          </p:cNvPr>
          <p:cNvSpPr>
            <a:spLocks noGrp="1"/>
          </p:cNvSpPr>
          <p:nvPr>
            <p:ph type="sldNum" sz="quarter" idx="4"/>
          </p:nvPr>
        </p:nvSpPr>
        <p:spPr/>
        <p:txBody>
          <a:bodyPr/>
          <a:lstStyle/>
          <a:p>
            <a:fld id="{C3C3236D-FB65-584A-8227-5A449D06E62A}" type="slidenum">
              <a:rPr lang="en-US" smtClean="0"/>
              <a:pPr/>
              <a:t>14</a:t>
            </a:fld>
            <a:endParaRPr lang="en-US" dirty="0"/>
          </a:p>
        </p:txBody>
      </p:sp>
    </p:spTree>
    <p:extLst>
      <p:ext uri="{BB962C8B-B14F-4D97-AF65-F5344CB8AC3E}">
        <p14:creationId xmlns:p14="http://schemas.microsoft.com/office/powerpoint/2010/main" val="1612899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CA9E3-BC31-EEAA-DD16-3C8FDC96E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5C58D-E340-59A2-C5F0-E8E4BACD3D5A}"/>
              </a:ext>
            </a:extLst>
          </p:cNvPr>
          <p:cNvSpPr>
            <a:spLocks noGrp="1"/>
          </p:cNvSpPr>
          <p:nvPr>
            <p:ph type="title"/>
          </p:nvPr>
        </p:nvSpPr>
        <p:spPr/>
        <p:txBody>
          <a:bodyPr/>
          <a:lstStyle/>
          <a:p>
            <a:r>
              <a:rPr lang="en-US" dirty="0"/>
              <a:t>EIC Rules for Everyone</a:t>
            </a:r>
            <a:br>
              <a:rPr lang="en-US" dirty="0"/>
            </a:br>
            <a:r>
              <a:rPr lang="en-US" dirty="0"/>
              <a:t>Rule 5</a:t>
            </a:r>
          </a:p>
        </p:txBody>
      </p:sp>
      <p:sp>
        <p:nvSpPr>
          <p:cNvPr id="8" name="Text Placeholder 7">
            <a:extLst>
              <a:ext uri="{FF2B5EF4-FFF2-40B4-BE49-F238E27FC236}">
                <a16:creationId xmlns:a16="http://schemas.microsoft.com/office/drawing/2014/main" id="{D85432E5-9D04-5ADE-F460-FB7EF5DFE933}"/>
              </a:ext>
            </a:extLst>
          </p:cNvPr>
          <p:cNvSpPr>
            <a:spLocks noGrp="1"/>
          </p:cNvSpPr>
          <p:nvPr>
            <p:ph type="body" sz="quarter" idx="11"/>
          </p:nvPr>
        </p:nvSpPr>
        <p:spPr/>
        <p:txBody>
          <a:bodyPr/>
          <a:lstStyle/>
          <a:p>
            <a:r>
              <a:rPr lang="en-US" sz="2800" dirty="0">
                <a:solidFill>
                  <a:schemeClr val="tx1"/>
                </a:solidFill>
              </a:rPr>
              <a:t>Taxpayer cannot file Form 2555</a:t>
            </a:r>
          </a:p>
        </p:txBody>
      </p:sp>
      <p:pic>
        <p:nvPicPr>
          <p:cNvPr id="3" name="Picture 2">
            <a:extLst>
              <a:ext uri="{FF2B5EF4-FFF2-40B4-BE49-F238E27FC236}">
                <a16:creationId xmlns:a16="http://schemas.microsoft.com/office/drawing/2014/main" id="{3F4DFFE2-C052-1233-3596-4B6767A694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2799" y="1231900"/>
            <a:ext cx="7208803" cy="36449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6572E6E8-2EA7-C153-0D8B-043018089579}"/>
              </a:ext>
            </a:extLst>
          </p:cNvPr>
          <p:cNvSpPr>
            <a:spLocks noGrp="1"/>
          </p:cNvSpPr>
          <p:nvPr>
            <p:ph type="sldNum" sz="quarter" idx="4"/>
          </p:nvPr>
        </p:nvSpPr>
        <p:spPr/>
        <p:txBody>
          <a:bodyPr/>
          <a:lstStyle/>
          <a:p>
            <a:fld id="{C3C3236D-FB65-584A-8227-5A449D06E62A}" type="slidenum">
              <a:rPr lang="en-US" smtClean="0"/>
              <a:pPr/>
              <a:t>15</a:t>
            </a:fld>
            <a:endParaRPr lang="en-US" dirty="0"/>
          </a:p>
        </p:txBody>
      </p:sp>
    </p:spTree>
    <p:extLst>
      <p:ext uri="{BB962C8B-B14F-4D97-AF65-F5344CB8AC3E}">
        <p14:creationId xmlns:p14="http://schemas.microsoft.com/office/powerpoint/2010/main" val="2218538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4FB42-869C-1B03-AF7A-44C227546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8592D-B8BC-1631-9060-F595961C7D4A}"/>
              </a:ext>
            </a:extLst>
          </p:cNvPr>
          <p:cNvSpPr>
            <a:spLocks noGrp="1"/>
          </p:cNvSpPr>
          <p:nvPr>
            <p:ph type="title"/>
          </p:nvPr>
        </p:nvSpPr>
        <p:spPr/>
        <p:txBody>
          <a:bodyPr/>
          <a:lstStyle/>
          <a:p>
            <a:r>
              <a:rPr lang="en-US" dirty="0"/>
              <a:t>EIC Rules for Everyone</a:t>
            </a:r>
            <a:br>
              <a:rPr lang="en-US" dirty="0"/>
            </a:br>
            <a:r>
              <a:rPr lang="en-US" dirty="0"/>
              <a:t>Rule 6</a:t>
            </a:r>
          </a:p>
        </p:txBody>
      </p:sp>
      <p:sp>
        <p:nvSpPr>
          <p:cNvPr id="8" name="Text Placeholder 7">
            <a:extLst>
              <a:ext uri="{FF2B5EF4-FFF2-40B4-BE49-F238E27FC236}">
                <a16:creationId xmlns:a16="http://schemas.microsoft.com/office/drawing/2014/main" id="{BA59386B-6342-556A-9E0A-1A0C0A51DD81}"/>
              </a:ext>
            </a:extLst>
          </p:cNvPr>
          <p:cNvSpPr>
            <a:spLocks noGrp="1"/>
          </p:cNvSpPr>
          <p:nvPr>
            <p:ph type="body" sz="quarter" idx="11"/>
          </p:nvPr>
        </p:nvSpPr>
        <p:spPr/>
        <p:txBody>
          <a:bodyPr/>
          <a:lstStyle/>
          <a:p>
            <a:r>
              <a:rPr lang="en-US" sz="2800" dirty="0">
                <a:solidFill>
                  <a:schemeClr val="tx1"/>
                </a:solidFill>
              </a:rPr>
              <a:t>Taxpayer investment must be $11,600 (2024), $11,950 or less</a:t>
            </a:r>
          </a:p>
        </p:txBody>
      </p:sp>
      <p:pic>
        <p:nvPicPr>
          <p:cNvPr id="4" name="Picture 3">
            <a:extLst>
              <a:ext uri="{FF2B5EF4-FFF2-40B4-BE49-F238E27FC236}">
                <a16:creationId xmlns:a16="http://schemas.microsoft.com/office/drawing/2014/main" id="{EBE5A507-A8EA-75C2-C37B-236E8520FB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60900" y="1638300"/>
            <a:ext cx="6959600" cy="4337138"/>
          </a:xfrm>
          <a:prstGeom prst="rect">
            <a:avLst/>
          </a:prstGeom>
          <a:ln>
            <a:noFill/>
          </a:ln>
          <a:effectLst/>
        </p:spPr>
      </p:pic>
      <p:sp>
        <p:nvSpPr>
          <p:cNvPr id="5" name="Slide Number Placeholder 4">
            <a:extLst>
              <a:ext uri="{FF2B5EF4-FFF2-40B4-BE49-F238E27FC236}">
                <a16:creationId xmlns:a16="http://schemas.microsoft.com/office/drawing/2014/main" id="{BB413BBD-3865-158C-3707-FD639B5B3589}"/>
              </a:ext>
            </a:extLst>
          </p:cNvPr>
          <p:cNvSpPr>
            <a:spLocks noGrp="1"/>
          </p:cNvSpPr>
          <p:nvPr>
            <p:ph type="sldNum" sz="quarter" idx="4"/>
          </p:nvPr>
        </p:nvSpPr>
        <p:spPr/>
        <p:txBody>
          <a:bodyPr/>
          <a:lstStyle/>
          <a:p>
            <a:fld id="{C3C3236D-FB65-584A-8227-5A449D06E62A}" type="slidenum">
              <a:rPr lang="en-US" smtClean="0"/>
              <a:pPr/>
              <a:t>16</a:t>
            </a:fld>
            <a:endParaRPr lang="en-US" dirty="0"/>
          </a:p>
        </p:txBody>
      </p:sp>
    </p:spTree>
    <p:extLst>
      <p:ext uri="{BB962C8B-B14F-4D97-AF65-F5344CB8AC3E}">
        <p14:creationId xmlns:p14="http://schemas.microsoft.com/office/powerpoint/2010/main" val="212741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9F6FC-6B9E-990F-6D73-9F8B87408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DE39E-EFBB-0A3B-5796-541DB56DD971}"/>
              </a:ext>
            </a:extLst>
          </p:cNvPr>
          <p:cNvSpPr>
            <a:spLocks noGrp="1"/>
          </p:cNvSpPr>
          <p:nvPr>
            <p:ph type="title"/>
          </p:nvPr>
        </p:nvSpPr>
        <p:spPr/>
        <p:txBody>
          <a:bodyPr/>
          <a:lstStyle/>
          <a:p>
            <a:r>
              <a:rPr lang="en-US" dirty="0"/>
              <a:t>EIC Rules for Everyone</a:t>
            </a:r>
            <a:br>
              <a:rPr lang="en-US" dirty="0"/>
            </a:br>
            <a:r>
              <a:rPr lang="en-US" dirty="0"/>
              <a:t>Rule 7</a:t>
            </a:r>
          </a:p>
        </p:txBody>
      </p:sp>
      <p:sp>
        <p:nvSpPr>
          <p:cNvPr id="8" name="Text Placeholder 7">
            <a:extLst>
              <a:ext uri="{FF2B5EF4-FFF2-40B4-BE49-F238E27FC236}">
                <a16:creationId xmlns:a16="http://schemas.microsoft.com/office/drawing/2014/main" id="{3F53BA17-8DDC-BC13-3BED-910331F82B24}"/>
              </a:ext>
            </a:extLst>
          </p:cNvPr>
          <p:cNvSpPr>
            <a:spLocks noGrp="1"/>
          </p:cNvSpPr>
          <p:nvPr>
            <p:ph type="body" sz="quarter" idx="11"/>
          </p:nvPr>
        </p:nvSpPr>
        <p:spPr/>
        <p:txBody>
          <a:bodyPr/>
          <a:lstStyle/>
          <a:p>
            <a:r>
              <a:rPr lang="en-US" sz="2800" dirty="0">
                <a:solidFill>
                  <a:schemeClr val="tx1"/>
                </a:solidFill>
              </a:rPr>
              <a:t>You must have earned income</a:t>
            </a:r>
          </a:p>
        </p:txBody>
      </p:sp>
      <p:pic>
        <p:nvPicPr>
          <p:cNvPr id="3" name="Picture 2">
            <a:extLst>
              <a:ext uri="{FF2B5EF4-FFF2-40B4-BE49-F238E27FC236}">
                <a16:creationId xmlns:a16="http://schemas.microsoft.com/office/drawing/2014/main" id="{8584E586-0222-D806-7424-3140C427A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6300" y="1244600"/>
            <a:ext cx="6899542" cy="3721100"/>
          </a:xfrm>
          <a:prstGeom prst="rect">
            <a:avLst/>
          </a:prstGeom>
          <a:solidFill>
            <a:srgbClr val="FFFFFF">
              <a:shade val="85000"/>
            </a:srgbClr>
          </a:solidFill>
          <a:ln w="101600" cap="sq">
            <a:noFill/>
            <a:miter lim="800000"/>
          </a:ln>
          <a:effectLst/>
        </p:spPr>
      </p:pic>
      <p:sp>
        <p:nvSpPr>
          <p:cNvPr id="5" name="Slide Number Placeholder 4">
            <a:extLst>
              <a:ext uri="{FF2B5EF4-FFF2-40B4-BE49-F238E27FC236}">
                <a16:creationId xmlns:a16="http://schemas.microsoft.com/office/drawing/2014/main" id="{0349BC3E-7DEB-9995-945E-C9E9A33F6412}"/>
              </a:ext>
            </a:extLst>
          </p:cNvPr>
          <p:cNvSpPr>
            <a:spLocks noGrp="1"/>
          </p:cNvSpPr>
          <p:nvPr>
            <p:ph type="sldNum" sz="quarter" idx="4"/>
          </p:nvPr>
        </p:nvSpPr>
        <p:spPr/>
        <p:txBody>
          <a:bodyPr/>
          <a:lstStyle/>
          <a:p>
            <a:fld id="{C3C3236D-FB65-584A-8227-5A449D06E62A}" type="slidenum">
              <a:rPr lang="en-US" smtClean="0"/>
              <a:pPr/>
              <a:t>17</a:t>
            </a:fld>
            <a:endParaRPr lang="en-US" dirty="0"/>
          </a:p>
        </p:txBody>
      </p:sp>
    </p:spTree>
    <p:extLst>
      <p:ext uri="{BB962C8B-B14F-4D97-AF65-F5344CB8AC3E}">
        <p14:creationId xmlns:p14="http://schemas.microsoft.com/office/powerpoint/2010/main" val="168177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14C09-B86D-067D-DDD3-F7B14B6DD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A9A57-3ABA-C491-AA9E-DD50BAB3FB70}"/>
              </a:ext>
            </a:extLst>
          </p:cNvPr>
          <p:cNvSpPr>
            <a:spLocks noGrp="1"/>
          </p:cNvSpPr>
          <p:nvPr>
            <p:ph type="title"/>
          </p:nvPr>
        </p:nvSpPr>
        <p:spPr/>
        <p:txBody>
          <a:bodyPr/>
          <a:lstStyle/>
          <a:p>
            <a:r>
              <a:rPr lang="en-US" dirty="0"/>
              <a:t>EIC Rules for Everyone</a:t>
            </a:r>
            <a:br>
              <a:rPr lang="en-US" dirty="0"/>
            </a:br>
            <a:r>
              <a:rPr lang="en-US" dirty="0"/>
              <a:t>Rule 7</a:t>
            </a:r>
          </a:p>
        </p:txBody>
      </p:sp>
      <p:sp>
        <p:nvSpPr>
          <p:cNvPr id="8" name="Text Placeholder 7">
            <a:extLst>
              <a:ext uri="{FF2B5EF4-FFF2-40B4-BE49-F238E27FC236}">
                <a16:creationId xmlns:a16="http://schemas.microsoft.com/office/drawing/2014/main" id="{F15B0302-9C03-1471-9E54-0285298E08D0}"/>
              </a:ext>
            </a:extLst>
          </p:cNvPr>
          <p:cNvSpPr>
            <a:spLocks noGrp="1"/>
          </p:cNvSpPr>
          <p:nvPr>
            <p:ph type="body" sz="quarter" idx="13"/>
          </p:nvPr>
        </p:nvSpPr>
        <p:spPr/>
        <p:txBody>
          <a:bodyPr/>
          <a:lstStyle/>
          <a:p>
            <a:pPr marL="497839" indent="-457200">
              <a:buFont typeface="Arial" panose="020B0604020202020204" pitchFamily="34" charset="0"/>
              <a:buChar char="•"/>
            </a:pPr>
            <a:r>
              <a:rPr lang="en-US" sz="2800" dirty="0">
                <a:solidFill>
                  <a:schemeClr val="tx1"/>
                </a:solidFill>
              </a:rPr>
              <a:t>Schedule C due diligence </a:t>
            </a:r>
          </a:p>
          <a:p>
            <a:pPr marL="883909" lvl="1" indent="-457200" algn="l">
              <a:buFont typeface="Arial" panose="020B0604020202020204" pitchFamily="34" charset="0"/>
              <a:buChar char="•"/>
            </a:pPr>
            <a:r>
              <a:rPr lang="en-US" sz="2400" dirty="0">
                <a:solidFill>
                  <a:schemeClr val="tx1"/>
                </a:solidFill>
              </a:rPr>
              <a:t>To meet due diligence requirements, a paid preparer should determine if a client is really conducting a trade or business</a:t>
            </a:r>
          </a:p>
        </p:txBody>
      </p:sp>
      <p:pic>
        <p:nvPicPr>
          <p:cNvPr id="7" name="Picture 6">
            <a:extLst>
              <a:ext uri="{FF2B5EF4-FFF2-40B4-BE49-F238E27FC236}">
                <a16:creationId xmlns:a16="http://schemas.microsoft.com/office/drawing/2014/main" id="{FEEAB73D-4ECF-1BB0-98D0-816013499C7D}"/>
              </a:ext>
            </a:extLst>
          </p:cNvPr>
          <p:cNvPicPr>
            <a:picLocks noChangeAspect="1"/>
          </p:cNvPicPr>
          <p:nvPr/>
        </p:nvPicPr>
        <p:blipFill>
          <a:blip r:embed="rId2"/>
          <a:stretch>
            <a:fillRect/>
          </a:stretch>
        </p:blipFill>
        <p:spPr>
          <a:xfrm>
            <a:off x="4285223" y="3053280"/>
            <a:ext cx="7578898" cy="2115620"/>
          </a:xfrm>
          <a:prstGeom prst="rect">
            <a:avLst/>
          </a:prstGeom>
        </p:spPr>
      </p:pic>
      <p:sp>
        <p:nvSpPr>
          <p:cNvPr id="4" name="Slide Number Placeholder 3">
            <a:extLst>
              <a:ext uri="{FF2B5EF4-FFF2-40B4-BE49-F238E27FC236}">
                <a16:creationId xmlns:a16="http://schemas.microsoft.com/office/drawing/2014/main" id="{D485134C-F57A-34B4-341E-D2C40D5B13BD}"/>
              </a:ext>
            </a:extLst>
          </p:cNvPr>
          <p:cNvSpPr>
            <a:spLocks noGrp="1"/>
          </p:cNvSpPr>
          <p:nvPr>
            <p:ph type="sldNum" sz="quarter" idx="12"/>
          </p:nvPr>
        </p:nvSpPr>
        <p:spPr/>
        <p:txBody>
          <a:bodyPr/>
          <a:lstStyle/>
          <a:p>
            <a:fld id="{C3C3236D-FB65-584A-8227-5A449D06E62A}" type="slidenum">
              <a:rPr lang="en-US" smtClean="0"/>
              <a:t>18</a:t>
            </a:fld>
            <a:endParaRPr lang="en-US" dirty="0"/>
          </a:p>
        </p:txBody>
      </p:sp>
    </p:spTree>
    <p:extLst>
      <p:ext uri="{BB962C8B-B14F-4D97-AF65-F5344CB8AC3E}">
        <p14:creationId xmlns:p14="http://schemas.microsoft.com/office/powerpoint/2010/main" val="4024145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8E099-5D15-A2DF-DE65-318281550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399A2-CF7A-A9A5-7E69-A5DF30001A63}"/>
              </a:ext>
            </a:extLst>
          </p:cNvPr>
          <p:cNvSpPr>
            <a:spLocks noGrp="1"/>
          </p:cNvSpPr>
          <p:nvPr>
            <p:ph type="title"/>
          </p:nvPr>
        </p:nvSpPr>
        <p:spPr/>
        <p:txBody>
          <a:bodyPr/>
          <a:lstStyle/>
          <a:p>
            <a:r>
              <a:rPr lang="en-US" dirty="0"/>
              <a:t>EIC Rules for Everyone</a:t>
            </a:r>
            <a:br>
              <a:rPr lang="en-US" dirty="0"/>
            </a:br>
            <a:r>
              <a:rPr lang="en-US" dirty="0"/>
              <a:t>Rule 7</a:t>
            </a:r>
          </a:p>
        </p:txBody>
      </p:sp>
      <p:sp>
        <p:nvSpPr>
          <p:cNvPr id="8" name="Text Placeholder 7">
            <a:extLst>
              <a:ext uri="{FF2B5EF4-FFF2-40B4-BE49-F238E27FC236}">
                <a16:creationId xmlns:a16="http://schemas.microsoft.com/office/drawing/2014/main" id="{C0631987-B1A7-78DF-C903-BF56AD3C1619}"/>
              </a:ext>
            </a:extLst>
          </p:cNvPr>
          <p:cNvSpPr>
            <a:spLocks noGrp="1"/>
          </p:cNvSpPr>
          <p:nvPr>
            <p:ph type="body" sz="quarter" idx="13"/>
          </p:nvPr>
        </p:nvSpPr>
        <p:spPr/>
        <p:txBody>
          <a:bodyPr/>
          <a:lstStyle/>
          <a:p>
            <a:pPr marL="497839" indent="-457200">
              <a:buFont typeface="Arial" panose="020B0604020202020204" pitchFamily="34" charset="0"/>
              <a:buChar char="•"/>
            </a:pPr>
            <a:r>
              <a:rPr lang="en-US" sz="2800" dirty="0">
                <a:solidFill>
                  <a:schemeClr val="tx1"/>
                </a:solidFill>
              </a:rPr>
              <a:t>Schedule C due diligence </a:t>
            </a:r>
          </a:p>
          <a:p>
            <a:pPr marL="883909" lvl="1" indent="-457200" algn="l">
              <a:buFont typeface="Arial" panose="020B0604020202020204" pitchFamily="34" charset="0"/>
              <a:buChar char="•"/>
            </a:pPr>
            <a:r>
              <a:rPr lang="en-US" sz="2400" dirty="0">
                <a:solidFill>
                  <a:schemeClr val="tx1"/>
                </a:solidFill>
              </a:rPr>
              <a:t>Ask probing questions such as:</a:t>
            </a:r>
          </a:p>
          <a:p>
            <a:pPr marL="1261852" lvl="2" indent="-457200" algn="l">
              <a:buFont typeface="Arial" panose="020B0604020202020204" pitchFamily="34" charset="0"/>
              <a:buChar char="•"/>
            </a:pPr>
            <a:r>
              <a:rPr lang="en-US" sz="2200" dirty="0">
                <a:solidFill>
                  <a:schemeClr val="tx1"/>
                </a:solidFill>
              </a:rPr>
              <a:t>If necessary or customary for the trade, does the client have a business license, business cards, a business location, sales tax permit, advertisements, or other expected business structures or processes?</a:t>
            </a:r>
          </a:p>
        </p:txBody>
      </p:sp>
      <p:pic>
        <p:nvPicPr>
          <p:cNvPr id="4" name="Picture 3">
            <a:extLst>
              <a:ext uri="{FF2B5EF4-FFF2-40B4-BE49-F238E27FC236}">
                <a16:creationId xmlns:a16="http://schemas.microsoft.com/office/drawing/2014/main" id="{92AA3954-A96A-8780-AE13-ED5D882B37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4203" y="3442117"/>
            <a:ext cx="4120697" cy="2719677"/>
          </a:xfrm>
          <a:prstGeom prst="rect">
            <a:avLst/>
          </a:prstGeom>
        </p:spPr>
      </p:pic>
      <p:sp>
        <p:nvSpPr>
          <p:cNvPr id="5" name="Slide Number Placeholder 4">
            <a:extLst>
              <a:ext uri="{FF2B5EF4-FFF2-40B4-BE49-F238E27FC236}">
                <a16:creationId xmlns:a16="http://schemas.microsoft.com/office/drawing/2014/main" id="{87C8726A-30F8-8621-2491-8C51E1DEC055}"/>
              </a:ext>
            </a:extLst>
          </p:cNvPr>
          <p:cNvSpPr>
            <a:spLocks noGrp="1"/>
          </p:cNvSpPr>
          <p:nvPr>
            <p:ph type="sldNum" sz="quarter" idx="12"/>
          </p:nvPr>
        </p:nvSpPr>
        <p:spPr/>
        <p:txBody>
          <a:bodyPr/>
          <a:lstStyle/>
          <a:p>
            <a:fld id="{C3C3236D-FB65-584A-8227-5A449D06E62A}" type="slidenum">
              <a:rPr lang="en-US" smtClean="0"/>
              <a:t>19</a:t>
            </a:fld>
            <a:endParaRPr lang="en-US" dirty="0"/>
          </a:p>
        </p:txBody>
      </p:sp>
    </p:spTree>
    <p:extLst>
      <p:ext uri="{BB962C8B-B14F-4D97-AF65-F5344CB8AC3E}">
        <p14:creationId xmlns:p14="http://schemas.microsoft.com/office/powerpoint/2010/main" val="286492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48ECF4-CB81-3E94-DB86-A090FAEFAD7B}"/>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2</a:t>
            </a:fld>
            <a:endParaRPr lang="en-US" dirty="0"/>
          </a:p>
        </p:txBody>
      </p:sp>
      <p:sp>
        <p:nvSpPr>
          <p:cNvPr id="3" name="Title 8">
            <a:extLst>
              <a:ext uri="{FF2B5EF4-FFF2-40B4-BE49-F238E27FC236}">
                <a16:creationId xmlns:a16="http://schemas.microsoft.com/office/drawing/2014/main" id="{28864C16-78CA-ACAF-FDEA-BFFE8050AAC7}"/>
              </a:ext>
            </a:extLst>
          </p:cNvPr>
          <p:cNvSpPr txBox="1">
            <a:spLocks/>
          </p:cNvSpPr>
          <p:nvPr/>
        </p:nvSpPr>
        <p:spPr>
          <a:xfrm>
            <a:off x="272360" y="859824"/>
            <a:ext cx="4019138" cy="5138351"/>
          </a:xfrm>
          <a:prstGeom prst="rect">
            <a:avLst/>
          </a:prstGeom>
          <a:ln w="38100">
            <a:solidFill>
              <a:schemeClr val="accent4">
                <a:lumMod val="50000"/>
              </a:schemeClr>
            </a:solidFill>
          </a:ln>
        </p:spPr>
        <p:txBody>
          <a:bodyPr vert="horz" lIns="90000" tIns="46800" rIns="90000" bIns="46800" rtlCol="0" anchor="t">
            <a:noAutofit/>
          </a:bodyPr>
          <a:lstStyle>
            <a:lvl1pPr algn="l" defTabSz="609585" rtl="0" eaLnBrk="1" latinLnBrk="0" hangingPunct="1">
              <a:spcBef>
                <a:spcPct val="0"/>
              </a:spcBef>
              <a:buNone/>
              <a:defRPr sz="3600" b="0" i="0" kern="1200">
                <a:solidFill>
                  <a:schemeClr val="tx1"/>
                </a:solidFill>
                <a:latin typeface="+mj-lt"/>
                <a:ea typeface="Fira Sans Light" panose="020B0403050000020004" pitchFamily="34" charset="0"/>
                <a:cs typeface="+mj-cs"/>
              </a:defRPr>
            </a:lvl1pPr>
          </a:lstStyle>
          <a:p>
            <a:pPr algn="ctr"/>
            <a:endParaRPr lang="en-US" sz="4800" b="1" dirty="0">
              <a:solidFill>
                <a:srgbClr val="0070C0"/>
              </a:solidFill>
            </a:endParaRPr>
          </a:p>
          <a:p>
            <a:pPr algn="ctr"/>
            <a:r>
              <a:rPr lang="en-US" sz="4200" b="1" dirty="0">
                <a:solidFill>
                  <a:srgbClr val="0070C0"/>
                </a:solidFill>
              </a:rPr>
              <a:t>EIC Eligibility &amp;</a:t>
            </a:r>
          </a:p>
          <a:p>
            <a:pPr algn="ctr"/>
            <a:r>
              <a:rPr lang="en-US" sz="4200" b="1" dirty="0">
                <a:solidFill>
                  <a:srgbClr val="0070C0"/>
                </a:solidFill>
              </a:rPr>
              <a:t>Due Diligence</a:t>
            </a:r>
          </a:p>
        </p:txBody>
      </p:sp>
      <p:pic>
        <p:nvPicPr>
          <p:cNvPr id="9" name="Picture 8">
            <a:extLst>
              <a:ext uri="{FF2B5EF4-FFF2-40B4-BE49-F238E27FC236}">
                <a16:creationId xmlns:a16="http://schemas.microsoft.com/office/drawing/2014/main" id="{D3741744-788C-B1B5-D692-A8E19AF6E42F}"/>
              </a:ext>
            </a:extLst>
          </p:cNvPr>
          <p:cNvPicPr>
            <a:picLocks noChangeAspect="1"/>
          </p:cNvPicPr>
          <p:nvPr/>
        </p:nvPicPr>
        <p:blipFill>
          <a:blip r:embed="rId4"/>
          <a:stretch>
            <a:fillRect/>
          </a:stretch>
        </p:blipFill>
        <p:spPr>
          <a:xfrm>
            <a:off x="4376690" y="859823"/>
            <a:ext cx="7815309" cy="513835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13759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2655-9E08-1285-7C04-B071476FB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3595F-E440-E604-AF8C-622B275000F3}"/>
              </a:ext>
            </a:extLst>
          </p:cNvPr>
          <p:cNvSpPr>
            <a:spLocks noGrp="1"/>
          </p:cNvSpPr>
          <p:nvPr>
            <p:ph type="title"/>
          </p:nvPr>
        </p:nvSpPr>
        <p:spPr/>
        <p:txBody>
          <a:bodyPr/>
          <a:lstStyle/>
          <a:p>
            <a:r>
              <a:rPr lang="en-US" dirty="0"/>
              <a:t>EIC Rules for Everyone</a:t>
            </a:r>
            <a:br>
              <a:rPr lang="en-US" dirty="0"/>
            </a:br>
            <a:r>
              <a:rPr lang="en-US" dirty="0"/>
              <a:t>Rule 7</a:t>
            </a:r>
          </a:p>
        </p:txBody>
      </p:sp>
      <p:sp>
        <p:nvSpPr>
          <p:cNvPr id="8" name="Text Placeholder 7">
            <a:extLst>
              <a:ext uri="{FF2B5EF4-FFF2-40B4-BE49-F238E27FC236}">
                <a16:creationId xmlns:a16="http://schemas.microsoft.com/office/drawing/2014/main" id="{C42D00BF-6FED-9C0F-D40C-D999FF60AA6F}"/>
              </a:ext>
            </a:extLst>
          </p:cNvPr>
          <p:cNvSpPr>
            <a:spLocks noGrp="1"/>
          </p:cNvSpPr>
          <p:nvPr>
            <p:ph type="body" sz="quarter" idx="13"/>
          </p:nvPr>
        </p:nvSpPr>
        <p:spPr/>
        <p:txBody>
          <a:bodyPr/>
          <a:lstStyle/>
          <a:p>
            <a:r>
              <a:rPr lang="en-US" sz="2800" dirty="0">
                <a:solidFill>
                  <a:schemeClr val="tx1"/>
                </a:solidFill>
              </a:rPr>
              <a:t>Schedule C due diligence </a:t>
            </a:r>
          </a:p>
          <a:p>
            <a:pPr lvl="1" algn="l"/>
            <a:r>
              <a:rPr lang="en-US" dirty="0">
                <a:solidFill>
                  <a:schemeClr val="tx1"/>
                </a:solidFill>
              </a:rPr>
              <a:t>Remember:</a:t>
            </a:r>
          </a:p>
          <a:p>
            <a:pPr marL="1261852" lvl="2" indent="-457200" algn="l">
              <a:buFont typeface="Arial" panose="020B0604020202020204" pitchFamily="34" charset="0"/>
              <a:buChar char="•"/>
            </a:pPr>
            <a:r>
              <a:rPr lang="en-US" dirty="0">
                <a:solidFill>
                  <a:schemeClr val="tx1"/>
                </a:solidFill>
              </a:rPr>
              <a:t>Self-employed clients filing a Schedule C or Schedule F must report the correct gross income and deduct all allowable business expenses on their respective tax returns</a:t>
            </a:r>
          </a:p>
        </p:txBody>
      </p:sp>
      <p:pic>
        <p:nvPicPr>
          <p:cNvPr id="9" name="Picture 8">
            <a:extLst>
              <a:ext uri="{FF2B5EF4-FFF2-40B4-BE49-F238E27FC236}">
                <a16:creationId xmlns:a16="http://schemas.microsoft.com/office/drawing/2014/main" id="{C098F0FF-0116-4858-D2BD-1ED6678D18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900" y="3264886"/>
            <a:ext cx="6563553" cy="2983514"/>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9307D0D1-07DF-E0DE-0598-B9048EAC105D}"/>
              </a:ext>
            </a:extLst>
          </p:cNvPr>
          <p:cNvSpPr>
            <a:spLocks noGrp="1"/>
          </p:cNvSpPr>
          <p:nvPr>
            <p:ph type="sldNum" sz="quarter" idx="12"/>
          </p:nvPr>
        </p:nvSpPr>
        <p:spPr/>
        <p:txBody>
          <a:bodyPr/>
          <a:lstStyle/>
          <a:p>
            <a:fld id="{C3C3236D-FB65-584A-8227-5A449D06E62A}" type="slidenum">
              <a:rPr lang="en-US" smtClean="0"/>
              <a:t>20</a:t>
            </a:fld>
            <a:endParaRPr lang="en-US" dirty="0"/>
          </a:p>
        </p:txBody>
      </p:sp>
    </p:spTree>
    <p:extLst>
      <p:ext uri="{BB962C8B-B14F-4D97-AF65-F5344CB8AC3E}">
        <p14:creationId xmlns:p14="http://schemas.microsoft.com/office/powerpoint/2010/main" val="391645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B7A83-FBC5-B430-AFCC-25A675C08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3E5D4-C3DE-F05A-CE5B-8CDDFD4F173E}"/>
              </a:ext>
            </a:extLst>
          </p:cNvPr>
          <p:cNvSpPr>
            <a:spLocks noGrp="1"/>
          </p:cNvSpPr>
          <p:nvPr>
            <p:ph type="title"/>
          </p:nvPr>
        </p:nvSpPr>
        <p:spPr/>
        <p:txBody>
          <a:bodyPr/>
          <a:lstStyle/>
          <a:p>
            <a:r>
              <a:rPr lang="en-US" dirty="0"/>
              <a:t>EIC Rules for Taxpayers That Have Qualifying Child</a:t>
            </a:r>
            <a:br>
              <a:rPr lang="en-US" dirty="0"/>
            </a:br>
            <a:r>
              <a:rPr lang="en-US" dirty="0"/>
              <a:t>Rule 8</a:t>
            </a:r>
          </a:p>
        </p:txBody>
      </p:sp>
      <p:sp>
        <p:nvSpPr>
          <p:cNvPr id="8" name="Text Placeholder 7">
            <a:extLst>
              <a:ext uri="{FF2B5EF4-FFF2-40B4-BE49-F238E27FC236}">
                <a16:creationId xmlns:a16="http://schemas.microsoft.com/office/drawing/2014/main" id="{ECDE3A0C-7610-4A2E-25B9-B49469491E50}"/>
              </a:ext>
            </a:extLst>
          </p:cNvPr>
          <p:cNvSpPr>
            <a:spLocks noGrp="1"/>
          </p:cNvSpPr>
          <p:nvPr>
            <p:ph type="body" sz="quarter" idx="11"/>
          </p:nvPr>
        </p:nvSpPr>
        <p:spPr/>
        <p:txBody>
          <a:bodyPr/>
          <a:lstStyle/>
          <a:p>
            <a:r>
              <a:rPr lang="en-US" sz="2800" dirty="0">
                <a:solidFill>
                  <a:schemeClr val="tx1"/>
                </a:solidFill>
              </a:rPr>
              <a:t>Taxpayer’s child must meet the ‘Relationship’, ‘Age’, ‘Residency’ and ‘Joint Return’ tests</a:t>
            </a:r>
          </a:p>
        </p:txBody>
      </p:sp>
      <p:pic>
        <p:nvPicPr>
          <p:cNvPr id="3" name="Picture 2">
            <a:extLst>
              <a:ext uri="{FF2B5EF4-FFF2-40B4-BE49-F238E27FC236}">
                <a16:creationId xmlns:a16="http://schemas.microsoft.com/office/drawing/2014/main" id="{9D3C2B9C-107D-DDF3-C97B-5812BF1E1686}"/>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677390" y="2116215"/>
            <a:ext cx="6696759" cy="2912985"/>
          </a:xfrm>
          <a:prstGeom prst="roundRect">
            <a:avLst>
              <a:gd name="adj" fmla="val 8594"/>
            </a:avLst>
          </a:prstGeom>
          <a:solidFill>
            <a:srgbClr val="FFFFFF">
              <a:shade val="85000"/>
            </a:srgbClr>
          </a:solidFill>
          <a:ln>
            <a:noFill/>
          </a:ln>
          <a:effectLst/>
        </p:spPr>
      </p:pic>
      <p:sp>
        <p:nvSpPr>
          <p:cNvPr id="5" name="Slide Number Placeholder 4">
            <a:extLst>
              <a:ext uri="{FF2B5EF4-FFF2-40B4-BE49-F238E27FC236}">
                <a16:creationId xmlns:a16="http://schemas.microsoft.com/office/drawing/2014/main" id="{6F9A2644-46E7-65C9-755C-E682C4918450}"/>
              </a:ext>
            </a:extLst>
          </p:cNvPr>
          <p:cNvSpPr>
            <a:spLocks noGrp="1"/>
          </p:cNvSpPr>
          <p:nvPr>
            <p:ph type="sldNum" sz="quarter" idx="4"/>
          </p:nvPr>
        </p:nvSpPr>
        <p:spPr/>
        <p:txBody>
          <a:bodyPr/>
          <a:lstStyle/>
          <a:p>
            <a:fld id="{C3C3236D-FB65-584A-8227-5A449D06E62A}" type="slidenum">
              <a:rPr lang="en-US" smtClean="0"/>
              <a:pPr/>
              <a:t>21</a:t>
            </a:fld>
            <a:endParaRPr lang="en-US" dirty="0"/>
          </a:p>
        </p:txBody>
      </p:sp>
    </p:spTree>
    <p:extLst>
      <p:ext uri="{BB962C8B-B14F-4D97-AF65-F5344CB8AC3E}">
        <p14:creationId xmlns:p14="http://schemas.microsoft.com/office/powerpoint/2010/main" val="2063904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F230-99EA-F695-C1D0-1F82C8EA0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C0F9A-F325-C20C-2D6E-ACAC2EA05380}"/>
              </a:ext>
            </a:extLst>
          </p:cNvPr>
          <p:cNvSpPr>
            <a:spLocks noGrp="1"/>
          </p:cNvSpPr>
          <p:nvPr>
            <p:ph type="title"/>
          </p:nvPr>
        </p:nvSpPr>
        <p:spPr/>
        <p:txBody>
          <a:bodyPr/>
          <a:lstStyle/>
          <a:p>
            <a:r>
              <a:rPr lang="en-US" dirty="0"/>
              <a:t>EIC Rules for Taxpayers That Have Qualifying Child</a:t>
            </a:r>
            <a:br>
              <a:rPr lang="en-US" dirty="0"/>
            </a:br>
            <a:r>
              <a:rPr lang="en-US" dirty="0"/>
              <a:t>Rule 8</a:t>
            </a:r>
          </a:p>
        </p:txBody>
      </p:sp>
      <p:sp>
        <p:nvSpPr>
          <p:cNvPr id="8" name="Text Placeholder 7">
            <a:extLst>
              <a:ext uri="{FF2B5EF4-FFF2-40B4-BE49-F238E27FC236}">
                <a16:creationId xmlns:a16="http://schemas.microsoft.com/office/drawing/2014/main" id="{DA8131BF-122E-3839-4108-B8D72E949193}"/>
              </a:ext>
            </a:extLst>
          </p:cNvPr>
          <p:cNvSpPr>
            <a:spLocks noGrp="1"/>
          </p:cNvSpPr>
          <p:nvPr>
            <p:ph type="body" sz="quarter" idx="13"/>
          </p:nvPr>
        </p:nvSpPr>
        <p:spPr/>
        <p:txBody>
          <a:bodyPr/>
          <a:lstStyle/>
          <a:p>
            <a:pPr>
              <a:spcBef>
                <a:spcPts val="0"/>
              </a:spcBef>
              <a:spcAft>
                <a:spcPts val="2400"/>
              </a:spcAft>
            </a:pPr>
            <a:r>
              <a:rPr lang="en-US" sz="2800" dirty="0">
                <a:solidFill>
                  <a:schemeClr val="tx1"/>
                </a:solidFill>
              </a:rPr>
              <a:t>Qualifying children for EIC must meet the following tests:</a:t>
            </a:r>
          </a:p>
          <a:p>
            <a:pPr marL="941059" lvl="1" indent="-514350" algn="l">
              <a:spcBef>
                <a:spcPts val="0"/>
              </a:spcBef>
              <a:spcAft>
                <a:spcPts val="2400"/>
              </a:spcAft>
              <a:buFont typeface="+mj-lt"/>
              <a:buAutoNum type="arabicPeriod"/>
            </a:pPr>
            <a:r>
              <a:rPr lang="en-US" dirty="0">
                <a:solidFill>
                  <a:schemeClr val="tx1"/>
                </a:solidFill>
              </a:rPr>
              <a:t>Relationship</a:t>
            </a:r>
          </a:p>
          <a:p>
            <a:pPr marL="941059" lvl="1" indent="-514350" algn="l">
              <a:spcBef>
                <a:spcPts val="0"/>
              </a:spcBef>
              <a:spcAft>
                <a:spcPts val="2400"/>
              </a:spcAft>
              <a:buFont typeface="+mj-lt"/>
              <a:buAutoNum type="arabicPeriod"/>
            </a:pPr>
            <a:r>
              <a:rPr lang="en-US" dirty="0">
                <a:solidFill>
                  <a:schemeClr val="tx1"/>
                </a:solidFill>
              </a:rPr>
              <a:t>Age</a:t>
            </a:r>
          </a:p>
          <a:p>
            <a:pPr marL="941059" lvl="1" indent="-514350" algn="l">
              <a:spcBef>
                <a:spcPts val="0"/>
              </a:spcBef>
              <a:spcAft>
                <a:spcPts val="2400"/>
              </a:spcAft>
              <a:buFont typeface="+mj-lt"/>
              <a:buAutoNum type="arabicPeriod"/>
            </a:pPr>
            <a:r>
              <a:rPr lang="en-US" dirty="0">
                <a:solidFill>
                  <a:schemeClr val="tx1"/>
                </a:solidFill>
              </a:rPr>
              <a:t>Residency</a:t>
            </a:r>
          </a:p>
          <a:p>
            <a:pPr marL="941059" lvl="1" indent="-514350" algn="l">
              <a:spcBef>
                <a:spcPts val="0"/>
              </a:spcBef>
              <a:spcAft>
                <a:spcPts val="2400"/>
              </a:spcAft>
              <a:buFont typeface="+mj-lt"/>
              <a:buAutoNum type="arabicPeriod"/>
            </a:pPr>
            <a:r>
              <a:rPr lang="en-US" dirty="0">
                <a:solidFill>
                  <a:schemeClr val="tx1"/>
                </a:solidFill>
              </a:rPr>
              <a:t>Joint return</a:t>
            </a:r>
          </a:p>
          <a:p>
            <a:pPr marL="941059" lvl="1" indent="-514350" algn="l">
              <a:spcBef>
                <a:spcPts val="0"/>
              </a:spcBef>
              <a:spcAft>
                <a:spcPts val="2400"/>
              </a:spcAft>
              <a:buFont typeface="+mj-lt"/>
              <a:buAutoNum type="arabicPeriod"/>
            </a:pPr>
            <a:r>
              <a:rPr lang="en-US" dirty="0">
                <a:solidFill>
                  <a:schemeClr val="tx1"/>
                </a:solidFill>
              </a:rPr>
              <a:t>Support</a:t>
            </a:r>
          </a:p>
        </p:txBody>
      </p:sp>
      <p:pic>
        <p:nvPicPr>
          <p:cNvPr id="4" name="Picture 3">
            <a:extLst>
              <a:ext uri="{FF2B5EF4-FFF2-40B4-BE49-F238E27FC236}">
                <a16:creationId xmlns:a16="http://schemas.microsoft.com/office/drawing/2014/main" id="{B34BFF39-4355-B617-E706-4CC4C0FFAE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5984" y="2857747"/>
            <a:ext cx="4146982" cy="3373514"/>
          </a:xfrm>
          <a:prstGeom prst="rect">
            <a:avLst/>
          </a:prstGeom>
        </p:spPr>
      </p:pic>
      <p:sp>
        <p:nvSpPr>
          <p:cNvPr id="5" name="Slide Number Placeholder 4">
            <a:extLst>
              <a:ext uri="{FF2B5EF4-FFF2-40B4-BE49-F238E27FC236}">
                <a16:creationId xmlns:a16="http://schemas.microsoft.com/office/drawing/2014/main" id="{2A79736D-BC06-2E85-3CC6-4581772A7269}"/>
              </a:ext>
            </a:extLst>
          </p:cNvPr>
          <p:cNvSpPr>
            <a:spLocks noGrp="1"/>
          </p:cNvSpPr>
          <p:nvPr>
            <p:ph type="sldNum" sz="quarter" idx="12"/>
          </p:nvPr>
        </p:nvSpPr>
        <p:spPr/>
        <p:txBody>
          <a:bodyPr/>
          <a:lstStyle/>
          <a:p>
            <a:fld id="{C3C3236D-FB65-584A-8227-5A449D06E62A}" type="slidenum">
              <a:rPr lang="en-US" smtClean="0"/>
              <a:t>22</a:t>
            </a:fld>
            <a:endParaRPr lang="en-US" dirty="0"/>
          </a:p>
        </p:txBody>
      </p:sp>
    </p:spTree>
    <p:extLst>
      <p:ext uri="{BB962C8B-B14F-4D97-AF65-F5344CB8AC3E}">
        <p14:creationId xmlns:p14="http://schemas.microsoft.com/office/powerpoint/2010/main" val="1039276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1C57B-DDC8-AB79-5F1A-CC02BCA2A8FC}"/>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16F28651-237E-6396-D54B-BE7404989616}"/>
              </a:ext>
            </a:extLst>
          </p:cNvPr>
          <p:cNvSpPr>
            <a:spLocks noGrp="1"/>
          </p:cNvSpPr>
          <p:nvPr>
            <p:ph type="title"/>
          </p:nvPr>
        </p:nvSpPr>
        <p:spPr/>
        <p:txBody>
          <a:bodyPr/>
          <a:lstStyle/>
          <a:p>
            <a:r>
              <a:rPr lang="en-US" dirty="0"/>
              <a:t>Qualifying Child Requirement for EIC</a:t>
            </a:r>
          </a:p>
        </p:txBody>
      </p:sp>
      <p:graphicFrame>
        <p:nvGraphicFramePr>
          <p:cNvPr id="5" name="Content Placeholder 1">
            <a:extLst>
              <a:ext uri="{FF2B5EF4-FFF2-40B4-BE49-F238E27FC236}">
                <a16:creationId xmlns:a16="http://schemas.microsoft.com/office/drawing/2014/main" id="{53141B66-F182-2C7E-D3F6-EF2A60D20434}"/>
              </a:ext>
            </a:extLst>
          </p:cNvPr>
          <p:cNvGraphicFramePr>
            <a:graphicFrameLocks/>
          </p:cNvGraphicFramePr>
          <p:nvPr>
            <p:extLst>
              <p:ext uri="{D42A27DB-BD31-4B8C-83A1-F6EECF244321}">
                <p14:modId xmlns:p14="http://schemas.microsoft.com/office/powerpoint/2010/main" val="3737519177"/>
              </p:ext>
            </p:extLst>
          </p:nvPr>
        </p:nvGraphicFramePr>
        <p:xfrm>
          <a:off x="355600" y="1679465"/>
          <a:ext cx="11379200" cy="3444985"/>
        </p:xfrm>
        <a:graphic>
          <a:graphicData uri="http://schemas.openxmlformats.org/drawingml/2006/table">
            <a:tbl>
              <a:tblPr firstRow="1" firstCol="1" bandRow="1">
                <a:tableStyleId>{7E9639D4-E3E2-4D34-9284-5A2195B3D0D7}</a:tableStyleId>
              </a:tblPr>
              <a:tblGrid>
                <a:gridCol w="2801368">
                  <a:extLst>
                    <a:ext uri="{9D8B030D-6E8A-4147-A177-3AD203B41FA5}">
                      <a16:colId xmlns:a16="http://schemas.microsoft.com/office/drawing/2014/main" val="2391879681"/>
                    </a:ext>
                  </a:extLst>
                </a:gridCol>
                <a:gridCol w="2801368">
                  <a:extLst>
                    <a:ext uri="{9D8B030D-6E8A-4147-A177-3AD203B41FA5}">
                      <a16:colId xmlns:a16="http://schemas.microsoft.com/office/drawing/2014/main" val="3128661909"/>
                    </a:ext>
                  </a:extLst>
                </a:gridCol>
                <a:gridCol w="2801368">
                  <a:extLst>
                    <a:ext uri="{9D8B030D-6E8A-4147-A177-3AD203B41FA5}">
                      <a16:colId xmlns:a16="http://schemas.microsoft.com/office/drawing/2014/main" val="1539916895"/>
                    </a:ext>
                  </a:extLst>
                </a:gridCol>
                <a:gridCol w="2975096">
                  <a:extLst>
                    <a:ext uri="{9D8B030D-6E8A-4147-A177-3AD203B41FA5}">
                      <a16:colId xmlns:a16="http://schemas.microsoft.com/office/drawing/2014/main" val="1015339743"/>
                    </a:ext>
                  </a:extLst>
                </a:gridCol>
              </a:tblGrid>
              <a:tr h="393824">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gn="ctr">
                        <a:lnSpc>
                          <a:spcPct val="100000"/>
                        </a:lnSpc>
                        <a:spcBef>
                          <a:spcPts val="0"/>
                        </a:spcBef>
                        <a:spcAft>
                          <a:spcPts val="0"/>
                        </a:spcAft>
                      </a:pPr>
                      <a:r>
                        <a:rPr lang="en-US" sz="1600" b="0" i="0" dirty="0">
                          <a:solidFill>
                            <a:schemeClr val="bg1"/>
                          </a:solidFill>
                          <a:latin typeface="Fira Sans Light" panose="020B0403050000020004" pitchFamily="34" charset="0"/>
                        </a:rPr>
                        <a:t>Relationship</a:t>
                      </a:r>
                    </a:p>
                  </a:txBody>
                  <a:tcPr marL="26703" marR="26703" marT="26703" marB="26703" anchor="ct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gn="ctr">
                        <a:lnSpc>
                          <a:spcPct val="100000"/>
                        </a:lnSpc>
                        <a:spcBef>
                          <a:spcPts val="0"/>
                        </a:spcBef>
                        <a:spcAft>
                          <a:spcPts val="0"/>
                        </a:spcAft>
                      </a:pPr>
                      <a:r>
                        <a:rPr lang="en-US" sz="1600" b="0" i="0" dirty="0">
                          <a:solidFill>
                            <a:schemeClr val="bg1"/>
                          </a:solidFill>
                          <a:latin typeface="Fira Sans Light" panose="020B0403050000020004" pitchFamily="34" charset="0"/>
                        </a:rPr>
                        <a:t>Age</a:t>
                      </a:r>
                    </a:p>
                  </a:txBody>
                  <a:tcPr marL="26703" marR="26703" marT="26703" marB="26703" anchor="ct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gn="ctr">
                        <a:lnSpc>
                          <a:spcPct val="100000"/>
                        </a:lnSpc>
                        <a:spcBef>
                          <a:spcPts val="0"/>
                        </a:spcBef>
                        <a:spcAft>
                          <a:spcPts val="0"/>
                        </a:spcAft>
                      </a:pPr>
                      <a:r>
                        <a:rPr lang="en-US" sz="1600" b="0" i="0" dirty="0">
                          <a:solidFill>
                            <a:schemeClr val="bg1"/>
                          </a:solidFill>
                          <a:latin typeface="Fira Sans Light" panose="020B0403050000020004" pitchFamily="34" charset="0"/>
                        </a:rPr>
                        <a:t>Residency</a:t>
                      </a:r>
                    </a:p>
                  </a:txBody>
                  <a:tcPr marL="26703" marR="26703" marT="26703" marB="26703" anchor="ctr"/>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gn="ctr">
                        <a:lnSpc>
                          <a:spcPct val="100000"/>
                        </a:lnSpc>
                        <a:spcBef>
                          <a:spcPts val="0"/>
                        </a:spcBef>
                        <a:spcAft>
                          <a:spcPts val="0"/>
                        </a:spcAft>
                      </a:pPr>
                      <a:r>
                        <a:rPr lang="en-US" sz="1600" b="0" i="0" dirty="0">
                          <a:solidFill>
                            <a:schemeClr val="bg1"/>
                          </a:solidFill>
                          <a:latin typeface="Fira Sans Light" panose="020B0403050000020004" pitchFamily="34" charset="0"/>
                        </a:rPr>
                        <a:t>Joint Return</a:t>
                      </a:r>
                    </a:p>
                  </a:txBody>
                  <a:tcPr marL="26703" marR="26703" marT="26703" marB="26703" anchor="ctr"/>
                </a:tc>
                <a:extLst>
                  <a:ext uri="{0D108BD9-81ED-4DB2-BD59-A6C34878D82A}">
                    <a16:rowId xmlns:a16="http://schemas.microsoft.com/office/drawing/2014/main" val="560913283"/>
                  </a:ext>
                </a:extLst>
              </a:tr>
              <a:tr h="3051161">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nSpc>
                          <a:spcPct val="100000"/>
                        </a:lnSpc>
                        <a:spcBef>
                          <a:spcPts val="0"/>
                        </a:spcBef>
                        <a:spcAft>
                          <a:spcPts val="750"/>
                        </a:spcAft>
                      </a:pPr>
                      <a:r>
                        <a:rPr lang="en-US" sz="1400" b="0" i="0" dirty="0">
                          <a:latin typeface="Fira Sans Light" panose="020B0403050000020004" pitchFamily="34" charset="0"/>
                        </a:rPr>
                        <a:t>The child must be your client's:</a:t>
                      </a:r>
                    </a:p>
                    <a:p>
                      <a:pPr marL="0" marR="0">
                        <a:lnSpc>
                          <a:spcPct val="100000"/>
                        </a:lnSpc>
                        <a:spcBef>
                          <a:spcPts val="0"/>
                        </a:spcBef>
                        <a:spcAft>
                          <a:spcPts val="750"/>
                        </a:spcAft>
                      </a:pPr>
                      <a:r>
                        <a:rPr lang="en-US" sz="1400" b="0" i="0" dirty="0">
                          <a:latin typeface="Fira Sans Light" panose="020B0403050000020004" pitchFamily="34" charset="0"/>
                        </a:rPr>
                        <a:t>son, daughter, adopted </a:t>
                      </a:r>
                      <a:br>
                        <a:rPr lang="en-US" sz="1400" b="0" i="0" dirty="0">
                          <a:latin typeface="Fira Sans Light" panose="020B0403050000020004" pitchFamily="34" charset="0"/>
                        </a:rPr>
                      </a:br>
                      <a:r>
                        <a:rPr lang="en-US" sz="1400" b="0" i="0" dirty="0">
                          <a:latin typeface="Fira Sans Light" panose="020B0403050000020004" pitchFamily="34" charset="0"/>
                        </a:rPr>
                        <a:t>child, stepchild, eligible foster child or a descendant of any of them</a:t>
                      </a:r>
                    </a:p>
                    <a:p>
                      <a:pPr marL="0" marR="0">
                        <a:lnSpc>
                          <a:spcPct val="100000"/>
                        </a:lnSpc>
                        <a:spcBef>
                          <a:spcPts val="0"/>
                        </a:spcBef>
                        <a:spcAft>
                          <a:spcPts val="750"/>
                        </a:spcAft>
                      </a:pPr>
                      <a:r>
                        <a:rPr lang="en-US" sz="1400" b="0" i="0" dirty="0">
                          <a:latin typeface="Fira Sans Light" panose="020B0403050000020004" pitchFamily="34" charset="0"/>
                        </a:rPr>
                        <a:t>or</a:t>
                      </a:r>
                    </a:p>
                    <a:p>
                      <a:pPr marL="0" marR="0">
                        <a:lnSpc>
                          <a:spcPct val="100000"/>
                        </a:lnSpc>
                        <a:spcBef>
                          <a:spcPts val="0"/>
                        </a:spcBef>
                        <a:spcAft>
                          <a:spcPts val="750"/>
                        </a:spcAft>
                      </a:pPr>
                      <a:r>
                        <a:rPr lang="en-US" sz="1400" b="0" i="0" dirty="0">
                          <a:latin typeface="Fira Sans Light" panose="020B0403050000020004" pitchFamily="34" charset="0"/>
                        </a:rPr>
                        <a:t>brother, sister, step-brother or sister, half brother or sister, or a descendant of any of them</a:t>
                      </a:r>
                    </a:p>
                  </a:txBody>
                  <a:tcPr marL="41724" marR="41724" marT="41724" marB="41724"/>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nSpc>
                          <a:spcPct val="100000"/>
                        </a:lnSpc>
                        <a:spcBef>
                          <a:spcPts val="0"/>
                        </a:spcBef>
                        <a:spcAft>
                          <a:spcPts val="750"/>
                        </a:spcAft>
                      </a:pPr>
                      <a:r>
                        <a:rPr lang="en-US" sz="1400" b="0" i="0" dirty="0">
                          <a:latin typeface="Fira Sans Light" panose="020B0403050000020004" pitchFamily="34" charset="0"/>
                        </a:rPr>
                        <a:t>The child must be younger than your client or your client's spouse if filing a joint return and</a:t>
                      </a:r>
                    </a:p>
                    <a:p>
                      <a:pPr marL="0" marR="0">
                        <a:lnSpc>
                          <a:spcPct val="100000"/>
                        </a:lnSpc>
                        <a:spcBef>
                          <a:spcPts val="0"/>
                        </a:spcBef>
                        <a:spcAft>
                          <a:spcPts val="750"/>
                        </a:spcAft>
                      </a:pPr>
                      <a:r>
                        <a:rPr lang="en-US" sz="1400" b="0" i="0" dirty="0">
                          <a:latin typeface="Fira Sans Light" panose="020B0403050000020004" pitchFamily="34" charset="0"/>
                        </a:rPr>
                        <a:t>under the age of 19 at the end of the year or</a:t>
                      </a:r>
                    </a:p>
                    <a:p>
                      <a:pPr marL="0" marR="0">
                        <a:lnSpc>
                          <a:spcPct val="100000"/>
                        </a:lnSpc>
                        <a:spcBef>
                          <a:spcPts val="0"/>
                        </a:spcBef>
                        <a:spcAft>
                          <a:spcPts val="750"/>
                        </a:spcAft>
                      </a:pPr>
                      <a:r>
                        <a:rPr lang="en-US" sz="1400" b="0" i="0" dirty="0">
                          <a:latin typeface="Fira Sans Light" panose="020B0403050000020004" pitchFamily="34" charset="0"/>
                        </a:rPr>
                        <a:t>a full-time student under </a:t>
                      </a:r>
                      <a:br>
                        <a:rPr lang="en-US" sz="1400" b="0" i="0" dirty="0">
                          <a:latin typeface="Fira Sans Light" panose="020B0403050000020004" pitchFamily="34" charset="0"/>
                        </a:rPr>
                      </a:br>
                      <a:r>
                        <a:rPr lang="en-US" sz="1400" b="0" i="0" dirty="0">
                          <a:latin typeface="Fira Sans Light" panose="020B0403050000020004" pitchFamily="34" charset="0"/>
                        </a:rPr>
                        <a:t>the age of 24 at the end of </a:t>
                      </a:r>
                      <a:br>
                        <a:rPr lang="en-US" sz="1400" b="0" i="0" dirty="0">
                          <a:latin typeface="Fira Sans Light" panose="020B0403050000020004" pitchFamily="34" charset="0"/>
                        </a:rPr>
                      </a:br>
                      <a:r>
                        <a:rPr lang="en-US" sz="1400" b="0" i="0" dirty="0">
                          <a:latin typeface="Fira Sans Light" panose="020B0403050000020004" pitchFamily="34" charset="0"/>
                        </a:rPr>
                        <a:t>the year</a:t>
                      </a:r>
                    </a:p>
                    <a:p>
                      <a:pPr marL="0" marR="0">
                        <a:lnSpc>
                          <a:spcPct val="100000"/>
                        </a:lnSpc>
                        <a:spcBef>
                          <a:spcPts val="0"/>
                        </a:spcBef>
                        <a:spcAft>
                          <a:spcPts val="750"/>
                        </a:spcAft>
                      </a:pPr>
                      <a:r>
                        <a:rPr lang="en-US" sz="1400" b="0" i="0" dirty="0">
                          <a:latin typeface="Fira Sans Light" panose="020B0403050000020004" pitchFamily="34" charset="0"/>
                        </a:rPr>
                        <a:t>The child can be any age if permanently and totally disabled at any time during the year</a:t>
                      </a:r>
                    </a:p>
                  </a:txBody>
                  <a:tcPr marL="41724" marR="41724" marT="41724" marB="41724"/>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nSpc>
                          <a:spcPct val="100000"/>
                        </a:lnSpc>
                        <a:spcBef>
                          <a:spcPts val="0"/>
                        </a:spcBef>
                        <a:spcAft>
                          <a:spcPts val="750"/>
                        </a:spcAft>
                      </a:pPr>
                      <a:r>
                        <a:rPr lang="en-US" sz="1400" b="0" i="0" dirty="0">
                          <a:latin typeface="Fira Sans Light" panose="020B0403050000020004" pitchFamily="34" charset="0"/>
                        </a:rPr>
                        <a:t>The child must have:</a:t>
                      </a:r>
                    </a:p>
                    <a:p>
                      <a:pPr marL="0" marR="0">
                        <a:lnSpc>
                          <a:spcPct val="100000"/>
                        </a:lnSpc>
                        <a:spcBef>
                          <a:spcPts val="0"/>
                        </a:spcBef>
                        <a:spcAft>
                          <a:spcPts val="750"/>
                        </a:spcAft>
                      </a:pPr>
                      <a:r>
                        <a:rPr lang="en-US" sz="1400" b="0" i="0" dirty="0">
                          <a:latin typeface="Fira Sans Light" panose="020B0403050000020004" pitchFamily="34" charset="0"/>
                        </a:rPr>
                        <a:t>lived with your client or your client's spouse, if filing a joint return, for more than half the year* in the United States</a:t>
                      </a:r>
                    </a:p>
                    <a:p>
                      <a:pPr marL="0" marR="0">
                        <a:lnSpc>
                          <a:spcPct val="100000"/>
                        </a:lnSpc>
                        <a:spcBef>
                          <a:spcPts val="0"/>
                        </a:spcBef>
                        <a:spcAft>
                          <a:spcPts val="750"/>
                        </a:spcAft>
                      </a:pPr>
                      <a:r>
                        <a:rPr lang="en-US" sz="1400" b="0" i="0" dirty="0">
                          <a:latin typeface="Fira Sans Light" panose="020B0403050000020004" pitchFamily="34" charset="0"/>
                        </a:rPr>
                        <a:t>*Exceptions exist for temporary absence due to special circumstances and birth or death of a child. See Pub. 596, Earned Income Credit for more information</a:t>
                      </a:r>
                    </a:p>
                  </a:txBody>
                  <a:tcPr marL="41724" marR="41724" marT="41724" marB="41724"/>
                </a:tc>
                <a:tc>
                  <a:txBody>
                    <a:bodyPr/>
                    <a:lstStyle>
                      <a:lvl1pPr marL="0" algn="l" defTabSz="609585" rtl="0" eaLnBrk="1" latinLnBrk="0" hangingPunct="1">
                        <a:defRPr sz="2400" kern="1200">
                          <a:solidFill>
                            <a:schemeClr val="tx1"/>
                          </a:solidFill>
                          <a:latin typeface="Arial" panose="020B0604020202020204"/>
                        </a:defRPr>
                      </a:lvl1pPr>
                      <a:lvl2pPr marL="609585" algn="l" defTabSz="609585" rtl="0" eaLnBrk="1" latinLnBrk="0" hangingPunct="1">
                        <a:defRPr sz="2400" kern="1200">
                          <a:solidFill>
                            <a:schemeClr val="tx1"/>
                          </a:solidFill>
                          <a:latin typeface="Arial" panose="020B0604020202020204"/>
                        </a:defRPr>
                      </a:lvl2pPr>
                      <a:lvl3pPr marL="1219170" algn="l" defTabSz="609585" rtl="0" eaLnBrk="1" latinLnBrk="0" hangingPunct="1">
                        <a:defRPr sz="2400" kern="1200">
                          <a:solidFill>
                            <a:schemeClr val="tx1"/>
                          </a:solidFill>
                          <a:latin typeface="Arial" panose="020B0604020202020204"/>
                        </a:defRPr>
                      </a:lvl3pPr>
                      <a:lvl4pPr marL="1828754" algn="l" defTabSz="609585" rtl="0" eaLnBrk="1" latinLnBrk="0" hangingPunct="1">
                        <a:defRPr sz="2400" kern="1200">
                          <a:solidFill>
                            <a:schemeClr val="tx1"/>
                          </a:solidFill>
                          <a:latin typeface="Arial" panose="020B0604020202020204"/>
                        </a:defRPr>
                      </a:lvl4pPr>
                      <a:lvl5pPr marL="2438339" algn="l" defTabSz="609585" rtl="0" eaLnBrk="1" latinLnBrk="0" hangingPunct="1">
                        <a:defRPr sz="2400" kern="1200">
                          <a:solidFill>
                            <a:schemeClr val="tx1"/>
                          </a:solidFill>
                          <a:latin typeface="Arial" panose="020B0604020202020204"/>
                        </a:defRPr>
                      </a:lvl5pPr>
                      <a:lvl6pPr marL="3047924" algn="l" defTabSz="609585" rtl="0" eaLnBrk="1" latinLnBrk="0" hangingPunct="1">
                        <a:defRPr sz="2400" kern="1200">
                          <a:solidFill>
                            <a:schemeClr val="tx1"/>
                          </a:solidFill>
                          <a:latin typeface="Arial" panose="020B0604020202020204"/>
                        </a:defRPr>
                      </a:lvl6pPr>
                      <a:lvl7pPr marL="3657509" algn="l" defTabSz="609585" rtl="0" eaLnBrk="1" latinLnBrk="0" hangingPunct="1">
                        <a:defRPr sz="2400" kern="1200">
                          <a:solidFill>
                            <a:schemeClr val="tx1"/>
                          </a:solidFill>
                          <a:latin typeface="Arial" panose="020B0604020202020204"/>
                        </a:defRPr>
                      </a:lvl7pPr>
                      <a:lvl8pPr marL="4267093" algn="l" defTabSz="609585" rtl="0" eaLnBrk="1" latinLnBrk="0" hangingPunct="1">
                        <a:defRPr sz="2400" kern="1200">
                          <a:solidFill>
                            <a:schemeClr val="tx1"/>
                          </a:solidFill>
                          <a:latin typeface="Arial" panose="020B0604020202020204"/>
                        </a:defRPr>
                      </a:lvl8pPr>
                      <a:lvl9pPr marL="4876678" algn="l" defTabSz="609585" rtl="0" eaLnBrk="1" latinLnBrk="0" hangingPunct="1">
                        <a:defRPr sz="2400" kern="1200">
                          <a:solidFill>
                            <a:schemeClr val="tx1"/>
                          </a:solidFill>
                          <a:latin typeface="Arial" panose="020B0604020202020204"/>
                        </a:defRPr>
                      </a:lvl9pPr>
                    </a:lstStyle>
                    <a:p>
                      <a:pPr marL="0" marR="0">
                        <a:lnSpc>
                          <a:spcPct val="100000"/>
                        </a:lnSpc>
                        <a:spcBef>
                          <a:spcPts val="0"/>
                        </a:spcBef>
                        <a:spcAft>
                          <a:spcPts val="750"/>
                        </a:spcAft>
                      </a:pPr>
                      <a:r>
                        <a:rPr lang="en-US" sz="1400" b="0" i="0" dirty="0">
                          <a:latin typeface="Fira Sans Light" panose="020B0403050000020004" pitchFamily="34" charset="0"/>
                        </a:rPr>
                        <a:t>The child must:</a:t>
                      </a:r>
                    </a:p>
                    <a:p>
                      <a:pPr marL="0" marR="0">
                        <a:lnSpc>
                          <a:spcPct val="100000"/>
                        </a:lnSpc>
                        <a:spcBef>
                          <a:spcPts val="0"/>
                        </a:spcBef>
                        <a:spcAft>
                          <a:spcPts val="750"/>
                        </a:spcAft>
                      </a:pPr>
                      <a:r>
                        <a:rPr lang="en-US" sz="1400" b="0" i="0" dirty="0">
                          <a:latin typeface="Fira Sans Light" panose="020B0403050000020004" pitchFamily="34" charset="0"/>
                        </a:rPr>
                        <a:t>not file a joint return</a:t>
                      </a:r>
                    </a:p>
                    <a:p>
                      <a:pPr marL="0" marR="0">
                        <a:lnSpc>
                          <a:spcPct val="100000"/>
                        </a:lnSpc>
                        <a:spcBef>
                          <a:spcPts val="0"/>
                        </a:spcBef>
                        <a:spcAft>
                          <a:spcPts val="750"/>
                        </a:spcAft>
                      </a:pPr>
                      <a:r>
                        <a:rPr lang="en-US" sz="1400" b="0" i="0" dirty="0">
                          <a:latin typeface="Fira Sans Light" panose="020B0403050000020004" pitchFamily="34" charset="0"/>
                        </a:rPr>
                        <a:t>or</a:t>
                      </a:r>
                    </a:p>
                    <a:p>
                      <a:pPr marL="0" marR="0">
                        <a:lnSpc>
                          <a:spcPct val="100000"/>
                        </a:lnSpc>
                        <a:spcBef>
                          <a:spcPts val="0"/>
                        </a:spcBef>
                        <a:spcAft>
                          <a:spcPts val="750"/>
                        </a:spcAft>
                      </a:pPr>
                      <a:r>
                        <a:rPr lang="en-US" sz="1400" b="0" i="0" dirty="0">
                          <a:latin typeface="Fira Sans Light" panose="020B0403050000020004" pitchFamily="34" charset="0"/>
                        </a:rPr>
                        <a:t>file a joint return only to claim a refund of withholding or estimated tax paid and neither the child nor the child's spouse had a filing requirement</a:t>
                      </a:r>
                    </a:p>
                  </a:txBody>
                  <a:tcPr marL="41724" marR="41724" marT="41724" marB="41724"/>
                </a:tc>
                <a:extLst>
                  <a:ext uri="{0D108BD9-81ED-4DB2-BD59-A6C34878D82A}">
                    <a16:rowId xmlns:a16="http://schemas.microsoft.com/office/drawing/2014/main" val="3205814268"/>
                  </a:ext>
                </a:extLst>
              </a:tr>
            </a:tbl>
          </a:graphicData>
        </a:graphic>
      </p:graphicFrame>
      <p:sp>
        <p:nvSpPr>
          <p:cNvPr id="2" name="Slide Number Placeholder 1">
            <a:extLst>
              <a:ext uri="{FF2B5EF4-FFF2-40B4-BE49-F238E27FC236}">
                <a16:creationId xmlns:a16="http://schemas.microsoft.com/office/drawing/2014/main" id="{B3562E84-9C34-88FA-285C-9E22D413B0F1}"/>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23</a:t>
            </a:fld>
            <a:endParaRPr lang="en-US" dirty="0"/>
          </a:p>
        </p:txBody>
      </p:sp>
    </p:spTree>
    <p:custDataLst>
      <p:tags r:id="rId1"/>
    </p:custDataLst>
    <p:extLst>
      <p:ext uri="{BB962C8B-B14F-4D97-AF65-F5344CB8AC3E}">
        <p14:creationId xmlns:p14="http://schemas.microsoft.com/office/powerpoint/2010/main" val="210915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F59A-7FC8-74E9-0786-FDC480F97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3E31F-7A95-05DD-8413-705133BDE5FD}"/>
              </a:ext>
            </a:extLst>
          </p:cNvPr>
          <p:cNvSpPr>
            <a:spLocks noGrp="1"/>
          </p:cNvSpPr>
          <p:nvPr>
            <p:ph type="title"/>
          </p:nvPr>
        </p:nvSpPr>
        <p:spPr/>
        <p:txBody>
          <a:bodyPr/>
          <a:lstStyle/>
          <a:p>
            <a:r>
              <a:rPr lang="en-US" dirty="0"/>
              <a:t>EIC Rules for Taxpayers That Have Qualifying Child</a:t>
            </a:r>
            <a:br>
              <a:rPr lang="en-US" dirty="0"/>
            </a:br>
            <a:r>
              <a:rPr lang="en-US" dirty="0"/>
              <a:t>Rule 9</a:t>
            </a:r>
          </a:p>
        </p:txBody>
      </p:sp>
      <p:sp>
        <p:nvSpPr>
          <p:cNvPr id="8" name="Text Placeholder 7">
            <a:extLst>
              <a:ext uri="{FF2B5EF4-FFF2-40B4-BE49-F238E27FC236}">
                <a16:creationId xmlns:a16="http://schemas.microsoft.com/office/drawing/2014/main" id="{C2C83989-209F-5B2F-66B3-7650FA78734F}"/>
              </a:ext>
            </a:extLst>
          </p:cNvPr>
          <p:cNvSpPr>
            <a:spLocks noGrp="1"/>
          </p:cNvSpPr>
          <p:nvPr>
            <p:ph type="body" sz="quarter" idx="11"/>
          </p:nvPr>
        </p:nvSpPr>
        <p:spPr/>
        <p:txBody>
          <a:bodyPr/>
          <a:lstStyle/>
          <a:p>
            <a:pPr>
              <a:spcBef>
                <a:spcPts val="0"/>
              </a:spcBef>
              <a:spcAft>
                <a:spcPts val="2400"/>
              </a:spcAft>
            </a:pPr>
            <a:r>
              <a:rPr lang="en-US" sz="2800" dirty="0">
                <a:solidFill>
                  <a:schemeClr val="tx1"/>
                </a:solidFill>
              </a:rPr>
              <a:t>Taxpayer’s qualifying child cannot be used by more than one person to claim EIC</a:t>
            </a:r>
          </a:p>
          <a:p>
            <a:pPr lvl="1" algn="l">
              <a:spcBef>
                <a:spcPts val="0"/>
              </a:spcBef>
              <a:spcAft>
                <a:spcPts val="2400"/>
              </a:spcAft>
            </a:pPr>
            <a:r>
              <a:rPr lang="en-US" dirty="0">
                <a:solidFill>
                  <a:schemeClr val="tx1"/>
                </a:solidFill>
              </a:rPr>
              <a:t>Remember, only the custodial parent is eligible to claim the EIC</a:t>
            </a:r>
          </a:p>
        </p:txBody>
      </p:sp>
      <p:pic>
        <p:nvPicPr>
          <p:cNvPr id="4" name="Picture 3">
            <a:extLst>
              <a:ext uri="{FF2B5EF4-FFF2-40B4-BE49-F238E27FC236}">
                <a16:creationId xmlns:a16="http://schemas.microsoft.com/office/drawing/2014/main" id="{C3B3491B-5800-D7ED-0EBC-C52848A1DA5C}"/>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600358" y="2578100"/>
            <a:ext cx="6843778" cy="2387600"/>
          </a:xfrm>
          <a:prstGeom prst="rect">
            <a:avLst/>
          </a:prstGeom>
        </p:spPr>
      </p:pic>
      <p:sp>
        <p:nvSpPr>
          <p:cNvPr id="5" name="Slide Number Placeholder 4">
            <a:extLst>
              <a:ext uri="{FF2B5EF4-FFF2-40B4-BE49-F238E27FC236}">
                <a16:creationId xmlns:a16="http://schemas.microsoft.com/office/drawing/2014/main" id="{233CE9D1-ECFB-34E4-B96C-D79FD75D2E35}"/>
              </a:ext>
            </a:extLst>
          </p:cNvPr>
          <p:cNvSpPr>
            <a:spLocks noGrp="1"/>
          </p:cNvSpPr>
          <p:nvPr>
            <p:ph type="sldNum" sz="quarter" idx="4"/>
          </p:nvPr>
        </p:nvSpPr>
        <p:spPr/>
        <p:txBody>
          <a:bodyPr/>
          <a:lstStyle/>
          <a:p>
            <a:fld id="{C3C3236D-FB65-584A-8227-5A449D06E62A}" type="slidenum">
              <a:rPr lang="en-US" smtClean="0"/>
              <a:pPr/>
              <a:t>24</a:t>
            </a:fld>
            <a:endParaRPr lang="en-US" dirty="0"/>
          </a:p>
        </p:txBody>
      </p:sp>
    </p:spTree>
    <p:extLst>
      <p:ext uri="{BB962C8B-B14F-4D97-AF65-F5344CB8AC3E}">
        <p14:creationId xmlns:p14="http://schemas.microsoft.com/office/powerpoint/2010/main" val="261607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211E3-3AEC-1114-3B93-813FE2336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8B67E-9E61-00C1-E5F8-044ABF66231D}"/>
              </a:ext>
            </a:extLst>
          </p:cNvPr>
          <p:cNvSpPr>
            <a:spLocks noGrp="1"/>
          </p:cNvSpPr>
          <p:nvPr>
            <p:ph type="title"/>
          </p:nvPr>
        </p:nvSpPr>
        <p:spPr/>
        <p:txBody>
          <a:bodyPr/>
          <a:lstStyle/>
          <a:p>
            <a:r>
              <a:rPr lang="en-US" dirty="0"/>
              <a:t>EIC Rules for Taxpayers That Have Qualifying Child</a:t>
            </a:r>
            <a:br>
              <a:rPr lang="en-US" dirty="0"/>
            </a:br>
            <a:r>
              <a:rPr lang="en-US" dirty="0"/>
              <a:t>Rule 10</a:t>
            </a:r>
          </a:p>
        </p:txBody>
      </p:sp>
      <p:sp>
        <p:nvSpPr>
          <p:cNvPr id="8" name="Text Placeholder 7">
            <a:extLst>
              <a:ext uri="{FF2B5EF4-FFF2-40B4-BE49-F238E27FC236}">
                <a16:creationId xmlns:a16="http://schemas.microsoft.com/office/drawing/2014/main" id="{6E486943-D403-1D99-F922-504DB1EE8327}"/>
              </a:ext>
            </a:extLst>
          </p:cNvPr>
          <p:cNvSpPr>
            <a:spLocks noGrp="1"/>
          </p:cNvSpPr>
          <p:nvPr>
            <p:ph type="body" sz="quarter" idx="11"/>
          </p:nvPr>
        </p:nvSpPr>
        <p:spPr/>
        <p:txBody>
          <a:bodyPr/>
          <a:lstStyle/>
          <a:p>
            <a:r>
              <a:rPr lang="en-US" sz="2800" dirty="0">
                <a:solidFill>
                  <a:schemeClr val="tx1"/>
                </a:solidFill>
              </a:rPr>
              <a:t>Taxpayers cannot be a qualifying child of another taxpayer</a:t>
            </a:r>
          </a:p>
        </p:txBody>
      </p:sp>
      <p:pic>
        <p:nvPicPr>
          <p:cNvPr id="5" name="Picture 4">
            <a:extLst>
              <a:ext uri="{FF2B5EF4-FFF2-40B4-BE49-F238E27FC236}">
                <a16:creationId xmlns:a16="http://schemas.microsoft.com/office/drawing/2014/main" id="{2E7E6035-8C5F-9D45-84A0-5A8A8BCA6B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1075" y="1567402"/>
            <a:ext cx="6812783" cy="3868198"/>
          </a:xfrm>
          <a:prstGeom prst="rect">
            <a:avLst/>
          </a:prstGeom>
        </p:spPr>
      </p:pic>
      <p:sp>
        <p:nvSpPr>
          <p:cNvPr id="4" name="Slide Number Placeholder 3">
            <a:extLst>
              <a:ext uri="{FF2B5EF4-FFF2-40B4-BE49-F238E27FC236}">
                <a16:creationId xmlns:a16="http://schemas.microsoft.com/office/drawing/2014/main" id="{62674107-99A2-38C1-832F-0BA146ACA749}"/>
              </a:ext>
            </a:extLst>
          </p:cNvPr>
          <p:cNvSpPr>
            <a:spLocks noGrp="1"/>
          </p:cNvSpPr>
          <p:nvPr>
            <p:ph type="sldNum" sz="quarter" idx="4"/>
          </p:nvPr>
        </p:nvSpPr>
        <p:spPr/>
        <p:txBody>
          <a:bodyPr/>
          <a:lstStyle/>
          <a:p>
            <a:fld id="{C3C3236D-FB65-584A-8227-5A449D06E62A}" type="slidenum">
              <a:rPr lang="en-US" smtClean="0"/>
              <a:pPr/>
              <a:t>25</a:t>
            </a:fld>
            <a:endParaRPr lang="en-US" dirty="0"/>
          </a:p>
        </p:txBody>
      </p:sp>
    </p:spTree>
    <p:extLst>
      <p:ext uri="{BB962C8B-B14F-4D97-AF65-F5344CB8AC3E}">
        <p14:creationId xmlns:p14="http://schemas.microsoft.com/office/powerpoint/2010/main" val="3670710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0F5D-CFAD-F4B1-FE89-BCE775516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D773D-3FF8-81BD-BADD-02676912E09F}"/>
              </a:ext>
            </a:extLst>
          </p:cNvPr>
          <p:cNvSpPr>
            <a:spLocks noGrp="1"/>
          </p:cNvSpPr>
          <p:nvPr>
            <p:ph type="title"/>
          </p:nvPr>
        </p:nvSpPr>
        <p:spPr/>
        <p:txBody>
          <a:bodyPr/>
          <a:lstStyle/>
          <a:p>
            <a:r>
              <a:rPr lang="en-US" dirty="0"/>
              <a:t>EIC Rules for Taxpayers That Do Not Have Qualifying Child</a:t>
            </a:r>
            <a:br>
              <a:rPr lang="en-US" dirty="0"/>
            </a:br>
            <a:r>
              <a:rPr lang="en-US" dirty="0"/>
              <a:t>Rule 11</a:t>
            </a:r>
          </a:p>
        </p:txBody>
      </p:sp>
      <p:sp>
        <p:nvSpPr>
          <p:cNvPr id="8" name="Text Placeholder 7">
            <a:extLst>
              <a:ext uri="{FF2B5EF4-FFF2-40B4-BE49-F238E27FC236}">
                <a16:creationId xmlns:a16="http://schemas.microsoft.com/office/drawing/2014/main" id="{1BB013C7-80D9-8143-D6BC-E511C3B700DD}"/>
              </a:ext>
            </a:extLst>
          </p:cNvPr>
          <p:cNvSpPr>
            <a:spLocks noGrp="1"/>
          </p:cNvSpPr>
          <p:nvPr>
            <p:ph type="body" sz="quarter" idx="11"/>
          </p:nvPr>
        </p:nvSpPr>
        <p:spPr/>
        <p:txBody>
          <a:bodyPr/>
          <a:lstStyle/>
          <a:p>
            <a:pPr>
              <a:spcBef>
                <a:spcPts val="0"/>
              </a:spcBef>
              <a:spcAft>
                <a:spcPts val="600"/>
              </a:spcAft>
            </a:pPr>
            <a:r>
              <a:rPr lang="en-US" sz="2800" dirty="0"/>
              <a:t>Taxpayer must meet the age requirements</a:t>
            </a:r>
          </a:p>
          <a:p>
            <a:pPr lvl="1" algn="l">
              <a:spcBef>
                <a:spcPts val="0"/>
              </a:spcBef>
              <a:spcAft>
                <a:spcPts val="600"/>
              </a:spcAft>
            </a:pPr>
            <a:r>
              <a:rPr lang="en-US" sz="2800" dirty="0"/>
              <a:t>Taxpayer must be at least age 25 but under age 65 at the end of tax year. </a:t>
            </a:r>
          </a:p>
          <a:p>
            <a:pPr lvl="1" algn="l">
              <a:spcBef>
                <a:spcPts val="0"/>
              </a:spcBef>
              <a:spcAft>
                <a:spcPts val="600"/>
              </a:spcAft>
            </a:pPr>
            <a:r>
              <a:rPr lang="en-US" sz="2800" dirty="0"/>
              <a:t>If taxpayer is married filing joint return, either taxpayer of spouse must meet the test, however, both do not have to meet it</a:t>
            </a:r>
          </a:p>
        </p:txBody>
      </p:sp>
      <p:pic>
        <p:nvPicPr>
          <p:cNvPr id="3" name="Picture 2">
            <a:extLst>
              <a:ext uri="{FF2B5EF4-FFF2-40B4-BE49-F238E27FC236}">
                <a16:creationId xmlns:a16="http://schemas.microsoft.com/office/drawing/2014/main" id="{DB685A1D-5306-A62F-EDC6-5C4B4DF34D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65610" y="3426634"/>
            <a:ext cx="4458321" cy="2815781"/>
          </a:xfrm>
          <a:prstGeom prst="rect">
            <a:avLst/>
          </a:prstGeom>
          <a:ln>
            <a:noFill/>
          </a:ln>
          <a:effectLst/>
        </p:spPr>
      </p:pic>
      <p:sp>
        <p:nvSpPr>
          <p:cNvPr id="5" name="Slide Number Placeholder 4">
            <a:extLst>
              <a:ext uri="{FF2B5EF4-FFF2-40B4-BE49-F238E27FC236}">
                <a16:creationId xmlns:a16="http://schemas.microsoft.com/office/drawing/2014/main" id="{B824F07F-A5BC-D90F-D126-8656FC65824F}"/>
              </a:ext>
            </a:extLst>
          </p:cNvPr>
          <p:cNvSpPr>
            <a:spLocks noGrp="1"/>
          </p:cNvSpPr>
          <p:nvPr>
            <p:ph type="sldNum" sz="quarter" idx="4"/>
          </p:nvPr>
        </p:nvSpPr>
        <p:spPr/>
        <p:txBody>
          <a:bodyPr/>
          <a:lstStyle/>
          <a:p>
            <a:fld id="{C3C3236D-FB65-584A-8227-5A449D06E62A}" type="slidenum">
              <a:rPr lang="en-US" smtClean="0"/>
              <a:pPr/>
              <a:t>26</a:t>
            </a:fld>
            <a:endParaRPr lang="en-US" dirty="0"/>
          </a:p>
        </p:txBody>
      </p:sp>
    </p:spTree>
    <p:extLst>
      <p:ext uri="{BB962C8B-B14F-4D97-AF65-F5344CB8AC3E}">
        <p14:creationId xmlns:p14="http://schemas.microsoft.com/office/powerpoint/2010/main" val="503316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C7F5-B7E5-5F7F-CD01-EE81DB12D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97ADB-D84A-1B29-D8D4-4A158AAE4E07}"/>
              </a:ext>
            </a:extLst>
          </p:cNvPr>
          <p:cNvSpPr>
            <a:spLocks noGrp="1"/>
          </p:cNvSpPr>
          <p:nvPr>
            <p:ph type="title"/>
          </p:nvPr>
        </p:nvSpPr>
        <p:spPr/>
        <p:txBody>
          <a:bodyPr/>
          <a:lstStyle/>
          <a:p>
            <a:r>
              <a:rPr lang="en-US" dirty="0"/>
              <a:t>EIC Rules for Taxpayers That Do Not Have Qualifying Child</a:t>
            </a:r>
            <a:br>
              <a:rPr lang="en-US" dirty="0"/>
            </a:br>
            <a:r>
              <a:rPr lang="en-US" dirty="0"/>
              <a:t>Rule 12</a:t>
            </a:r>
          </a:p>
        </p:txBody>
      </p:sp>
      <p:sp>
        <p:nvSpPr>
          <p:cNvPr id="8" name="Text Placeholder 7">
            <a:extLst>
              <a:ext uri="{FF2B5EF4-FFF2-40B4-BE49-F238E27FC236}">
                <a16:creationId xmlns:a16="http://schemas.microsoft.com/office/drawing/2014/main" id="{2A52C8A5-A189-A2C3-6EE1-5EDA60182A8E}"/>
              </a:ext>
            </a:extLst>
          </p:cNvPr>
          <p:cNvSpPr>
            <a:spLocks noGrp="1"/>
          </p:cNvSpPr>
          <p:nvPr>
            <p:ph type="body" sz="quarter" idx="11"/>
          </p:nvPr>
        </p:nvSpPr>
        <p:spPr/>
        <p:txBody>
          <a:bodyPr/>
          <a:lstStyle/>
          <a:p>
            <a:r>
              <a:rPr lang="en-US" sz="2800" dirty="0">
                <a:solidFill>
                  <a:schemeClr val="tx1"/>
                </a:solidFill>
              </a:rPr>
              <a:t>Taxpayer cannot be the dependent of another person</a:t>
            </a:r>
          </a:p>
        </p:txBody>
      </p:sp>
      <p:pic>
        <p:nvPicPr>
          <p:cNvPr id="4" name="Picture 3">
            <a:extLst>
              <a:ext uri="{FF2B5EF4-FFF2-40B4-BE49-F238E27FC236}">
                <a16:creationId xmlns:a16="http://schemas.microsoft.com/office/drawing/2014/main" id="{EB63072B-EA4C-E235-9BF7-B4FBC1DF0EB2}"/>
              </a:ext>
            </a:extLst>
          </p:cNvPr>
          <p:cNvPicPr>
            <a:picLocks noChangeAspect="1"/>
          </p:cNvPicPr>
          <p:nvPr/>
        </p:nvPicPr>
        <p:blipFill>
          <a:blip r:embed="rId2">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940421" y="1606550"/>
            <a:ext cx="6108700" cy="4554866"/>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0FE839-7810-CE17-C0D9-CCB549766C52}"/>
              </a:ext>
            </a:extLst>
          </p:cNvPr>
          <p:cNvSpPr>
            <a:spLocks noGrp="1"/>
          </p:cNvSpPr>
          <p:nvPr>
            <p:ph type="sldNum" sz="quarter" idx="4"/>
          </p:nvPr>
        </p:nvSpPr>
        <p:spPr/>
        <p:txBody>
          <a:bodyPr/>
          <a:lstStyle/>
          <a:p>
            <a:fld id="{C3C3236D-FB65-584A-8227-5A449D06E62A}" type="slidenum">
              <a:rPr lang="en-US" smtClean="0"/>
              <a:pPr/>
              <a:t>27</a:t>
            </a:fld>
            <a:endParaRPr lang="en-US" dirty="0"/>
          </a:p>
        </p:txBody>
      </p:sp>
    </p:spTree>
    <p:extLst>
      <p:ext uri="{BB962C8B-B14F-4D97-AF65-F5344CB8AC3E}">
        <p14:creationId xmlns:p14="http://schemas.microsoft.com/office/powerpoint/2010/main" val="3348466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4C26-20A6-3EF7-F35C-7004A1EE4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D17790-1F80-D0DD-0083-5E1E6E6486F5}"/>
              </a:ext>
            </a:extLst>
          </p:cNvPr>
          <p:cNvSpPr>
            <a:spLocks noGrp="1"/>
          </p:cNvSpPr>
          <p:nvPr>
            <p:ph type="title"/>
          </p:nvPr>
        </p:nvSpPr>
        <p:spPr/>
        <p:txBody>
          <a:bodyPr/>
          <a:lstStyle/>
          <a:p>
            <a:r>
              <a:rPr lang="en-US" dirty="0"/>
              <a:t>EIC Rules for Taxpayers That Do Not Have Qualifying Child</a:t>
            </a:r>
            <a:br>
              <a:rPr lang="en-US" dirty="0"/>
            </a:br>
            <a:r>
              <a:rPr lang="en-US" dirty="0"/>
              <a:t>Rule 13</a:t>
            </a:r>
          </a:p>
        </p:txBody>
      </p:sp>
      <p:sp>
        <p:nvSpPr>
          <p:cNvPr id="8" name="Text Placeholder 7">
            <a:extLst>
              <a:ext uri="{FF2B5EF4-FFF2-40B4-BE49-F238E27FC236}">
                <a16:creationId xmlns:a16="http://schemas.microsoft.com/office/drawing/2014/main" id="{CE49E88A-02C0-BBF1-8316-6563443F6998}"/>
              </a:ext>
            </a:extLst>
          </p:cNvPr>
          <p:cNvSpPr>
            <a:spLocks noGrp="1"/>
          </p:cNvSpPr>
          <p:nvPr>
            <p:ph type="body" sz="quarter" idx="11"/>
          </p:nvPr>
        </p:nvSpPr>
        <p:spPr/>
        <p:txBody>
          <a:bodyPr/>
          <a:lstStyle/>
          <a:p>
            <a:r>
              <a:rPr lang="en-US" sz="2800" dirty="0">
                <a:solidFill>
                  <a:schemeClr val="tx1"/>
                </a:solidFill>
              </a:rPr>
              <a:t>Taxpayer cannot be a qualifying child of another taxpayer</a:t>
            </a:r>
          </a:p>
        </p:txBody>
      </p:sp>
      <p:pic>
        <p:nvPicPr>
          <p:cNvPr id="3" name="Picture 2">
            <a:extLst>
              <a:ext uri="{FF2B5EF4-FFF2-40B4-BE49-F238E27FC236}">
                <a16:creationId xmlns:a16="http://schemas.microsoft.com/office/drawing/2014/main" id="{09DFA0D7-82E8-E54D-5927-FEB2F4B7ACCE}"/>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678775" y="1654174"/>
            <a:ext cx="6631992" cy="4343955"/>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26BA79C4-D4E3-CE68-9EB5-00C9C1BDD54E}"/>
              </a:ext>
            </a:extLst>
          </p:cNvPr>
          <p:cNvSpPr>
            <a:spLocks noGrp="1"/>
          </p:cNvSpPr>
          <p:nvPr>
            <p:ph type="sldNum" sz="quarter" idx="4"/>
          </p:nvPr>
        </p:nvSpPr>
        <p:spPr/>
        <p:txBody>
          <a:bodyPr/>
          <a:lstStyle/>
          <a:p>
            <a:fld id="{C3C3236D-FB65-584A-8227-5A449D06E62A}" type="slidenum">
              <a:rPr lang="en-US" smtClean="0"/>
              <a:pPr/>
              <a:t>28</a:t>
            </a:fld>
            <a:endParaRPr lang="en-US" dirty="0"/>
          </a:p>
        </p:txBody>
      </p:sp>
    </p:spTree>
    <p:extLst>
      <p:ext uri="{BB962C8B-B14F-4D97-AF65-F5344CB8AC3E}">
        <p14:creationId xmlns:p14="http://schemas.microsoft.com/office/powerpoint/2010/main" val="2164073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6A90-E008-6858-9B73-538785781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1CEB1-473B-BCA0-7F98-EB70E14221ED}"/>
              </a:ext>
            </a:extLst>
          </p:cNvPr>
          <p:cNvSpPr>
            <a:spLocks noGrp="1"/>
          </p:cNvSpPr>
          <p:nvPr>
            <p:ph type="title"/>
          </p:nvPr>
        </p:nvSpPr>
        <p:spPr/>
        <p:txBody>
          <a:bodyPr/>
          <a:lstStyle/>
          <a:p>
            <a:r>
              <a:rPr lang="en-US" dirty="0"/>
              <a:t>EIC Rules for Taxpayers That Do Not Have Qualifying Child</a:t>
            </a:r>
            <a:br>
              <a:rPr lang="en-US" dirty="0"/>
            </a:br>
            <a:r>
              <a:rPr lang="en-US" dirty="0"/>
              <a:t>Rule 14</a:t>
            </a:r>
          </a:p>
        </p:txBody>
      </p:sp>
      <p:sp>
        <p:nvSpPr>
          <p:cNvPr id="8" name="Text Placeholder 7">
            <a:extLst>
              <a:ext uri="{FF2B5EF4-FFF2-40B4-BE49-F238E27FC236}">
                <a16:creationId xmlns:a16="http://schemas.microsoft.com/office/drawing/2014/main" id="{36750162-1F7A-23EB-BB36-8BE5BE212D95}"/>
              </a:ext>
            </a:extLst>
          </p:cNvPr>
          <p:cNvSpPr>
            <a:spLocks noGrp="1"/>
          </p:cNvSpPr>
          <p:nvPr>
            <p:ph type="body" sz="quarter" idx="11"/>
          </p:nvPr>
        </p:nvSpPr>
        <p:spPr/>
        <p:txBody>
          <a:bodyPr/>
          <a:lstStyle/>
          <a:p>
            <a:r>
              <a:rPr lang="en-US" sz="2800" dirty="0">
                <a:solidFill>
                  <a:schemeClr val="tx1"/>
                </a:solidFill>
              </a:rPr>
              <a:t>Taxpayer must have lived in the U.S. more than half of the year</a:t>
            </a:r>
          </a:p>
        </p:txBody>
      </p:sp>
      <p:pic>
        <p:nvPicPr>
          <p:cNvPr id="4" name="Picture 3">
            <a:extLst>
              <a:ext uri="{FF2B5EF4-FFF2-40B4-BE49-F238E27FC236}">
                <a16:creationId xmlns:a16="http://schemas.microsoft.com/office/drawing/2014/main" id="{05D5DEE8-CC33-7594-44F4-A94CB516B192}"/>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622800" y="1696602"/>
            <a:ext cx="6920670" cy="3662798"/>
          </a:xfrm>
          <a:prstGeom prst="rect">
            <a:avLst/>
          </a:prstGeom>
          <a:ln>
            <a:noFill/>
          </a:ln>
          <a:effectLst/>
        </p:spPr>
      </p:pic>
      <p:sp>
        <p:nvSpPr>
          <p:cNvPr id="5" name="Slide Number Placeholder 4">
            <a:extLst>
              <a:ext uri="{FF2B5EF4-FFF2-40B4-BE49-F238E27FC236}">
                <a16:creationId xmlns:a16="http://schemas.microsoft.com/office/drawing/2014/main" id="{48AF0215-FCD3-2D2D-0329-244F580C3DC0}"/>
              </a:ext>
            </a:extLst>
          </p:cNvPr>
          <p:cNvSpPr>
            <a:spLocks noGrp="1"/>
          </p:cNvSpPr>
          <p:nvPr>
            <p:ph type="sldNum" sz="quarter" idx="4"/>
          </p:nvPr>
        </p:nvSpPr>
        <p:spPr/>
        <p:txBody>
          <a:bodyPr/>
          <a:lstStyle/>
          <a:p>
            <a:fld id="{C3C3236D-FB65-584A-8227-5A449D06E62A}" type="slidenum">
              <a:rPr lang="en-US" smtClean="0"/>
              <a:pPr/>
              <a:t>29</a:t>
            </a:fld>
            <a:endParaRPr lang="en-US" dirty="0"/>
          </a:p>
        </p:txBody>
      </p:sp>
    </p:spTree>
    <p:extLst>
      <p:ext uri="{BB962C8B-B14F-4D97-AF65-F5344CB8AC3E}">
        <p14:creationId xmlns:p14="http://schemas.microsoft.com/office/powerpoint/2010/main" val="348658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7563-ED55-62FF-DECF-5C69D5CB4771}"/>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CBA72646-0EC8-9822-41A4-FAE9E7F28F6F}"/>
              </a:ext>
            </a:extLst>
          </p:cNvPr>
          <p:cNvSpPr>
            <a:spLocks noGrp="1"/>
          </p:cNvSpPr>
          <p:nvPr>
            <p:ph type="title"/>
          </p:nvPr>
        </p:nvSpPr>
        <p:spPr/>
        <p:txBody>
          <a:bodyPr/>
          <a:lstStyle/>
          <a:p>
            <a:r>
              <a:rPr lang="en-US" dirty="0"/>
              <a:t>Sioux City, Iowa</a:t>
            </a:r>
          </a:p>
        </p:txBody>
      </p:sp>
      <p:pic>
        <p:nvPicPr>
          <p:cNvPr id="5" name="Picture 4">
            <a:extLst>
              <a:ext uri="{FF2B5EF4-FFF2-40B4-BE49-F238E27FC236}">
                <a16:creationId xmlns:a16="http://schemas.microsoft.com/office/drawing/2014/main" id="{72233BDF-2B51-5EF7-CBE5-FB3E2B1F6A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694" y="1526609"/>
            <a:ext cx="10715347" cy="4683336"/>
          </a:xfrm>
          <a:prstGeom prst="rect">
            <a:avLst/>
          </a:prstGeom>
        </p:spPr>
      </p:pic>
      <p:sp>
        <p:nvSpPr>
          <p:cNvPr id="2" name="Slide Number Placeholder 1">
            <a:extLst>
              <a:ext uri="{FF2B5EF4-FFF2-40B4-BE49-F238E27FC236}">
                <a16:creationId xmlns:a16="http://schemas.microsoft.com/office/drawing/2014/main" id="{320A20AC-CE24-7ADE-17F2-7FDB2AA3CC41}"/>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3</a:t>
            </a:fld>
            <a:endParaRPr lang="en-US" dirty="0"/>
          </a:p>
        </p:txBody>
      </p:sp>
    </p:spTree>
    <p:custDataLst>
      <p:tags r:id="rId1"/>
    </p:custDataLst>
    <p:extLst>
      <p:ext uri="{BB962C8B-B14F-4D97-AF65-F5344CB8AC3E}">
        <p14:creationId xmlns:p14="http://schemas.microsoft.com/office/powerpoint/2010/main" val="3284476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94FD-92BE-FF3A-28DE-4B0D6CE75CDF}"/>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67664950-4191-8413-30E8-C69D7F749049}"/>
              </a:ext>
            </a:extLst>
          </p:cNvPr>
          <p:cNvSpPr>
            <a:spLocks noGrp="1"/>
          </p:cNvSpPr>
          <p:nvPr>
            <p:ph type="title"/>
          </p:nvPr>
        </p:nvSpPr>
        <p:spPr/>
        <p:txBody>
          <a:bodyPr/>
          <a:lstStyle/>
          <a:p>
            <a:r>
              <a:rPr lang="en-US" dirty="0"/>
              <a:t>EIC Rules for Military</a:t>
            </a:r>
          </a:p>
        </p:txBody>
      </p:sp>
      <p:sp>
        <p:nvSpPr>
          <p:cNvPr id="5" name="Text Placeholder 4">
            <a:extLst>
              <a:ext uri="{FF2B5EF4-FFF2-40B4-BE49-F238E27FC236}">
                <a16:creationId xmlns:a16="http://schemas.microsoft.com/office/drawing/2014/main" id="{73EE9060-6FD9-31EA-ECC3-239C8125E0C6}"/>
              </a:ext>
            </a:extLst>
          </p:cNvPr>
          <p:cNvSpPr>
            <a:spLocks noGrp="1"/>
          </p:cNvSpPr>
          <p:nvPr>
            <p:ph type="body" sz="quarter" idx="11"/>
          </p:nvPr>
        </p:nvSpPr>
        <p:spPr/>
        <p:txBody>
          <a:bodyPr/>
          <a:lstStyle/>
          <a:p>
            <a:pPr marL="0" indent="0">
              <a:spcBef>
                <a:spcPts val="0"/>
              </a:spcBef>
              <a:spcAft>
                <a:spcPts val="2400"/>
              </a:spcAft>
              <a:buClr>
                <a:srgbClr val="323438"/>
              </a:buClr>
              <a:buFont typeface="Arial" panose="020B0604020202020204" pitchFamily="34" charset="0"/>
              <a:buNone/>
              <a:defRPr/>
            </a:pPr>
            <a:r>
              <a:rPr lang="en-US" sz="2800" b="1" dirty="0">
                <a:solidFill>
                  <a:schemeClr val="tx1"/>
                </a:solidFill>
              </a:rPr>
              <a:t>Military has two additional rules</a:t>
            </a:r>
          </a:p>
          <a:p>
            <a:pPr lvl="1">
              <a:spcBef>
                <a:spcPts val="0"/>
              </a:spcBef>
              <a:spcAft>
                <a:spcPts val="2400"/>
              </a:spcAft>
              <a:buClr>
                <a:srgbClr val="323438"/>
              </a:buClr>
              <a:defRPr/>
            </a:pPr>
            <a:r>
              <a:rPr lang="en-US" dirty="0">
                <a:solidFill>
                  <a:schemeClr val="tx1"/>
                </a:solidFill>
              </a:rPr>
              <a:t>Get ‘nontaxable military pay’ such as </a:t>
            </a:r>
          </a:p>
          <a:p>
            <a:pPr lvl="2">
              <a:spcBef>
                <a:spcPts val="0"/>
              </a:spcBef>
              <a:spcAft>
                <a:spcPts val="2400"/>
              </a:spcAft>
              <a:buClr>
                <a:srgbClr val="323438"/>
              </a:buClr>
              <a:defRPr/>
            </a:pPr>
            <a:r>
              <a:rPr lang="en-US" dirty="0">
                <a:solidFill>
                  <a:schemeClr val="tx1"/>
                </a:solidFill>
              </a:rPr>
              <a:t> combat pay</a:t>
            </a:r>
          </a:p>
          <a:p>
            <a:pPr lvl="2">
              <a:spcBef>
                <a:spcPts val="0"/>
              </a:spcBef>
              <a:spcAft>
                <a:spcPts val="2400"/>
              </a:spcAft>
              <a:buClr>
                <a:srgbClr val="323438"/>
              </a:buClr>
              <a:defRPr/>
            </a:pPr>
            <a:r>
              <a:rPr lang="en-US" dirty="0">
                <a:solidFill>
                  <a:schemeClr val="tx1"/>
                </a:solidFill>
              </a:rPr>
              <a:t> housing allowance</a:t>
            </a:r>
          </a:p>
          <a:p>
            <a:pPr lvl="2">
              <a:spcBef>
                <a:spcPts val="0"/>
              </a:spcBef>
              <a:spcAft>
                <a:spcPts val="2400"/>
              </a:spcAft>
              <a:buClr>
                <a:srgbClr val="323438"/>
              </a:buClr>
              <a:defRPr/>
            </a:pPr>
            <a:r>
              <a:rPr lang="en-US" dirty="0">
                <a:solidFill>
                  <a:schemeClr val="tx1"/>
                </a:solidFill>
              </a:rPr>
              <a:t> subsistence allowance</a:t>
            </a:r>
          </a:p>
          <a:p>
            <a:pPr lvl="1">
              <a:spcBef>
                <a:spcPts val="0"/>
              </a:spcBef>
              <a:spcAft>
                <a:spcPts val="2400"/>
              </a:spcAft>
              <a:buClr>
                <a:srgbClr val="323438"/>
              </a:buClr>
              <a:defRPr/>
            </a:pPr>
            <a:r>
              <a:rPr lang="en-US" dirty="0">
                <a:solidFill>
                  <a:schemeClr val="tx1"/>
                </a:solidFill>
              </a:rPr>
              <a:t>Were stationed outside the United States</a:t>
            </a:r>
          </a:p>
          <a:p>
            <a:pPr lvl="2">
              <a:spcBef>
                <a:spcPts val="0"/>
              </a:spcBef>
              <a:spcAft>
                <a:spcPts val="2400"/>
              </a:spcAft>
              <a:buClr>
                <a:srgbClr val="323438"/>
              </a:buClr>
              <a:defRPr/>
            </a:pPr>
            <a:r>
              <a:rPr lang="en-US" dirty="0">
                <a:solidFill>
                  <a:schemeClr val="tx1"/>
                </a:solidFill>
              </a:rPr>
              <a:t> Extended active duty</a:t>
            </a:r>
          </a:p>
        </p:txBody>
      </p:sp>
      <p:sp>
        <p:nvSpPr>
          <p:cNvPr id="8" name="Content Placeholder 3">
            <a:extLst>
              <a:ext uri="{FF2B5EF4-FFF2-40B4-BE49-F238E27FC236}">
                <a16:creationId xmlns:a16="http://schemas.microsoft.com/office/drawing/2014/main" id="{60412211-F299-48F8-2FCF-F30280AB05E4}"/>
              </a:ext>
            </a:extLst>
          </p:cNvPr>
          <p:cNvSpPr txBox="1">
            <a:spLocks/>
          </p:cNvSpPr>
          <p:nvPr/>
        </p:nvSpPr>
        <p:spPr>
          <a:xfrm>
            <a:off x="442235" y="1494317"/>
            <a:ext cx="11307529" cy="4190998"/>
          </a:xfrm>
          <a:prstGeom prst="rect">
            <a:avLst/>
          </a:prstGeom>
        </p:spPr>
        <p:txBody>
          <a:bodyPr vert="horz" lIns="91440" tIns="45720" rIns="91440" bIns="45720" anchor="t">
            <a:normAutofit/>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dirty="0"/>
          </a:p>
        </p:txBody>
      </p:sp>
      <p:pic>
        <p:nvPicPr>
          <p:cNvPr id="9" name="Picture 8">
            <a:extLst>
              <a:ext uri="{FF2B5EF4-FFF2-40B4-BE49-F238E27FC236}">
                <a16:creationId xmlns:a16="http://schemas.microsoft.com/office/drawing/2014/main" id="{9A70D33C-AC53-0AD8-7C7B-8ACBB44F14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309" y="3589816"/>
            <a:ext cx="3468539" cy="2607314"/>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1C3918F2-8BC8-24F9-3C7E-071B6CB8E46C}"/>
              </a:ext>
            </a:extLst>
          </p:cNvPr>
          <p:cNvSpPr>
            <a:spLocks noGrp="1"/>
          </p:cNvSpPr>
          <p:nvPr>
            <p:ph type="sldNum" sz="quarter" idx="4"/>
          </p:nvPr>
        </p:nvSpPr>
        <p:spPr/>
        <p:txBody>
          <a:bodyPr/>
          <a:lstStyle/>
          <a:p>
            <a:fld id="{C3C3236D-FB65-584A-8227-5A449D06E62A}" type="slidenum">
              <a:rPr lang="en-US" smtClean="0"/>
              <a:pPr/>
              <a:t>30</a:t>
            </a:fld>
            <a:endParaRPr lang="en-US" dirty="0"/>
          </a:p>
        </p:txBody>
      </p:sp>
    </p:spTree>
    <p:custDataLst>
      <p:tags r:id="rId1"/>
    </p:custDataLst>
    <p:extLst>
      <p:ext uri="{BB962C8B-B14F-4D97-AF65-F5344CB8AC3E}">
        <p14:creationId xmlns:p14="http://schemas.microsoft.com/office/powerpoint/2010/main" val="30519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006E6-16B0-9BDD-0776-188D53A094A9}"/>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2F77553C-D82D-C27F-28C6-EF70E7FE80AB}"/>
              </a:ext>
            </a:extLst>
          </p:cNvPr>
          <p:cNvSpPr>
            <a:spLocks noGrp="1"/>
          </p:cNvSpPr>
          <p:nvPr>
            <p:ph type="title"/>
          </p:nvPr>
        </p:nvSpPr>
        <p:spPr/>
        <p:txBody>
          <a:bodyPr/>
          <a:lstStyle/>
          <a:p>
            <a:r>
              <a:rPr lang="en-US" dirty="0"/>
              <a:t>EIC Rules for Clergy or Minister</a:t>
            </a:r>
          </a:p>
        </p:txBody>
      </p:sp>
      <p:sp>
        <p:nvSpPr>
          <p:cNvPr id="6" name="Text Placeholder 5">
            <a:extLst>
              <a:ext uri="{FF2B5EF4-FFF2-40B4-BE49-F238E27FC236}">
                <a16:creationId xmlns:a16="http://schemas.microsoft.com/office/drawing/2014/main" id="{C34A0208-7A99-C834-0666-6CEA36ACC1D8}"/>
              </a:ext>
            </a:extLst>
          </p:cNvPr>
          <p:cNvSpPr>
            <a:spLocks noGrp="1"/>
          </p:cNvSpPr>
          <p:nvPr>
            <p:ph type="body" sz="quarter" idx="11"/>
          </p:nvPr>
        </p:nvSpPr>
        <p:spPr/>
        <p:txBody>
          <a:bodyPr/>
          <a:lstStyle/>
          <a:p>
            <a:pPr marL="0" indent="0">
              <a:spcBef>
                <a:spcPts val="0"/>
              </a:spcBef>
              <a:spcAft>
                <a:spcPts val="1800"/>
              </a:spcAft>
              <a:buClr>
                <a:srgbClr val="323438"/>
              </a:buClr>
              <a:buFont typeface="Arial" panose="020B0604020202020204" pitchFamily="34" charset="0"/>
              <a:buNone/>
              <a:defRPr/>
            </a:pPr>
            <a:r>
              <a:rPr lang="en-US" sz="2800" b="1" dirty="0">
                <a:solidFill>
                  <a:schemeClr val="tx1"/>
                </a:solidFill>
              </a:rPr>
              <a:t>Clergy or Minister Rules</a:t>
            </a:r>
          </a:p>
          <a:p>
            <a:pPr lvl="1">
              <a:spcBef>
                <a:spcPts val="0"/>
              </a:spcBef>
              <a:spcAft>
                <a:spcPts val="1800"/>
              </a:spcAft>
              <a:buClr>
                <a:srgbClr val="323438"/>
              </a:buClr>
              <a:defRPr/>
            </a:pPr>
            <a:r>
              <a:rPr lang="en-US" dirty="0">
                <a:solidFill>
                  <a:schemeClr val="tx1"/>
                </a:solidFill>
              </a:rPr>
              <a:t>If you are a clergy member or minister, you must</a:t>
            </a:r>
          </a:p>
          <a:p>
            <a:pPr lvl="2">
              <a:spcBef>
                <a:spcPts val="0"/>
              </a:spcBef>
              <a:spcAft>
                <a:spcPts val="1800"/>
              </a:spcAft>
              <a:buClr>
                <a:srgbClr val="323438"/>
              </a:buClr>
              <a:defRPr/>
            </a:pPr>
            <a:r>
              <a:rPr lang="en-US" dirty="0">
                <a:solidFill>
                  <a:schemeClr val="tx1"/>
                </a:solidFill>
              </a:rPr>
              <a:t>Include the rental value of the home you live in, or the housing allowance, if it was provided to you by the church</a:t>
            </a:r>
          </a:p>
          <a:p>
            <a:pPr lvl="2">
              <a:spcBef>
                <a:spcPts val="0"/>
              </a:spcBef>
              <a:spcAft>
                <a:spcPts val="1800"/>
              </a:spcAft>
              <a:buClr>
                <a:srgbClr val="323438"/>
              </a:buClr>
              <a:defRPr/>
            </a:pPr>
            <a:r>
              <a:rPr lang="en-US" dirty="0">
                <a:solidFill>
                  <a:schemeClr val="tx1"/>
                </a:solidFill>
              </a:rPr>
              <a:t>Include income you get for working as a minister if you are an employee</a:t>
            </a:r>
          </a:p>
        </p:txBody>
      </p:sp>
      <p:pic>
        <p:nvPicPr>
          <p:cNvPr id="10" name="Picture 9">
            <a:extLst>
              <a:ext uri="{FF2B5EF4-FFF2-40B4-BE49-F238E27FC236}">
                <a16:creationId xmlns:a16="http://schemas.microsoft.com/office/drawing/2014/main" id="{969DF9DB-3A7E-E344-9566-FFCBEA418B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496" y="3261506"/>
            <a:ext cx="3434165" cy="2898312"/>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B85CFD13-18A5-571F-F10E-3F6345711BFE}"/>
              </a:ext>
            </a:extLst>
          </p:cNvPr>
          <p:cNvSpPr>
            <a:spLocks noGrp="1"/>
          </p:cNvSpPr>
          <p:nvPr>
            <p:ph type="sldNum" sz="quarter" idx="4"/>
          </p:nvPr>
        </p:nvSpPr>
        <p:spPr/>
        <p:txBody>
          <a:bodyPr/>
          <a:lstStyle/>
          <a:p>
            <a:fld id="{C3C3236D-FB65-584A-8227-5A449D06E62A}" type="slidenum">
              <a:rPr lang="en-US" smtClean="0"/>
              <a:pPr/>
              <a:t>31</a:t>
            </a:fld>
            <a:endParaRPr lang="en-US" dirty="0"/>
          </a:p>
        </p:txBody>
      </p:sp>
    </p:spTree>
    <p:custDataLst>
      <p:tags r:id="rId1"/>
    </p:custDataLst>
    <p:extLst>
      <p:ext uri="{BB962C8B-B14F-4D97-AF65-F5344CB8AC3E}">
        <p14:creationId xmlns:p14="http://schemas.microsoft.com/office/powerpoint/2010/main" val="3854936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E26C2-8902-570D-7A42-FFA4643DCD8B}"/>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14BD7629-4BDE-8560-724F-6943F6BB2982}"/>
              </a:ext>
            </a:extLst>
          </p:cNvPr>
          <p:cNvSpPr>
            <a:spLocks noGrp="1"/>
          </p:cNvSpPr>
          <p:nvPr>
            <p:ph type="title"/>
          </p:nvPr>
        </p:nvSpPr>
        <p:spPr/>
        <p:txBody>
          <a:bodyPr/>
          <a:lstStyle/>
          <a:p>
            <a:r>
              <a:rPr lang="en-US" dirty="0"/>
              <a:t>Question</a:t>
            </a:r>
          </a:p>
        </p:txBody>
      </p:sp>
      <p:sp>
        <p:nvSpPr>
          <p:cNvPr id="8" name="Text Placeholder 7">
            <a:extLst>
              <a:ext uri="{FF2B5EF4-FFF2-40B4-BE49-F238E27FC236}">
                <a16:creationId xmlns:a16="http://schemas.microsoft.com/office/drawing/2014/main" id="{66E7127A-E92B-56CD-180E-F680B858BE47}"/>
              </a:ext>
            </a:extLst>
          </p:cNvPr>
          <p:cNvSpPr>
            <a:spLocks noGrp="1"/>
          </p:cNvSpPr>
          <p:nvPr>
            <p:ph type="body" sz="quarter" idx="13"/>
          </p:nvPr>
        </p:nvSpPr>
        <p:spPr/>
        <p:txBody>
          <a:bodyPr/>
          <a:lstStyle/>
          <a:p>
            <a:r>
              <a:rPr lang="en-US" sz="2800" b="1" dirty="0"/>
              <a:t>What does Due Diligence mean to you?</a:t>
            </a:r>
            <a:endParaRPr lang="en-US" sz="2800" dirty="0"/>
          </a:p>
        </p:txBody>
      </p:sp>
      <p:sp>
        <p:nvSpPr>
          <p:cNvPr id="5" name="Content Placeholder 3">
            <a:extLst>
              <a:ext uri="{FF2B5EF4-FFF2-40B4-BE49-F238E27FC236}">
                <a16:creationId xmlns:a16="http://schemas.microsoft.com/office/drawing/2014/main" id="{6CE740CD-C458-779F-338F-7A6256115047}"/>
              </a:ext>
            </a:extLst>
          </p:cNvPr>
          <p:cNvSpPr txBox="1">
            <a:spLocks/>
          </p:cNvSpPr>
          <p:nvPr/>
        </p:nvSpPr>
        <p:spPr>
          <a:xfrm>
            <a:off x="442235" y="1494317"/>
            <a:ext cx="11307529" cy="4190998"/>
          </a:xfrm>
          <a:prstGeom prst="rect">
            <a:avLst/>
          </a:prstGeom>
        </p:spPr>
        <p:txBody>
          <a:bodyPr vert="horz" lIns="91440" tIns="45720" rIns="91440" bIns="45720" anchor="t">
            <a:normAutofit/>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Clr>
                <a:srgbClr val="323438"/>
              </a:buClr>
              <a:buFont typeface="Arial" panose="020B0604020202020204" pitchFamily="34" charset="0"/>
              <a:buNone/>
              <a:defRPr/>
            </a:pPr>
            <a:endParaRPr lang="en-US" sz="3600" dirty="0"/>
          </a:p>
        </p:txBody>
      </p:sp>
      <p:pic>
        <p:nvPicPr>
          <p:cNvPr id="6" name="Picture 5">
            <a:extLst>
              <a:ext uri="{FF2B5EF4-FFF2-40B4-BE49-F238E27FC236}">
                <a16:creationId xmlns:a16="http://schemas.microsoft.com/office/drawing/2014/main" id="{D050ACF0-813E-DFA3-5AE2-7CAFFDF286B9}"/>
              </a:ext>
            </a:extLst>
          </p:cNvPr>
          <p:cNvPicPr>
            <a:picLocks noChangeAspect="1"/>
          </p:cNvPicPr>
          <p:nvPr/>
        </p:nvPicPr>
        <p:blipFill>
          <a:blip r:embed="rId4"/>
          <a:stretch>
            <a:fillRect/>
          </a:stretch>
        </p:blipFill>
        <p:spPr>
          <a:xfrm>
            <a:off x="5581290" y="1320801"/>
            <a:ext cx="5328010" cy="4692574"/>
          </a:xfrm>
          <a:prstGeom prst="rect">
            <a:avLst/>
          </a:prstGeom>
        </p:spPr>
      </p:pic>
      <p:sp>
        <p:nvSpPr>
          <p:cNvPr id="2" name="Slide Number Placeholder 1">
            <a:extLst>
              <a:ext uri="{FF2B5EF4-FFF2-40B4-BE49-F238E27FC236}">
                <a16:creationId xmlns:a16="http://schemas.microsoft.com/office/drawing/2014/main" id="{5E7C3507-90D2-3694-6768-6BB5C57B34B2}"/>
              </a:ext>
            </a:extLst>
          </p:cNvPr>
          <p:cNvSpPr>
            <a:spLocks noGrp="1"/>
          </p:cNvSpPr>
          <p:nvPr>
            <p:ph type="sldNum" sz="quarter" idx="12"/>
          </p:nvPr>
        </p:nvSpPr>
        <p:spPr/>
        <p:txBody>
          <a:bodyPr/>
          <a:lstStyle/>
          <a:p>
            <a:fld id="{C3C3236D-FB65-584A-8227-5A449D06E62A}" type="slidenum">
              <a:rPr lang="en-US" smtClean="0"/>
              <a:t>32</a:t>
            </a:fld>
            <a:endParaRPr lang="en-US" dirty="0"/>
          </a:p>
        </p:txBody>
      </p:sp>
    </p:spTree>
    <p:custDataLst>
      <p:tags r:id="rId1"/>
    </p:custDataLst>
    <p:extLst>
      <p:ext uri="{BB962C8B-B14F-4D97-AF65-F5344CB8AC3E}">
        <p14:creationId xmlns:p14="http://schemas.microsoft.com/office/powerpoint/2010/main" val="4031429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3987-1D23-B542-1BB9-C79EE1FAF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7C4B4-2F0D-871D-2236-5B87EC6BC25D}"/>
              </a:ext>
            </a:extLst>
          </p:cNvPr>
          <p:cNvSpPr>
            <a:spLocks noGrp="1"/>
          </p:cNvSpPr>
          <p:nvPr>
            <p:ph type="title"/>
          </p:nvPr>
        </p:nvSpPr>
        <p:spPr/>
        <p:txBody>
          <a:bodyPr/>
          <a:lstStyle/>
          <a:p>
            <a:r>
              <a:rPr lang="en-US" dirty="0"/>
              <a:t>Due Diligence Must Dos</a:t>
            </a:r>
          </a:p>
        </p:txBody>
      </p:sp>
      <p:sp>
        <p:nvSpPr>
          <p:cNvPr id="3" name="Text Placeholder 2">
            <a:extLst>
              <a:ext uri="{FF2B5EF4-FFF2-40B4-BE49-F238E27FC236}">
                <a16:creationId xmlns:a16="http://schemas.microsoft.com/office/drawing/2014/main" id="{D684824F-A420-7C82-41C3-78BBF894EC19}"/>
              </a:ext>
            </a:extLst>
          </p:cNvPr>
          <p:cNvSpPr>
            <a:spLocks noGrp="1"/>
          </p:cNvSpPr>
          <p:nvPr>
            <p:ph type="body" sz="quarter" idx="11"/>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Know the law</a:t>
            </a:r>
          </a:p>
          <a:p>
            <a:pPr marL="497839" indent="-457200">
              <a:spcBef>
                <a:spcPts val="0"/>
              </a:spcBef>
              <a:spcAft>
                <a:spcPts val="2400"/>
              </a:spcAft>
              <a:buFont typeface="Arial" panose="020B0604020202020204" pitchFamily="34" charset="0"/>
              <a:buChar char="•"/>
            </a:pPr>
            <a:r>
              <a:rPr lang="en-US" sz="2800" dirty="0">
                <a:solidFill>
                  <a:schemeClr val="tx1"/>
                </a:solidFill>
              </a:rPr>
              <a:t>Ask all the right questions</a:t>
            </a:r>
          </a:p>
          <a:p>
            <a:pPr marL="497839" indent="-457200">
              <a:spcBef>
                <a:spcPts val="0"/>
              </a:spcBef>
              <a:spcAft>
                <a:spcPts val="2400"/>
              </a:spcAft>
              <a:buFont typeface="Arial" panose="020B0604020202020204" pitchFamily="34" charset="0"/>
              <a:buChar char="•"/>
            </a:pPr>
            <a:r>
              <a:rPr lang="en-US" sz="2800" dirty="0">
                <a:solidFill>
                  <a:schemeClr val="tx1"/>
                </a:solidFill>
              </a:rPr>
              <a:t>Complete and submit Form 8867</a:t>
            </a:r>
          </a:p>
          <a:p>
            <a:pPr marL="497839" indent="-457200">
              <a:spcBef>
                <a:spcPts val="0"/>
              </a:spcBef>
              <a:spcAft>
                <a:spcPts val="2400"/>
              </a:spcAft>
              <a:buFont typeface="Arial" panose="020B0604020202020204" pitchFamily="34" charset="0"/>
              <a:buChar char="•"/>
            </a:pPr>
            <a:r>
              <a:rPr lang="en-US" sz="2800" dirty="0">
                <a:solidFill>
                  <a:schemeClr val="tx1"/>
                </a:solidFill>
              </a:rPr>
              <a:t>Apply your knowledge</a:t>
            </a:r>
          </a:p>
          <a:p>
            <a:pPr marL="497839" indent="-457200">
              <a:spcBef>
                <a:spcPts val="0"/>
              </a:spcBef>
              <a:spcAft>
                <a:spcPts val="2400"/>
              </a:spcAft>
              <a:buFont typeface="Arial" panose="020B0604020202020204" pitchFamily="34" charset="0"/>
              <a:buChar char="•"/>
            </a:pPr>
            <a:r>
              <a:rPr lang="en-US" sz="2800" dirty="0">
                <a:solidFill>
                  <a:schemeClr val="tx1"/>
                </a:solidFill>
              </a:rPr>
              <a:t>Get all the facts</a:t>
            </a:r>
          </a:p>
          <a:p>
            <a:pPr marL="497839" indent="-457200">
              <a:spcBef>
                <a:spcPts val="0"/>
              </a:spcBef>
              <a:spcAft>
                <a:spcPts val="2400"/>
              </a:spcAft>
              <a:buFont typeface="Arial" panose="020B0604020202020204" pitchFamily="34" charset="0"/>
              <a:buChar char="•"/>
            </a:pPr>
            <a:r>
              <a:rPr lang="en-US" sz="2800" dirty="0">
                <a:solidFill>
                  <a:schemeClr val="tx1"/>
                </a:solidFill>
              </a:rPr>
              <a:t>Compute the credits based on the facts</a:t>
            </a:r>
          </a:p>
          <a:p>
            <a:pPr marL="497839" indent="-457200">
              <a:spcBef>
                <a:spcPts val="0"/>
              </a:spcBef>
              <a:spcAft>
                <a:spcPts val="2400"/>
              </a:spcAft>
              <a:buFont typeface="Arial" panose="020B0604020202020204" pitchFamily="34" charset="0"/>
              <a:buChar char="•"/>
            </a:pPr>
            <a:r>
              <a:rPr lang="en-US" sz="2800" dirty="0">
                <a:solidFill>
                  <a:schemeClr val="tx1"/>
                </a:solidFill>
              </a:rPr>
              <a:t>Documents as you go and </a:t>
            </a:r>
            <a:r>
              <a:rPr lang="en-US" sz="2800" b="1" dirty="0">
                <a:solidFill>
                  <a:schemeClr val="tx1"/>
                </a:solidFill>
              </a:rPr>
              <a:t>keep records</a:t>
            </a:r>
          </a:p>
        </p:txBody>
      </p:sp>
      <p:pic>
        <p:nvPicPr>
          <p:cNvPr id="4" name="Picture 3">
            <a:extLst>
              <a:ext uri="{FF2B5EF4-FFF2-40B4-BE49-F238E27FC236}">
                <a16:creationId xmlns:a16="http://schemas.microsoft.com/office/drawing/2014/main" id="{733F25AF-223C-E858-7AD5-C9C668DA8ECE}"/>
              </a:ext>
            </a:extLst>
          </p:cNvPr>
          <p:cNvPicPr>
            <a:picLocks noChangeAspect="1"/>
          </p:cNvPicPr>
          <p:nvPr/>
        </p:nvPicPr>
        <p:blipFill>
          <a:blip r:embed="rId2"/>
          <a:stretch>
            <a:fillRect/>
          </a:stretch>
        </p:blipFill>
        <p:spPr>
          <a:xfrm>
            <a:off x="294456" y="2389286"/>
            <a:ext cx="3375844" cy="3851634"/>
          </a:xfrm>
          <a:prstGeom prst="rect">
            <a:avLst/>
          </a:prstGeom>
        </p:spPr>
      </p:pic>
      <p:sp>
        <p:nvSpPr>
          <p:cNvPr id="6" name="Slide Number Placeholder 5">
            <a:extLst>
              <a:ext uri="{FF2B5EF4-FFF2-40B4-BE49-F238E27FC236}">
                <a16:creationId xmlns:a16="http://schemas.microsoft.com/office/drawing/2014/main" id="{DFB3FA7A-A9C9-4BCA-97A6-E397619F12D4}"/>
              </a:ext>
            </a:extLst>
          </p:cNvPr>
          <p:cNvSpPr>
            <a:spLocks noGrp="1"/>
          </p:cNvSpPr>
          <p:nvPr>
            <p:ph type="sldNum" sz="quarter" idx="4"/>
          </p:nvPr>
        </p:nvSpPr>
        <p:spPr/>
        <p:txBody>
          <a:bodyPr/>
          <a:lstStyle/>
          <a:p>
            <a:fld id="{C3C3236D-FB65-584A-8227-5A449D06E62A}" type="slidenum">
              <a:rPr lang="en-US" smtClean="0"/>
              <a:pPr/>
              <a:t>33</a:t>
            </a:fld>
            <a:endParaRPr lang="en-US" dirty="0"/>
          </a:p>
        </p:txBody>
      </p:sp>
    </p:spTree>
    <p:extLst>
      <p:ext uri="{BB962C8B-B14F-4D97-AF65-F5344CB8AC3E}">
        <p14:creationId xmlns:p14="http://schemas.microsoft.com/office/powerpoint/2010/main" val="2620469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A7C5-CBEA-5051-9181-24A32510A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CB4C7-C727-B2FF-47B4-7B798A65A33E}"/>
              </a:ext>
            </a:extLst>
          </p:cNvPr>
          <p:cNvSpPr>
            <a:spLocks noGrp="1"/>
          </p:cNvSpPr>
          <p:nvPr>
            <p:ph type="title"/>
          </p:nvPr>
        </p:nvSpPr>
        <p:spPr/>
        <p:txBody>
          <a:bodyPr/>
          <a:lstStyle/>
          <a:p>
            <a:r>
              <a:rPr lang="en-US" dirty="0"/>
              <a:t>Due Diligence</a:t>
            </a:r>
            <a:br>
              <a:rPr lang="en-US" dirty="0"/>
            </a:br>
            <a:r>
              <a:rPr lang="en-US" dirty="0"/>
              <a:t>Question # 1</a:t>
            </a:r>
          </a:p>
        </p:txBody>
      </p:sp>
      <p:sp>
        <p:nvSpPr>
          <p:cNvPr id="8" name="Text Placeholder 7">
            <a:extLst>
              <a:ext uri="{FF2B5EF4-FFF2-40B4-BE49-F238E27FC236}">
                <a16:creationId xmlns:a16="http://schemas.microsoft.com/office/drawing/2014/main" id="{0C6CDC13-8EFF-EAAE-CE2D-1C28F57C84D2}"/>
              </a:ext>
            </a:extLst>
          </p:cNvPr>
          <p:cNvSpPr>
            <a:spLocks noGrp="1"/>
          </p:cNvSpPr>
          <p:nvPr>
            <p:ph type="body" sz="quarter" idx="11"/>
          </p:nvPr>
        </p:nvSpPr>
        <p:spPr/>
        <p:txBody>
          <a:bodyPr/>
          <a:lstStyle/>
          <a:p>
            <a:pPr marL="497839" indent="-457200">
              <a:buFont typeface="Wingdings" panose="05000000000000000000" pitchFamily="2" charset="2"/>
              <a:buChar char="ü"/>
            </a:pPr>
            <a:endParaRPr lang="en-US" sz="2800" dirty="0"/>
          </a:p>
          <a:p>
            <a:pPr marL="497839" indent="-457200">
              <a:buFont typeface="Wingdings" panose="05000000000000000000" pitchFamily="2" charset="2"/>
              <a:buChar char="ü"/>
            </a:pPr>
            <a:endParaRPr lang="en-US" sz="2800" dirty="0"/>
          </a:p>
          <a:p>
            <a:pPr marL="883909" lvl="1" indent="-457200">
              <a:buFont typeface="Wingdings" panose="05000000000000000000" pitchFamily="2" charset="2"/>
              <a:buChar char="ü"/>
            </a:pPr>
            <a:endParaRPr lang="en-US" sz="2800" dirty="0"/>
          </a:p>
          <a:p>
            <a:pPr marL="883909" lvl="1" indent="-457200">
              <a:buFont typeface="Wingdings" panose="05000000000000000000" pitchFamily="2" charset="2"/>
              <a:buChar char="ü"/>
            </a:pPr>
            <a:endParaRPr lang="en-US" sz="2800" dirty="0"/>
          </a:p>
        </p:txBody>
      </p:sp>
      <p:sp>
        <p:nvSpPr>
          <p:cNvPr id="3" name="Content Placeholder 13">
            <a:extLst>
              <a:ext uri="{FF2B5EF4-FFF2-40B4-BE49-F238E27FC236}">
                <a16:creationId xmlns:a16="http://schemas.microsoft.com/office/drawing/2014/main" id="{84E147DE-093C-FB2E-E338-E8B51391E49C}"/>
              </a:ext>
            </a:extLst>
          </p:cNvPr>
          <p:cNvSpPr txBox="1">
            <a:spLocks/>
          </p:cNvSpPr>
          <p:nvPr/>
        </p:nvSpPr>
        <p:spPr>
          <a:xfrm>
            <a:off x="4350057" y="452764"/>
            <a:ext cx="7297445" cy="5743850"/>
          </a:xfrm>
          <a:prstGeom prst="rect">
            <a:avLst/>
          </a:prstGeom>
        </p:spPr>
        <p:txBody>
          <a:bodyPr vert="horz" lIns="108680" tIns="54340" rIns="108680" bIns="54340" rtlCol="0">
            <a:normAutofit/>
          </a:bodyPr>
          <a:lstStyle>
            <a:lvl1pPr marL="407549" indent="-407549" algn="l" defTabSz="1086797" rtl="0" eaLnBrk="1" latinLnBrk="0" hangingPunct="1">
              <a:spcBef>
                <a:spcPct val="20000"/>
              </a:spcBef>
              <a:buClr>
                <a:srgbClr val="4A80A4"/>
              </a:buClr>
              <a:buFont typeface="Arial" pitchFamily="34" charset="0"/>
              <a:buChar char="•"/>
              <a:defRPr sz="3200" kern="1200">
                <a:solidFill>
                  <a:schemeClr val="tx1"/>
                </a:solidFill>
                <a:latin typeface="+mn-lt"/>
                <a:ea typeface="+mn-ea"/>
                <a:cs typeface="+mn-cs"/>
              </a:defRPr>
            </a:lvl1pPr>
            <a:lvl2pPr marL="883023" indent="-339624" algn="l" defTabSz="10867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358497"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901895" indent="-271699" algn="l" defTabSz="108679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445294" indent="-271699" algn="l" defTabSz="108679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988693"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91"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90"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889"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2400"/>
              </a:spcAft>
              <a:buClr>
                <a:schemeClr val="tx1"/>
              </a:buClr>
              <a:defRPr/>
            </a:pPr>
            <a:r>
              <a:rPr kumimoji="0" lang="en-US" sz="2800" b="1" i="0" u="none" strike="noStrike" kern="1200" cap="none" spc="0" normalizeH="0" baseline="0" noProof="0" dirty="0">
                <a:ln>
                  <a:noFill/>
                </a:ln>
                <a:effectLst/>
                <a:uLnTx/>
                <a:uFillTx/>
                <a:ea typeface="+mn-ea"/>
                <a:cs typeface="+mn-cs"/>
              </a:rPr>
              <a:t>Tax Preparers’ Most Frequently Asked Questions Received By The IRS</a:t>
            </a:r>
          </a:p>
          <a:p>
            <a:pPr marR="0" lvl="1" algn="l" defTabSz="1086797"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ea typeface="+mn-ea"/>
                <a:cs typeface="+mn-cs"/>
              </a:rPr>
              <a:t>What Documents should a paid preparers ask for when interviewing a client for a tax return claiming certain tax benefits, credits, and Head of Household filing status?</a:t>
            </a:r>
            <a:endParaRPr kumimoji="0" lang="en-US" sz="2400" u="none" strike="noStrike" kern="1200" cap="none" spc="0" normalizeH="0" baseline="0" noProof="0" dirty="0">
              <a:ln>
                <a:noFill/>
              </a:ln>
              <a:effectLst/>
              <a:uLnTx/>
              <a:uFillTx/>
              <a:latin typeface="Fira Sans Light" panose="020B0403050000020004" pitchFamily="34" charset="0"/>
              <a:ea typeface="+mn-ea"/>
              <a:cs typeface="+mn-cs"/>
            </a:endParaRPr>
          </a:p>
        </p:txBody>
      </p:sp>
      <p:sp>
        <p:nvSpPr>
          <p:cNvPr id="5" name="Slide Number Placeholder 4">
            <a:extLst>
              <a:ext uri="{FF2B5EF4-FFF2-40B4-BE49-F238E27FC236}">
                <a16:creationId xmlns:a16="http://schemas.microsoft.com/office/drawing/2014/main" id="{4AA6B6C9-3A2C-4A25-8985-0871D73FAAC9}"/>
              </a:ext>
            </a:extLst>
          </p:cNvPr>
          <p:cNvSpPr>
            <a:spLocks noGrp="1"/>
          </p:cNvSpPr>
          <p:nvPr>
            <p:ph type="sldNum" sz="quarter" idx="4"/>
          </p:nvPr>
        </p:nvSpPr>
        <p:spPr/>
        <p:txBody>
          <a:bodyPr/>
          <a:lstStyle/>
          <a:p>
            <a:fld id="{C3C3236D-FB65-584A-8227-5A449D06E62A}" type="slidenum">
              <a:rPr lang="en-US" smtClean="0"/>
              <a:pPr/>
              <a:t>34</a:t>
            </a:fld>
            <a:endParaRPr lang="en-US" dirty="0"/>
          </a:p>
        </p:txBody>
      </p:sp>
    </p:spTree>
    <p:extLst>
      <p:ext uri="{BB962C8B-B14F-4D97-AF65-F5344CB8AC3E}">
        <p14:creationId xmlns:p14="http://schemas.microsoft.com/office/powerpoint/2010/main" val="3751359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0163-B110-E64B-BA27-0D9324A8C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03413-F166-38B3-799A-CF709D3D7DD4}"/>
              </a:ext>
            </a:extLst>
          </p:cNvPr>
          <p:cNvSpPr>
            <a:spLocks noGrp="1"/>
          </p:cNvSpPr>
          <p:nvPr>
            <p:ph type="title"/>
          </p:nvPr>
        </p:nvSpPr>
        <p:spPr/>
        <p:txBody>
          <a:bodyPr/>
          <a:lstStyle/>
          <a:p>
            <a:r>
              <a:rPr lang="en-US" dirty="0"/>
              <a:t>Due Diligence</a:t>
            </a:r>
            <a:br>
              <a:rPr lang="en-US" dirty="0"/>
            </a:br>
            <a:r>
              <a:rPr lang="en-US" dirty="0"/>
              <a:t>Answer # 1</a:t>
            </a:r>
          </a:p>
        </p:txBody>
      </p:sp>
      <p:sp>
        <p:nvSpPr>
          <p:cNvPr id="6" name="Content Placeholder 13">
            <a:extLst>
              <a:ext uri="{FF2B5EF4-FFF2-40B4-BE49-F238E27FC236}">
                <a16:creationId xmlns:a16="http://schemas.microsoft.com/office/drawing/2014/main" id="{01C550EC-7A07-F7F8-3B29-BECD7849FA89}"/>
              </a:ext>
            </a:extLst>
          </p:cNvPr>
          <p:cNvSpPr txBox="1">
            <a:spLocks/>
          </p:cNvSpPr>
          <p:nvPr/>
        </p:nvSpPr>
        <p:spPr>
          <a:xfrm>
            <a:off x="4412202" y="457202"/>
            <a:ext cx="7179076" cy="5367082"/>
          </a:xfrm>
          <a:prstGeom prst="rect">
            <a:avLst/>
          </a:prstGeom>
        </p:spPr>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0639" indent="0">
              <a:spcBef>
                <a:spcPts val="0"/>
              </a:spcBef>
              <a:spcAft>
                <a:spcPts val="2400"/>
              </a:spcAft>
              <a:buNone/>
            </a:pPr>
            <a:r>
              <a:rPr lang="en-US" sz="2800" b="1" dirty="0">
                <a:solidFill>
                  <a:schemeClr val="tx1"/>
                </a:solidFill>
              </a:rPr>
              <a:t>Answer</a:t>
            </a:r>
          </a:p>
          <a:p>
            <a:pPr lvl="1">
              <a:spcBef>
                <a:spcPts val="0"/>
              </a:spcBef>
              <a:spcAft>
                <a:spcPts val="2400"/>
              </a:spcAft>
            </a:pPr>
            <a:r>
              <a:rPr lang="en-US" b="1" dirty="0">
                <a:solidFill>
                  <a:schemeClr val="tx1"/>
                </a:solidFill>
              </a:rPr>
              <a:t>Due diligence does not necessarily require you to request documentation. However, you must make reasonable inquiries if the client gives you information that appears incorrect, incomplete, or inconsistent.</a:t>
            </a:r>
          </a:p>
          <a:p>
            <a:pPr lvl="1">
              <a:spcBef>
                <a:spcPts val="0"/>
              </a:spcBef>
              <a:spcAft>
                <a:spcPts val="2400"/>
              </a:spcAft>
            </a:pPr>
            <a:r>
              <a:rPr lang="en-US" b="1" dirty="0">
                <a:solidFill>
                  <a:schemeClr val="tx1"/>
                </a:solidFill>
              </a:rPr>
              <a:t>In some cases, a reasonable inquiry may entail asking for documentation.</a:t>
            </a:r>
          </a:p>
        </p:txBody>
      </p:sp>
      <p:sp>
        <p:nvSpPr>
          <p:cNvPr id="4" name="Slide Number Placeholder 3">
            <a:extLst>
              <a:ext uri="{FF2B5EF4-FFF2-40B4-BE49-F238E27FC236}">
                <a16:creationId xmlns:a16="http://schemas.microsoft.com/office/drawing/2014/main" id="{7D8AF943-037F-CFAB-5A5B-3B22CC73CF5B}"/>
              </a:ext>
            </a:extLst>
          </p:cNvPr>
          <p:cNvSpPr>
            <a:spLocks noGrp="1"/>
          </p:cNvSpPr>
          <p:nvPr>
            <p:ph type="sldNum" sz="quarter" idx="12"/>
          </p:nvPr>
        </p:nvSpPr>
        <p:spPr/>
        <p:txBody>
          <a:bodyPr/>
          <a:lstStyle/>
          <a:p>
            <a:fld id="{C3C3236D-FB65-584A-8227-5A449D06E62A}" type="slidenum">
              <a:rPr lang="en-US" smtClean="0"/>
              <a:t>35</a:t>
            </a:fld>
            <a:endParaRPr lang="en-US" dirty="0"/>
          </a:p>
        </p:txBody>
      </p:sp>
    </p:spTree>
    <p:extLst>
      <p:ext uri="{BB962C8B-B14F-4D97-AF65-F5344CB8AC3E}">
        <p14:creationId xmlns:p14="http://schemas.microsoft.com/office/powerpoint/2010/main" val="2451461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D1E8-0D48-E883-C962-3F1814F4B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6A209-CAA0-E095-D2FD-E16AF00ABF61}"/>
              </a:ext>
            </a:extLst>
          </p:cNvPr>
          <p:cNvSpPr>
            <a:spLocks noGrp="1"/>
          </p:cNvSpPr>
          <p:nvPr>
            <p:ph type="title"/>
          </p:nvPr>
        </p:nvSpPr>
        <p:spPr/>
        <p:txBody>
          <a:bodyPr/>
          <a:lstStyle/>
          <a:p>
            <a:r>
              <a:rPr lang="en-US" dirty="0"/>
              <a:t>Due Diligence</a:t>
            </a:r>
            <a:br>
              <a:rPr lang="en-US" dirty="0"/>
            </a:br>
            <a:r>
              <a:rPr lang="en-US" dirty="0"/>
              <a:t>Question # 2 </a:t>
            </a:r>
          </a:p>
        </p:txBody>
      </p:sp>
      <p:sp>
        <p:nvSpPr>
          <p:cNvPr id="8" name="Text Placeholder 7">
            <a:extLst>
              <a:ext uri="{FF2B5EF4-FFF2-40B4-BE49-F238E27FC236}">
                <a16:creationId xmlns:a16="http://schemas.microsoft.com/office/drawing/2014/main" id="{57296BB0-20B9-79CC-D70A-C031E9EF49D1}"/>
              </a:ext>
            </a:extLst>
          </p:cNvPr>
          <p:cNvSpPr>
            <a:spLocks noGrp="1"/>
          </p:cNvSpPr>
          <p:nvPr>
            <p:ph type="body" sz="quarter" idx="11"/>
          </p:nvPr>
        </p:nvSpPr>
        <p:spPr/>
        <p:txBody>
          <a:bodyPr/>
          <a:lstStyle/>
          <a:p>
            <a:pPr marL="497839" indent="-457200">
              <a:buFont typeface="Wingdings" panose="05000000000000000000" pitchFamily="2" charset="2"/>
              <a:buChar char="ü"/>
            </a:pPr>
            <a:endParaRPr lang="en-US" sz="2800" dirty="0"/>
          </a:p>
          <a:p>
            <a:pPr marL="497839" indent="-457200">
              <a:buFont typeface="Wingdings" panose="05000000000000000000" pitchFamily="2" charset="2"/>
              <a:buChar char="ü"/>
            </a:pPr>
            <a:endParaRPr lang="en-US" sz="2800" dirty="0"/>
          </a:p>
          <a:p>
            <a:pPr marL="883909" lvl="1" indent="-457200">
              <a:buFont typeface="Wingdings" panose="05000000000000000000" pitchFamily="2" charset="2"/>
              <a:buChar char="ü"/>
            </a:pPr>
            <a:endParaRPr lang="en-US" sz="2800" dirty="0"/>
          </a:p>
          <a:p>
            <a:pPr marL="883909" lvl="1" indent="-457200">
              <a:buFont typeface="Wingdings" panose="05000000000000000000" pitchFamily="2" charset="2"/>
              <a:buChar char="ü"/>
            </a:pPr>
            <a:endParaRPr lang="en-US" sz="2800" dirty="0"/>
          </a:p>
        </p:txBody>
      </p:sp>
      <p:sp>
        <p:nvSpPr>
          <p:cNvPr id="3" name="Content Placeholder 13">
            <a:extLst>
              <a:ext uri="{FF2B5EF4-FFF2-40B4-BE49-F238E27FC236}">
                <a16:creationId xmlns:a16="http://schemas.microsoft.com/office/drawing/2014/main" id="{27A86445-1E0C-7B0B-50A6-9CFB04419641}"/>
              </a:ext>
            </a:extLst>
          </p:cNvPr>
          <p:cNvSpPr txBox="1">
            <a:spLocks/>
          </p:cNvSpPr>
          <p:nvPr/>
        </p:nvSpPr>
        <p:spPr>
          <a:xfrm>
            <a:off x="4350057" y="452764"/>
            <a:ext cx="7297445" cy="5743850"/>
          </a:xfrm>
          <a:prstGeom prst="rect">
            <a:avLst/>
          </a:prstGeom>
        </p:spPr>
        <p:txBody>
          <a:bodyPr vert="horz" lIns="108680" tIns="54340" rIns="108680" bIns="54340" rtlCol="0">
            <a:normAutofit/>
          </a:bodyPr>
          <a:lstStyle>
            <a:lvl1pPr marL="407549" indent="-407549" algn="l" defTabSz="1086797" rtl="0" eaLnBrk="1" latinLnBrk="0" hangingPunct="1">
              <a:spcBef>
                <a:spcPct val="20000"/>
              </a:spcBef>
              <a:buClr>
                <a:srgbClr val="4A80A4"/>
              </a:buClr>
              <a:buFont typeface="Arial" pitchFamily="34" charset="0"/>
              <a:buChar char="•"/>
              <a:defRPr sz="3200" kern="1200">
                <a:solidFill>
                  <a:schemeClr val="tx1"/>
                </a:solidFill>
                <a:latin typeface="+mn-lt"/>
                <a:ea typeface="+mn-ea"/>
                <a:cs typeface="+mn-cs"/>
              </a:defRPr>
            </a:lvl1pPr>
            <a:lvl2pPr marL="883023" indent="-339624" algn="l" defTabSz="108679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358497"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901895" indent="-271699" algn="l" defTabSz="1086797"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445294" indent="-271699" algn="l" defTabSz="1086797"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988693"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091"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5490"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8889" indent="-271699" algn="l" defTabSz="1086797"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2400"/>
              </a:spcAft>
              <a:buClr>
                <a:schemeClr val="tx1"/>
              </a:buClr>
              <a:defRPr/>
            </a:pPr>
            <a:r>
              <a:rPr kumimoji="0" lang="en-US" sz="2800" b="1" i="0" u="none" strike="noStrike" kern="1200" cap="none" spc="0" normalizeH="0" baseline="0" noProof="0" dirty="0">
                <a:ln>
                  <a:noFill/>
                </a:ln>
                <a:effectLst/>
                <a:uLnTx/>
                <a:uFillTx/>
                <a:ea typeface="+mn-ea"/>
                <a:cs typeface="+mn-cs"/>
              </a:rPr>
              <a:t>Tax Preparers’ Most Frequently Asked Questions Received By The IRS</a:t>
            </a:r>
          </a:p>
          <a:p>
            <a:pPr marR="0" lvl="1" algn="l" defTabSz="1086797"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ea typeface="+mn-ea"/>
                <a:cs typeface="+mn-cs"/>
              </a:rPr>
              <a:t>I have known my client for years, so do I still need to perform Due Diligence</a:t>
            </a:r>
          </a:p>
        </p:txBody>
      </p:sp>
      <p:sp>
        <p:nvSpPr>
          <p:cNvPr id="5" name="Slide Number Placeholder 4">
            <a:extLst>
              <a:ext uri="{FF2B5EF4-FFF2-40B4-BE49-F238E27FC236}">
                <a16:creationId xmlns:a16="http://schemas.microsoft.com/office/drawing/2014/main" id="{F128C9BA-5859-CDE8-5425-BC20AA3E6417}"/>
              </a:ext>
            </a:extLst>
          </p:cNvPr>
          <p:cNvSpPr>
            <a:spLocks noGrp="1"/>
          </p:cNvSpPr>
          <p:nvPr>
            <p:ph type="sldNum" sz="quarter" idx="4"/>
          </p:nvPr>
        </p:nvSpPr>
        <p:spPr/>
        <p:txBody>
          <a:bodyPr/>
          <a:lstStyle/>
          <a:p>
            <a:fld id="{C3C3236D-FB65-584A-8227-5A449D06E62A}" type="slidenum">
              <a:rPr lang="en-US" smtClean="0"/>
              <a:pPr/>
              <a:t>36</a:t>
            </a:fld>
            <a:endParaRPr lang="en-US" dirty="0"/>
          </a:p>
        </p:txBody>
      </p:sp>
    </p:spTree>
    <p:extLst>
      <p:ext uri="{BB962C8B-B14F-4D97-AF65-F5344CB8AC3E}">
        <p14:creationId xmlns:p14="http://schemas.microsoft.com/office/powerpoint/2010/main" val="4124104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F710A-22A9-C059-EDE9-FB500084F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FAF89-4A37-6699-6CE5-E3E70A8DB15E}"/>
              </a:ext>
            </a:extLst>
          </p:cNvPr>
          <p:cNvSpPr>
            <a:spLocks noGrp="1"/>
          </p:cNvSpPr>
          <p:nvPr>
            <p:ph type="title"/>
          </p:nvPr>
        </p:nvSpPr>
        <p:spPr/>
        <p:txBody>
          <a:bodyPr/>
          <a:lstStyle/>
          <a:p>
            <a:r>
              <a:rPr lang="en-US" dirty="0"/>
              <a:t>Due Diligence</a:t>
            </a:r>
            <a:br>
              <a:rPr lang="en-US" dirty="0"/>
            </a:br>
            <a:r>
              <a:rPr lang="en-US" dirty="0"/>
              <a:t>Answer # 2</a:t>
            </a:r>
          </a:p>
        </p:txBody>
      </p:sp>
      <p:sp>
        <p:nvSpPr>
          <p:cNvPr id="6" name="Content Placeholder 13">
            <a:extLst>
              <a:ext uri="{FF2B5EF4-FFF2-40B4-BE49-F238E27FC236}">
                <a16:creationId xmlns:a16="http://schemas.microsoft.com/office/drawing/2014/main" id="{2714D850-2AA5-27C5-4588-812462F470CA}"/>
              </a:ext>
            </a:extLst>
          </p:cNvPr>
          <p:cNvSpPr txBox="1">
            <a:spLocks/>
          </p:cNvSpPr>
          <p:nvPr/>
        </p:nvSpPr>
        <p:spPr>
          <a:xfrm>
            <a:off x="4412202" y="457202"/>
            <a:ext cx="7179076" cy="5367082"/>
          </a:xfrm>
          <a:prstGeom prst="rect">
            <a:avLst/>
          </a:prstGeom>
        </p:spPr>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0639" indent="0">
              <a:spcBef>
                <a:spcPts val="0"/>
              </a:spcBef>
              <a:spcAft>
                <a:spcPts val="2400"/>
              </a:spcAft>
              <a:buNone/>
            </a:pPr>
            <a:r>
              <a:rPr lang="en-US" sz="2800" b="1" dirty="0">
                <a:solidFill>
                  <a:schemeClr val="tx1"/>
                </a:solidFill>
              </a:rPr>
              <a:t>Answer</a:t>
            </a:r>
          </a:p>
          <a:p>
            <a:pPr lvl="1">
              <a:spcBef>
                <a:spcPts val="0"/>
              </a:spcBef>
              <a:spcAft>
                <a:spcPts val="2400"/>
              </a:spcAft>
            </a:pPr>
            <a:r>
              <a:rPr lang="en-US" b="1" dirty="0">
                <a:solidFill>
                  <a:schemeClr val="tx1"/>
                </a:solidFill>
              </a:rPr>
              <a:t>Yes. You must make reasonable inquiries to determine the client’s eligibility for the tax benefit and must document the client’s responses.</a:t>
            </a:r>
          </a:p>
          <a:p>
            <a:pPr lvl="1">
              <a:spcBef>
                <a:spcPts val="0"/>
              </a:spcBef>
              <a:spcAft>
                <a:spcPts val="2400"/>
              </a:spcAft>
            </a:pPr>
            <a:r>
              <a:rPr lang="en-US" b="1" dirty="0">
                <a:solidFill>
                  <a:schemeClr val="tx1"/>
                </a:solidFill>
              </a:rPr>
              <a:t>Even if you believe that your already know the answers to your inquiries, you must ensure that your information is current, as some facts such as the residency of qualifying persons my have changed.</a:t>
            </a:r>
          </a:p>
        </p:txBody>
      </p:sp>
      <p:sp>
        <p:nvSpPr>
          <p:cNvPr id="4" name="Slide Number Placeholder 3">
            <a:extLst>
              <a:ext uri="{FF2B5EF4-FFF2-40B4-BE49-F238E27FC236}">
                <a16:creationId xmlns:a16="http://schemas.microsoft.com/office/drawing/2014/main" id="{F089B82B-0722-C81B-A02A-23C9F9CEE306}"/>
              </a:ext>
            </a:extLst>
          </p:cNvPr>
          <p:cNvSpPr>
            <a:spLocks noGrp="1"/>
          </p:cNvSpPr>
          <p:nvPr>
            <p:ph type="sldNum" sz="quarter" idx="12"/>
          </p:nvPr>
        </p:nvSpPr>
        <p:spPr/>
        <p:txBody>
          <a:bodyPr/>
          <a:lstStyle/>
          <a:p>
            <a:fld id="{C3C3236D-FB65-584A-8227-5A449D06E62A}" type="slidenum">
              <a:rPr lang="en-US" smtClean="0"/>
              <a:t>37</a:t>
            </a:fld>
            <a:endParaRPr lang="en-US" dirty="0"/>
          </a:p>
        </p:txBody>
      </p:sp>
    </p:spTree>
    <p:extLst>
      <p:ext uri="{BB962C8B-B14F-4D97-AF65-F5344CB8AC3E}">
        <p14:creationId xmlns:p14="http://schemas.microsoft.com/office/powerpoint/2010/main" val="1942348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5130-A1CA-52C6-A9C5-1CEFD308F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B05C7-4942-3C80-B8E2-AA5D645537EF}"/>
              </a:ext>
            </a:extLst>
          </p:cNvPr>
          <p:cNvSpPr>
            <a:spLocks noGrp="1"/>
          </p:cNvSpPr>
          <p:nvPr>
            <p:ph type="title"/>
          </p:nvPr>
        </p:nvSpPr>
        <p:spPr/>
        <p:txBody>
          <a:bodyPr/>
          <a:lstStyle/>
          <a:p>
            <a:r>
              <a:rPr lang="en-US" dirty="0"/>
              <a:t>Tax Practitioners Exercising</a:t>
            </a:r>
            <a:br>
              <a:rPr lang="en-US" dirty="0"/>
            </a:br>
            <a:r>
              <a:rPr lang="en-US" dirty="0"/>
              <a:t>Due Diligence</a:t>
            </a:r>
            <a:br>
              <a:rPr lang="en-US" dirty="0"/>
            </a:br>
            <a:r>
              <a:rPr lang="en-US" dirty="0"/>
              <a:t>Summary</a:t>
            </a:r>
          </a:p>
        </p:txBody>
      </p:sp>
      <p:sp>
        <p:nvSpPr>
          <p:cNvPr id="3" name="Text Placeholder 7">
            <a:extLst>
              <a:ext uri="{FF2B5EF4-FFF2-40B4-BE49-F238E27FC236}">
                <a16:creationId xmlns:a16="http://schemas.microsoft.com/office/drawing/2014/main" id="{52A45DA7-1384-A296-BFC8-EAE15673E03E}"/>
              </a:ext>
            </a:extLst>
          </p:cNvPr>
          <p:cNvSpPr>
            <a:spLocks noGrp="1"/>
          </p:cNvSpPr>
          <p:nvPr>
            <p:ph type="body" sz="quarter" idx="11"/>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Careful attention and painstaking</a:t>
            </a:r>
          </a:p>
          <a:p>
            <a:pPr marL="497839" indent="-457200">
              <a:spcBef>
                <a:spcPts val="0"/>
              </a:spcBef>
              <a:spcAft>
                <a:spcPts val="2400"/>
              </a:spcAft>
              <a:buFont typeface="Arial" panose="020B0604020202020204" pitchFamily="34" charset="0"/>
              <a:buChar char="•"/>
            </a:pPr>
            <a:r>
              <a:rPr lang="en-US" sz="2800" dirty="0">
                <a:solidFill>
                  <a:schemeClr val="tx1"/>
                </a:solidFill>
              </a:rPr>
              <a:t>Interviewing Clients</a:t>
            </a:r>
          </a:p>
          <a:p>
            <a:pPr marL="497839" indent="-457200">
              <a:spcBef>
                <a:spcPts val="0"/>
              </a:spcBef>
              <a:spcAft>
                <a:spcPts val="2400"/>
              </a:spcAft>
              <a:buFont typeface="Arial" panose="020B0604020202020204" pitchFamily="34" charset="0"/>
              <a:buChar char="•"/>
            </a:pPr>
            <a:r>
              <a:rPr lang="en-US" sz="2800" dirty="0">
                <a:solidFill>
                  <a:schemeClr val="tx1"/>
                </a:solidFill>
              </a:rPr>
              <a:t>Gather the facts, do Not assume!</a:t>
            </a:r>
          </a:p>
          <a:p>
            <a:pPr marL="497839" indent="-457200">
              <a:spcBef>
                <a:spcPts val="0"/>
              </a:spcBef>
              <a:spcAft>
                <a:spcPts val="2400"/>
              </a:spcAft>
              <a:buFont typeface="Arial" panose="020B0604020202020204" pitchFamily="34" charset="0"/>
              <a:buChar char="•"/>
            </a:pPr>
            <a:r>
              <a:rPr lang="en-US" sz="2800" dirty="0">
                <a:solidFill>
                  <a:schemeClr val="tx1"/>
                </a:solidFill>
              </a:rPr>
              <a:t>Prior Knowledge</a:t>
            </a:r>
          </a:p>
          <a:p>
            <a:pPr marL="497839" indent="-457200">
              <a:spcBef>
                <a:spcPts val="0"/>
              </a:spcBef>
              <a:spcAft>
                <a:spcPts val="2400"/>
              </a:spcAft>
              <a:buFont typeface="Arial" panose="020B0604020202020204" pitchFamily="34" charset="0"/>
              <a:buChar char="•"/>
            </a:pPr>
            <a:r>
              <a:rPr lang="en-US" sz="2800" dirty="0">
                <a:solidFill>
                  <a:schemeClr val="tx1"/>
                </a:solidFill>
              </a:rPr>
              <a:t>Document, Document, Document</a:t>
            </a:r>
          </a:p>
        </p:txBody>
      </p:sp>
      <p:sp>
        <p:nvSpPr>
          <p:cNvPr id="5" name="Slide Number Placeholder 4">
            <a:extLst>
              <a:ext uri="{FF2B5EF4-FFF2-40B4-BE49-F238E27FC236}">
                <a16:creationId xmlns:a16="http://schemas.microsoft.com/office/drawing/2014/main" id="{74A1195D-3C37-B34F-F269-FD8E304F072A}"/>
              </a:ext>
            </a:extLst>
          </p:cNvPr>
          <p:cNvSpPr>
            <a:spLocks noGrp="1"/>
          </p:cNvSpPr>
          <p:nvPr>
            <p:ph type="sldNum" sz="quarter" idx="4"/>
          </p:nvPr>
        </p:nvSpPr>
        <p:spPr/>
        <p:txBody>
          <a:bodyPr/>
          <a:lstStyle/>
          <a:p>
            <a:fld id="{C3C3236D-FB65-584A-8227-5A449D06E62A}" type="slidenum">
              <a:rPr lang="en-US" smtClean="0"/>
              <a:pPr/>
              <a:t>38</a:t>
            </a:fld>
            <a:endParaRPr lang="en-US" dirty="0"/>
          </a:p>
        </p:txBody>
      </p:sp>
    </p:spTree>
    <p:extLst>
      <p:ext uri="{BB962C8B-B14F-4D97-AF65-F5344CB8AC3E}">
        <p14:creationId xmlns:p14="http://schemas.microsoft.com/office/powerpoint/2010/main" val="2510182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47EE-CADB-DC9C-D6CA-FB1337B44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7B1AD-0CED-3D01-66B8-41F0EE7F6F16}"/>
              </a:ext>
            </a:extLst>
          </p:cNvPr>
          <p:cNvSpPr>
            <a:spLocks noGrp="1"/>
          </p:cNvSpPr>
          <p:nvPr>
            <p:ph type="title"/>
          </p:nvPr>
        </p:nvSpPr>
        <p:spPr/>
        <p:txBody>
          <a:bodyPr/>
          <a:lstStyle/>
          <a:p>
            <a:r>
              <a:rPr lang="en-US" dirty="0"/>
              <a:t>Tax Practitioners Exercising</a:t>
            </a:r>
            <a:br>
              <a:rPr lang="en-US" dirty="0"/>
            </a:br>
            <a:r>
              <a:rPr lang="en-US" dirty="0"/>
              <a:t>Due Diligence</a:t>
            </a:r>
            <a:br>
              <a:rPr lang="en-US" dirty="0"/>
            </a:br>
            <a:r>
              <a:rPr lang="en-US" dirty="0"/>
              <a:t>Summary</a:t>
            </a:r>
          </a:p>
        </p:txBody>
      </p:sp>
      <p:sp>
        <p:nvSpPr>
          <p:cNvPr id="3" name="Text Placeholder 7">
            <a:extLst>
              <a:ext uri="{FF2B5EF4-FFF2-40B4-BE49-F238E27FC236}">
                <a16:creationId xmlns:a16="http://schemas.microsoft.com/office/drawing/2014/main" id="{41BCD3B9-5A8E-E874-CD15-67E6C00528EF}"/>
              </a:ext>
            </a:extLst>
          </p:cNvPr>
          <p:cNvSpPr>
            <a:spLocks noGrp="1"/>
          </p:cNvSpPr>
          <p:nvPr>
            <p:ph type="body" sz="quarter" idx="13"/>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Make Reasonable inquiries</a:t>
            </a:r>
          </a:p>
          <a:p>
            <a:pPr marL="497839" indent="-457200">
              <a:spcBef>
                <a:spcPts val="0"/>
              </a:spcBef>
              <a:spcAft>
                <a:spcPts val="2400"/>
              </a:spcAft>
              <a:buFont typeface="Arial" panose="020B0604020202020204" pitchFamily="34" charset="0"/>
              <a:buChar char="•"/>
            </a:pPr>
            <a:r>
              <a:rPr lang="en-US" sz="2800" dirty="0">
                <a:solidFill>
                  <a:schemeClr val="tx1"/>
                </a:solidFill>
              </a:rPr>
              <a:t>Do clients documents make sense</a:t>
            </a:r>
          </a:p>
          <a:p>
            <a:pPr marL="497839" indent="-457200">
              <a:spcBef>
                <a:spcPts val="0"/>
              </a:spcBef>
              <a:spcAft>
                <a:spcPts val="2400"/>
              </a:spcAft>
              <a:buFont typeface="Arial" panose="020B0604020202020204" pitchFamily="34" charset="0"/>
              <a:buChar char="•"/>
            </a:pPr>
            <a:r>
              <a:rPr lang="en-US" sz="2800" dirty="0">
                <a:solidFill>
                  <a:schemeClr val="tx1"/>
                </a:solidFill>
              </a:rPr>
              <a:t>Document date, time and who you interviewed</a:t>
            </a:r>
          </a:p>
        </p:txBody>
      </p:sp>
      <p:sp>
        <p:nvSpPr>
          <p:cNvPr id="5" name="Slide Number Placeholder 4">
            <a:extLst>
              <a:ext uri="{FF2B5EF4-FFF2-40B4-BE49-F238E27FC236}">
                <a16:creationId xmlns:a16="http://schemas.microsoft.com/office/drawing/2014/main" id="{D8100B01-946A-7F03-1821-701C8351CCEC}"/>
              </a:ext>
            </a:extLst>
          </p:cNvPr>
          <p:cNvSpPr>
            <a:spLocks noGrp="1"/>
          </p:cNvSpPr>
          <p:nvPr>
            <p:ph type="sldNum" sz="quarter" idx="12"/>
          </p:nvPr>
        </p:nvSpPr>
        <p:spPr/>
        <p:txBody>
          <a:bodyPr/>
          <a:lstStyle/>
          <a:p>
            <a:fld id="{C3C3236D-FB65-584A-8227-5A449D06E62A}" type="slidenum">
              <a:rPr lang="en-US" smtClean="0"/>
              <a:t>39</a:t>
            </a:fld>
            <a:endParaRPr lang="en-US" dirty="0"/>
          </a:p>
        </p:txBody>
      </p:sp>
    </p:spTree>
    <p:extLst>
      <p:ext uri="{BB962C8B-B14F-4D97-AF65-F5344CB8AC3E}">
        <p14:creationId xmlns:p14="http://schemas.microsoft.com/office/powerpoint/2010/main" val="2799630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7B309-BEDC-1B83-B59F-AC275936CB5C}"/>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F981B03-48A0-049A-AA9A-811B5097C698}"/>
              </a:ext>
            </a:extLst>
          </p:cNvPr>
          <p:cNvSpPr>
            <a:spLocks noGrp="1"/>
          </p:cNvSpPr>
          <p:nvPr>
            <p:ph type="title"/>
          </p:nvPr>
        </p:nvSpPr>
        <p:spPr/>
        <p:txBody>
          <a:bodyPr/>
          <a:lstStyle/>
          <a:p>
            <a:r>
              <a:rPr lang="en-US" dirty="0"/>
              <a:t>Quote of the Session</a:t>
            </a:r>
          </a:p>
        </p:txBody>
      </p:sp>
      <p:sp>
        <p:nvSpPr>
          <p:cNvPr id="2" name="Text Placeholder 1">
            <a:extLst>
              <a:ext uri="{FF2B5EF4-FFF2-40B4-BE49-F238E27FC236}">
                <a16:creationId xmlns:a16="http://schemas.microsoft.com/office/drawing/2014/main" id="{B30F6DD7-6314-3179-B8DF-F885A5728A29}"/>
              </a:ext>
            </a:extLst>
          </p:cNvPr>
          <p:cNvSpPr>
            <a:spLocks noGrp="1"/>
          </p:cNvSpPr>
          <p:nvPr>
            <p:ph type="body" sz="quarter" idx="11"/>
          </p:nvPr>
        </p:nvSpPr>
        <p:spPr/>
        <p:txBody>
          <a:bodyPr/>
          <a:lstStyle/>
          <a:p>
            <a:pPr marL="0" marR="0" lvl="0" indent="0" algn="ctr"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endParaRPr kumimoji="0" lang="en-US" sz="2800" u="none" strike="noStrike" kern="1200" cap="none" spc="0" normalizeH="0" baseline="0" noProof="0" dirty="0">
              <a:ln>
                <a:noFill/>
              </a:ln>
              <a:solidFill>
                <a:schemeClr val="tx1"/>
              </a:solidFill>
              <a:effectLst/>
              <a:uLnTx/>
              <a:uFillTx/>
              <a:latin typeface="Broadway" panose="04040905080B02020502" pitchFamily="82" charset="0"/>
              <a:ea typeface="Fira Sans Light" panose="020B0403050000020004" pitchFamily="34" charset="0"/>
            </a:endParaRPr>
          </a:p>
          <a:p>
            <a:pPr marL="0" marR="0" lvl="0" indent="0" algn="ctr"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r>
              <a:rPr kumimoji="0" lang="en-US" sz="3600" u="none" strike="noStrike" kern="1200" cap="none" spc="0" normalizeH="0" baseline="0" noProof="0" dirty="0">
                <a:ln>
                  <a:noFill/>
                </a:ln>
                <a:solidFill>
                  <a:schemeClr val="tx1"/>
                </a:solidFill>
                <a:effectLst/>
                <a:uLnTx/>
                <a:uFillTx/>
                <a:latin typeface="Broadway" panose="04040905080B02020502" pitchFamily="82" charset="0"/>
                <a:ea typeface="Fira Sans Light" panose="020B0403050000020004" pitchFamily="34" charset="0"/>
              </a:rPr>
              <a:t>“Ethical behavior is doing the right thing when no one else is watching – even when doing the wrong this is legal”</a:t>
            </a:r>
            <a:br>
              <a:rPr kumimoji="0" lang="en-US" sz="3600" u="none" strike="noStrike" kern="1200" cap="none" spc="0" normalizeH="0" baseline="0" noProof="0" dirty="0">
                <a:ln>
                  <a:noFill/>
                </a:ln>
                <a:solidFill>
                  <a:schemeClr val="tx1"/>
                </a:solidFill>
                <a:effectLst/>
                <a:uLnTx/>
                <a:uFillTx/>
                <a:latin typeface="Broadway" panose="04040905080B02020502" pitchFamily="82" charset="0"/>
                <a:ea typeface="Fira Sans Light" panose="020B0403050000020004" pitchFamily="34" charset="0"/>
              </a:rPr>
            </a:br>
            <a:br>
              <a:rPr kumimoji="0" lang="en-US" sz="2400" u="none" strike="noStrike" kern="1200" cap="none" spc="0" normalizeH="0" baseline="0" noProof="0" dirty="0">
                <a:ln>
                  <a:noFill/>
                </a:ln>
                <a:solidFill>
                  <a:srgbClr val="0070C0"/>
                </a:solidFill>
                <a:effectLst/>
                <a:uLnTx/>
                <a:uFillTx/>
                <a:latin typeface="Fira Sans Light" panose="020B0403050000020004" pitchFamily="34" charset="0"/>
                <a:ea typeface="Fira Sans Light" panose="020B0403050000020004" pitchFamily="34" charset="0"/>
                <a:cs typeface="+mn-cs"/>
              </a:rPr>
            </a:br>
            <a:r>
              <a:rPr kumimoji="0" lang="en-US" sz="4800" b="1" u="none" strike="noStrike" kern="1200" cap="none" spc="0" normalizeH="0" baseline="0" noProof="0" dirty="0">
                <a:ln>
                  <a:noFill/>
                </a:ln>
                <a:solidFill>
                  <a:schemeClr val="accent4">
                    <a:lumMod val="50000"/>
                  </a:schemeClr>
                </a:solidFill>
                <a:uLnTx/>
                <a:uFillTx/>
                <a:latin typeface="Brush Script MT" panose="03060802040406070304" pitchFamily="66" charset="0"/>
                <a:ea typeface="Fira Sans Light" panose="020B0403050000020004" pitchFamily="34" charset="0"/>
              </a:rPr>
              <a:t>-- </a:t>
            </a:r>
            <a:r>
              <a:rPr lang="en-US" sz="4800" b="1" dirty="0">
                <a:solidFill>
                  <a:schemeClr val="accent4">
                    <a:lumMod val="50000"/>
                  </a:schemeClr>
                </a:solidFill>
                <a:latin typeface="Brush Script MT" panose="03060802040406070304" pitchFamily="66" charset="0"/>
                <a:ea typeface="Fira Sans Light" panose="020B0403050000020004" pitchFamily="34" charset="0"/>
              </a:rPr>
              <a:t>Aldo Leopold</a:t>
            </a:r>
            <a:r>
              <a:rPr kumimoji="0" lang="en-US" sz="4800" b="1" u="none" strike="noStrike" kern="1200" cap="none" spc="0" normalizeH="0" baseline="0" noProof="0" dirty="0">
                <a:ln>
                  <a:noFill/>
                </a:ln>
                <a:solidFill>
                  <a:schemeClr val="accent4">
                    <a:lumMod val="50000"/>
                  </a:schemeClr>
                </a:solidFill>
                <a:uLnTx/>
                <a:uFillTx/>
                <a:latin typeface="Brush Script MT" panose="03060802040406070304" pitchFamily="66" charset="0"/>
                <a:ea typeface="Fira Sans Light" panose="020B0403050000020004" pitchFamily="34" charset="0"/>
              </a:rPr>
              <a:t> --</a:t>
            </a:r>
            <a:br>
              <a:rPr kumimoji="0" lang="en-US" sz="3600" u="none" strike="noStrike" kern="1200" cap="none" spc="0" normalizeH="0" baseline="0" noProof="0" dirty="0">
                <a:ln>
                  <a:noFill/>
                </a:ln>
                <a:solidFill>
                  <a:srgbClr val="000000"/>
                </a:solidFill>
                <a:effectLst/>
                <a:uLnTx/>
                <a:uFillTx/>
                <a:latin typeface="Fira Sans Light"/>
                <a:ea typeface="Fira Sans Light" panose="020B0403050000020004" pitchFamily="34" charset="0"/>
                <a:cs typeface="+mn-cs"/>
              </a:rPr>
            </a:br>
            <a:endParaRPr kumimoji="0" lang="en-US" sz="480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latin typeface="Fira Sans Light" panose="020B0403050000020004" pitchFamily="34" charset="0"/>
              <a:cs typeface="+mn-cs"/>
            </a:endParaRPr>
          </a:p>
          <a:p>
            <a:endParaRPr lang="en-UA" dirty="0"/>
          </a:p>
        </p:txBody>
      </p:sp>
      <p:sp>
        <p:nvSpPr>
          <p:cNvPr id="5" name="Slide Number Placeholder 4">
            <a:extLst>
              <a:ext uri="{FF2B5EF4-FFF2-40B4-BE49-F238E27FC236}">
                <a16:creationId xmlns:a16="http://schemas.microsoft.com/office/drawing/2014/main" id="{3C0E7F99-1958-DDE7-E2FD-B619A8572C71}"/>
              </a:ext>
            </a:extLst>
          </p:cNvPr>
          <p:cNvSpPr>
            <a:spLocks noGrp="1"/>
          </p:cNvSpPr>
          <p:nvPr>
            <p:ph type="sldNum" sz="quarter" idx="4"/>
          </p:nvPr>
        </p:nvSpPr>
        <p:spPr/>
        <p:txBody>
          <a:bodyPr/>
          <a:lstStyle/>
          <a:p>
            <a:fld id="{C3C3236D-FB65-584A-8227-5A449D06E62A}" type="slidenum">
              <a:rPr lang="en-US" smtClean="0"/>
              <a:pPr/>
              <a:t>4</a:t>
            </a:fld>
            <a:endParaRPr lang="en-US" dirty="0"/>
          </a:p>
        </p:txBody>
      </p:sp>
    </p:spTree>
    <p:custDataLst>
      <p:tags r:id="rId1"/>
    </p:custDataLst>
    <p:extLst>
      <p:ext uri="{BB962C8B-B14F-4D97-AF65-F5344CB8AC3E}">
        <p14:creationId xmlns:p14="http://schemas.microsoft.com/office/powerpoint/2010/main" val="2187787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40804-41FC-A3EC-2CA9-CFEA1E538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A19C0-355A-9106-3FB1-B48286999E73}"/>
              </a:ext>
            </a:extLst>
          </p:cNvPr>
          <p:cNvSpPr>
            <a:spLocks noGrp="1"/>
          </p:cNvSpPr>
          <p:nvPr>
            <p:ph type="title"/>
          </p:nvPr>
        </p:nvSpPr>
        <p:spPr/>
        <p:txBody>
          <a:bodyPr/>
          <a:lstStyle/>
          <a:p>
            <a:r>
              <a:rPr lang="en-US" dirty="0"/>
              <a:t>Tax Practitioners Exercising</a:t>
            </a:r>
            <a:br>
              <a:rPr lang="en-US" dirty="0"/>
            </a:br>
            <a:r>
              <a:rPr lang="en-US" dirty="0"/>
              <a:t>Due Diligence</a:t>
            </a:r>
            <a:br>
              <a:rPr lang="en-US" dirty="0"/>
            </a:br>
            <a:r>
              <a:rPr lang="en-US" dirty="0"/>
              <a:t>Summary</a:t>
            </a:r>
          </a:p>
        </p:txBody>
      </p:sp>
      <p:sp>
        <p:nvSpPr>
          <p:cNvPr id="3" name="Text Placeholder 7">
            <a:extLst>
              <a:ext uri="{FF2B5EF4-FFF2-40B4-BE49-F238E27FC236}">
                <a16:creationId xmlns:a16="http://schemas.microsoft.com/office/drawing/2014/main" id="{55A3C24F-FB00-9A7F-6CCD-194D8AC0D5DE}"/>
              </a:ext>
            </a:extLst>
          </p:cNvPr>
          <p:cNvSpPr>
            <a:spLocks noGrp="1"/>
          </p:cNvSpPr>
          <p:nvPr>
            <p:ph type="body" sz="quarter" idx="13"/>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Avoid Errors</a:t>
            </a:r>
          </a:p>
          <a:p>
            <a:pPr marL="497839" indent="-457200">
              <a:spcBef>
                <a:spcPts val="0"/>
              </a:spcBef>
              <a:spcAft>
                <a:spcPts val="2400"/>
              </a:spcAft>
              <a:buFont typeface="Arial" panose="020B0604020202020204" pitchFamily="34" charset="0"/>
              <a:buChar char="•"/>
            </a:pPr>
            <a:r>
              <a:rPr lang="en-US" sz="2800" dirty="0">
                <a:solidFill>
                  <a:schemeClr val="tx1"/>
                </a:solidFill>
              </a:rPr>
              <a:t>Ensure clients receive the correct credits</a:t>
            </a:r>
          </a:p>
          <a:p>
            <a:pPr marL="497839" indent="-457200">
              <a:spcBef>
                <a:spcPts val="0"/>
              </a:spcBef>
              <a:spcAft>
                <a:spcPts val="2400"/>
              </a:spcAft>
              <a:buFont typeface="Arial" panose="020B0604020202020204" pitchFamily="34" charset="0"/>
              <a:buChar char="•"/>
            </a:pPr>
            <a:r>
              <a:rPr lang="en-US" sz="2800" dirty="0">
                <a:solidFill>
                  <a:schemeClr val="tx1"/>
                </a:solidFill>
              </a:rPr>
              <a:t>Ensure clients file correct filing status</a:t>
            </a:r>
          </a:p>
          <a:p>
            <a:pPr marL="497839" indent="-457200">
              <a:spcBef>
                <a:spcPts val="0"/>
              </a:spcBef>
              <a:spcAft>
                <a:spcPts val="2400"/>
              </a:spcAft>
              <a:buFont typeface="Arial" panose="020B0604020202020204" pitchFamily="34" charset="0"/>
              <a:buChar char="•"/>
            </a:pPr>
            <a:r>
              <a:rPr lang="en-US" sz="2800" dirty="0">
                <a:solidFill>
                  <a:schemeClr val="tx1"/>
                </a:solidFill>
              </a:rPr>
              <a:t>Protect clients and your self from penalties</a:t>
            </a:r>
          </a:p>
        </p:txBody>
      </p:sp>
      <p:sp>
        <p:nvSpPr>
          <p:cNvPr id="5" name="Slide Number Placeholder 4">
            <a:extLst>
              <a:ext uri="{FF2B5EF4-FFF2-40B4-BE49-F238E27FC236}">
                <a16:creationId xmlns:a16="http://schemas.microsoft.com/office/drawing/2014/main" id="{F28C3E28-0C02-2066-915A-A57C9004BCA0}"/>
              </a:ext>
            </a:extLst>
          </p:cNvPr>
          <p:cNvSpPr>
            <a:spLocks noGrp="1"/>
          </p:cNvSpPr>
          <p:nvPr>
            <p:ph type="sldNum" sz="quarter" idx="12"/>
          </p:nvPr>
        </p:nvSpPr>
        <p:spPr/>
        <p:txBody>
          <a:bodyPr/>
          <a:lstStyle/>
          <a:p>
            <a:fld id="{C3C3236D-FB65-584A-8227-5A449D06E62A}" type="slidenum">
              <a:rPr lang="en-US" smtClean="0"/>
              <a:t>40</a:t>
            </a:fld>
            <a:endParaRPr lang="en-US" dirty="0"/>
          </a:p>
        </p:txBody>
      </p:sp>
    </p:spTree>
    <p:extLst>
      <p:ext uri="{BB962C8B-B14F-4D97-AF65-F5344CB8AC3E}">
        <p14:creationId xmlns:p14="http://schemas.microsoft.com/office/powerpoint/2010/main" val="97183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EB542-CFCF-7873-36ED-55C1B53CB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3CD80-EB16-13A0-DB7C-235FCF217AFF}"/>
              </a:ext>
            </a:extLst>
          </p:cNvPr>
          <p:cNvSpPr>
            <a:spLocks noGrp="1"/>
          </p:cNvSpPr>
          <p:nvPr>
            <p:ph type="title"/>
          </p:nvPr>
        </p:nvSpPr>
        <p:spPr/>
        <p:txBody>
          <a:bodyPr/>
          <a:lstStyle/>
          <a:p>
            <a:r>
              <a:rPr lang="en-US" dirty="0"/>
              <a:t>Tax Practitioners</a:t>
            </a:r>
            <a:br>
              <a:rPr lang="en-US" dirty="0"/>
            </a:br>
            <a:r>
              <a:rPr lang="en-US" dirty="0"/>
              <a:t>Due Diligence</a:t>
            </a:r>
            <a:br>
              <a:rPr lang="en-US" dirty="0"/>
            </a:br>
            <a:r>
              <a:rPr lang="en-US" dirty="0"/>
              <a:t>Requirements</a:t>
            </a:r>
          </a:p>
        </p:txBody>
      </p:sp>
      <p:sp>
        <p:nvSpPr>
          <p:cNvPr id="3" name="Text Placeholder 7">
            <a:extLst>
              <a:ext uri="{FF2B5EF4-FFF2-40B4-BE49-F238E27FC236}">
                <a16:creationId xmlns:a16="http://schemas.microsoft.com/office/drawing/2014/main" id="{94F48B4B-2F11-AA49-011A-07B4B6BB7277}"/>
              </a:ext>
            </a:extLst>
          </p:cNvPr>
          <p:cNvSpPr>
            <a:spLocks noGrp="1"/>
          </p:cNvSpPr>
          <p:nvPr>
            <p:ph type="body" sz="quarter" idx="11"/>
          </p:nvPr>
        </p:nvSpPr>
        <p:spPr/>
        <p:txBody>
          <a:bodyPr/>
          <a:lstStyle/>
          <a:p>
            <a:pPr marL="554989" indent="-514350">
              <a:spcBef>
                <a:spcPts val="0"/>
              </a:spcBef>
              <a:spcAft>
                <a:spcPts val="2400"/>
              </a:spcAft>
              <a:buFont typeface="+mj-lt"/>
              <a:buAutoNum type="arabicPeriod"/>
            </a:pPr>
            <a:r>
              <a:rPr lang="en-US" sz="2800" dirty="0">
                <a:solidFill>
                  <a:schemeClr val="tx1"/>
                </a:solidFill>
              </a:rPr>
              <a:t>Completions and submission of Form 8867</a:t>
            </a:r>
          </a:p>
          <a:p>
            <a:pPr marL="554989" indent="-514350">
              <a:spcBef>
                <a:spcPts val="0"/>
              </a:spcBef>
              <a:spcAft>
                <a:spcPts val="2400"/>
              </a:spcAft>
              <a:buFont typeface="+mj-lt"/>
              <a:buAutoNum type="arabicPeriod"/>
            </a:pPr>
            <a:r>
              <a:rPr lang="en-US" sz="2800" dirty="0">
                <a:solidFill>
                  <a:schemeClr val="tx1"/>
                </a:solidFill>
              </a:rPr>
              <a:t>Completion of applicable credit worksheet(s) and computation of the credit(s)</a:t>
            </a:r>
          </a:p>
          <a:p>
            <a:pPr marL="554989" indent="-514350">
              <a:spcBef>
                <a:spcPts val="0"/>
              </a:spcBef>
              <a:spcAft>
                <a:spcPts val="2400"/>
              </a:spcAft>
              <a:buFont typeface="+mj-lt"/>
              <a:buAutoNum type="arabicPeriod"/>
            </a:pPr>
            <a:r>
              <a:rPr lang="en-US" sz="2800" dirty="0">
                <a:solidFill>
                  <a:schemeClr val="tx1"/>
                </a:solidFill>
              </a:rPr>
              <a:t>Knowledge</a:t>
            </a:r>
          </a:p>
          <a:p>
            <a:pPr marL="554989" indent="-514350">
              <a:spcBef>
                <a:spcPts val="0"/>
              </a:spcBef>
              <a:spcAft>
                <a:spcPts val="2400"/>
              </a:spcAft>
              <a:buFont typeface="+mj-lt"/>
              <a:buAutoNum type="arabicPeriod"/>
            </a:pPr>
            <a:r>
              <a:rPr lang="en-US" sz="2800" dirty="0">
                <a:solidFill>
                  <a:schemeClr val="tx1"/>
                </a:solidFill>
              </a:rPr>
              <a:t>Record retention</a:t>
            </a:r>
          </a:p>
        </p:txBody>
      </p:sp>
      <p:sp>
        <p:nvSpPr>
          <p:cNvPr id="5" name="Slide Number Placeholder 4">
            <a:extLst>
              <a:ext uri="{FF2B5EF4-FFF2-40B4-BE49-F238E27FC236}">
                <a16:creationId xmlns:a16="http://schemas.microsoft.com/office/drawing/2014/main" id="{ACDE82AB-0834-5F91-6547-D8AC8D2D8D48}"/>
              </a:ext>
            </a:extLst>
          </p:cNvPr>
          <p:cNvSpPr>
            <a:spLocks noGrp="1"/>
          </p:cNvSpPr>
          <p:nvPr>
            <p:ph type="sldNum" sz="quarter" idx="4"/>
          </p:nvPr>
        </p:nvSpPr>
        <p:spPr/>
        <p:txBody>
          <a:bodyPr/>
          <a:lstStyle/>
          <a:p>
            <a:fld id="{C3C3236D-FB65-584A-8227-5A449D06E62A}" type="slidenum">
              <a:rPr lang="en-US" smtClean="0"/>
              <a:pPr/>
              <a:t>41</a:t>
            </a:fld>
            <a:endParaRPr lang="en-US" dirty="0"/>
          </a:p>
        </p:txBody>
      </p:sp>
    </p:spTree>
    <p:extLst>
      <p:ext uri="{BB962C8B-B14F-4D97-AF65-F5344CB8AC3E}">
        <p14:creationId xmlns:p14="http://schemas.microsoft.com/office/powerpoint/2010/main" val="3056376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6589E-C008-8B04-E5E5-42F17D9147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1573" y="406400"/>
            <a:ext cx="7207927" cy="5757859"/>
          </a:xfrm>
          <a:prstGeom prst="rect">
            <a:avLst/>
          </a:prstGeom>
        </p:spPr>
      </p:pic>
      <p:sp>
        <p:nvSpPr>
          <p:cNvPr id="4" name="Title 3">
            <a:extLst>
              <a:ext uri="{FF2B5EF4-FFF2-40B4-BE49-F238E27FC236}">
                <a16:creationId xmlns:a16="http://schemas.microsoft.com/office/drawing/2014/main" id="{F99D6716-1FF2-54EE-7813-D2031C1C2775}"/>
              </a:ext>
            </a:extLst>
          </p:cNvPr>
          <p:cNvSpPr>
            <a:spLocks noGrp="1"/>
          </p:cNvSpPr>
          <p:nvPr>
            <p:ph type="title"/>
          </p:nvPr>
        </p:nvSpPr>
        <p:spPr/>
        <p:txBody>
          <a:bodyPr/>
          <a:lstStyle/>
          <a:p>
            <a:r>
              <a:rPr lang="en-US" dirty="0"/>
              <a:t>Form 8867</a:t>
            </a:r>
          </a:p>
        </p:txBody>
      </p:sp>
      <p:sp>
        <p:nvSpPr>
          <p:cNvPr id="2" name="Slide Number Placeholder 1">
            <a:extLst>
              <a:ext uri="{FF2B5EF4-FFF2-40B4-BE49-F238E27FC236}">
                <a16:creationId xmlns:a16="http://schemas.microsoft.com/office/drawing/2014/main" id="{06523184-B8D0-7333-DAC2-C84648CD6E83}"/>
              </a:ext>
            </a:extLst>
          </p:cNvPr>
          <p:cNvSpPr>
            <a:spLocks noGrp="1"/>
          </p:cNvSpPr>
          <p:nvPr>
            <p:ph type="sldNum" sz="quarter" idx="12"/>
          </p:nvPr>
        </p:nvSpPr>
        <p:spPr/>
        <p:txBody>
          <a:bodyPr/>
          <a:lstStyle/>
          <a:p>
            <a:fld id="{C3C3236D-FB65-584A-8227-5A449D06E62A}" type="slidenum">
              <a:rPr lang="en-US" smtClean="0"/>
              <a:t>42</a:t>
            </a:fld>
            <a:endParaRPr lang="en-US" dirty="0"/>
          </a:p>
        </p:txBody>
      </p:sp>
    </p:spTree>
    <p:custDataLst>
      <p:tags r:id="rId1"/>
    </p:custDataLst>
    <p:extLst>
      <p:ext uri="{BB962C8B-B14F-4D97-AF65-F5344CB8AC3E}">
        <p14:creationId xmlns:p14="http://schemas.microsoft.com/office/powerpoint/2010/main" val="298400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305ED-D195-5CCE-A032-9E0E0E1A8980}"/>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1F01669-0659-C871-516A-6C1CFCE033A2}"/>
              </a:ext>
            </a:extLst>
          </p:cNvPr>
          <p:cNvGrpSpPr/>
          <p:nvPr/>
        </p:nvGrpSpPr>
        <p:grpSpPr>
          <a:xfrm>
            <a:off x="3980772" y="495301"/>
            <a:ext cx="7411128" cy="5638799"/>
            <a:chOff x="4145872" y="1"/>
            <a:chExt cx="8046128" cy="6458505"/>
          </a:xfrm>
        </p:grpSpPr>
        <p:pic>
          <p:nvPicPr>
            <p:cNvPr id="4" name="Picture 3">
              <a:extLst>
                <a:ext uri="{FF2B5EF4-FFF2-40B4-BE49-F238E27FC236}">
                  <a16:creationId xmlns:a16="http://schemas.microsoft.com/office/drawing/2014/main" id="{54B0B511-D3E9-8F7F-6C12-3145018EFE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5872" y="1"/>
              <a:ext cx="8046128" cy="6276512"/>
            </a:xfrm>
            <a:prstGeom prst="rect">
              <a:avLst/>
            </a:prstGeom>
          </p:spPr>
        </p:pic>
        <p:sp>
          <p:nvSpPr>
            <p:cNvPr id="5" name="Oval 4">
              <a:extLst>
                <a:ext uri="{FF2B5EF4-FFF2-40B4-BE49-F238E27FC236}">
                  <a16:creationId xmlns:a16="http://schemas.microsoft.com/office/drawing/2014/main" id="{ADB43CF9-B4E4-53E8-F4C5-1765CC0674C9}"/>
                </a:ext>
              </a:extLst>
            </p:cNvPr>
            <p:cNvSpPr/>
            <p:nvPr/>
          </p:nvSpPr>
          <p:spPr>
            <a:xfrm>
              <a:off x="4258728" y="5308848"/>
              <a:ext cx="7933272" cy="1149658"/>
            </a:xfrm>
            <a:prstGeom prst="ellipse">
              <a:avLst/>
            </a:prstGeom>
            <a:noFill/>
            <a:ln w="25400" cap="flat" cmpd="sng" algn="ctr">
              <a:solidFill>
                <a:srgbClr val="F99C26"/>
              </a:solidFill>
              <a:prstDash val="solid"/>
            </a:ln>
            <a:effectLst/>
          </p:spPr>
          <p:txBody>
            <a:bodyPr rot="0" spcFirstLastPara="0" vert="horz" wrap="square" lIns="91274" tIns="45637" rIns="91274" bIns="45637" numCol="1" spcCol="0" rtlCol="0" fromWordArt="0" anchor="ctr" anchorCtr="0" forceAA="0" compatLnSpc="1">
              <a:prstTxWarp prst="textNoShape">
                <a:avLst/>
              </a:prstTxWarp>
              <a:noAutofit/>
            </a:bodyPr>
            <a:lstStyle/>
            <a:p>
              <a:pPr marL="0" marR="0" lvl="0" indent="0" defTabSz="91421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solidFill>
                  <a:prstClr val="black"/>
                </a:solidFill>
                <a:effectLst/>
                <a:uLnTx/>
                <a:uFillTx/>
                <a:latin typeface="Fira Sans Light" panose="020B0403050000020004" pitchFamily="34" charset="0"/>
              </a:endParaRPr>
            </a:p>
          </p:txBody>
        </p:sp>
      </p:grpSp>
      <p:sp>
        <p:nvSpPr>
          <p:cNvPr id="8" name="Title 7">
            <a:extLst>
              <a:ext uri="{FF2B5EF4-FFF2-40B4-BE49-F238E27FC236}">
                <a16:creationId xmlns:a16="http://schemas.microsoft.com/office/drawing/2014/main" id="{DA0DE9CD-ED62-C0A8-FD42-91E50E078402}"/>
              </a:ext>
            </a:extLst>
          </p:cNvPr>
          <p:cNvSpPr>
            <a:spLocks noGrp="1"/>
          </p:cNvSpPr>
          <p:nvPr>
            <p:ph type="title"/>
          </p:nvPr>
        </p:nvSpPr>
        <p:spPr/>
        <p:txBody>
          <a:bodyPr/>
          <a:lstStyle/>
          <a:p>
            <a:r>
              <a:rPr lang="en-US" dirty="0"/>
              <a:t>Form 8867</a:t>
            </a:r>
          </a:p>
        </p:txBody>
      </p:sp>
      <p:sp>
        <p:nvSpPr>
          <p:cNvPr id="2" name="Slide Number Placeholder 1">
            <a:extLst>
              <a:ext uri="{FF2B5EF4-FFF2-40B4-BE49-F238E27FC236}">
                <a16:creationId xmlns:a16="http://schemas.microsoft.com/office/drawing/2014/main" id="{C1A16F66-075D-6248-23CB-505E56FB6AC0}"/>
              </a:ext>
            </a:extLst>
          </p:cNvPr>
          <p:cNvSpPr>
            <a:spLocks noGrp="1"/>
          </p:cNvSpPr>
          <p:nvPr>
            <p:ph type="sldNum" sz="quarter" idx="12"/>
          </p:nvPr>
        </p:nvSpPr>
        <p:spPr/>
        <p:txBody>
          <a:bodyPr/>
          <a:lstStyle/>
          <a:p>
            <a:fld id="{C3C3236D-FB65-584A-8227-5A449D06E62A}" type="slidenum">
              <a:rPr lang="en-US" smtClean="0"/>
              <a:t>43</a:t>
            </a:fld>
            <a:endParaRPr lang="en-US" dirty="0"/>
          </a:p>
        </p:txBody>
      </p:sp>
    </p:spTree>
    <p:custDataLst>
      <p:tags r:id="rId1"/>
    </p:custDataLst>
    <p:extLst>
      <p:ext uri="{BB962C8B-B14F-4D97-AF65-F5344CB8AC3E}">
        <p14:creationId xmlns:p14="http://schemas.microsoft.com/office/powerpoint/2010/main" val="545416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E5B6E-8A1A-65C9-2A78-76ED2E6E0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B1E65-9836-FEE4-D9DA-2DF2A208F114}"/>
              </a:ext>
            </a:extLst>
          </p:cNvPr>
          <p:cNvSpPr>
            <a:spLocks noGrp="1"/>
          </p:cNvSpPr>
          <p:nvPr>
            <p:ph type="title"/>
          </p:nvPr>
        </p:nvSpPr>
        <p:spPr/>
        <p:txBody>
          <a:bodyPr/>
          <a:lstStyle/>
          <a:p>
            <a:r>
              <a:rPr lang="en-US" dirty="0"/>
              <a:t>Due Diligence </a:t>
            </a:r>
            <a:br>
              <a:rPr lang="en-US" dirty="0"/>
            </a:br>
            <a:r>
              <a:rPr lang="en-US" dirty="0"/>
              <a:t>Requirement # 1</a:t>
            </a:r>
          </a:p>
        </p:txBody>
      </p:sp>
      <p:sp>
        <p:nvSpPr>
          <p:cNvPr id="8" name="Text Placeholder 7">
            <a:extLst>
              <a:ext uri="{FF2B5EF4-FFF2-40B4-BE49-F238E27FC236}">
                <a16:creationId xmlns:a16="http://schemas.microsoft.com/office/drawing/2014/main" id="{56C70094-5D17-1EFB-30C9-1E980DFD4E5E}"/>
              </a:ext>
            </a:extLst>
          </p:cNvPr>
          <p:cNvSpPr>
            <a:spLocks noGrp="1"/>
          </p:cNvSpPr>
          <p:nvPr>
            <p:ph type="body" sz="quarter" idx="11"/>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Complete and submit Form 8867</a:t>
            </a:r>
          </a:p>
          <a:p>
            <a:pPr marL="497839" indent="-457200">
              <a:spcBef>
                <a:spcPts val="0"/>
              </a:spcBef>
              <a:spcAft>
                <a:spcPts val="2400"/>
              </a:spcAft>
              <a:buFont typeface="Arial" panose="020B0604020202020204" pitchFamily="34" charset="0"/>
              <a:buChar char="•"/>
            </a:pPr>
            <a:r>
              <a:rPr lang="en-US" sz="2800" dirty="0">
                <a:solidFill>
                  <a:schemeClr val="tx1"/>
                </a:solidFill>
              </a:rPr>
              <a:t>Paid Preparer’s Due Diligence Checklist</a:t>
            </a:r>
          </a:p>
        </p:txBody>
      </p:sp>
      <p:pic>
        <p:nvPicPr>
          <p:cNvPr id="3" name="Content Placeholder 2">
            <a:extLst>
              <a:ext uri="{FF2B5EF4-FFF2-40B4-BE49-F238E27FC236}">
                <a16:creationId xmlns:a16="http://schemas.microsoft.com/office/drawing/2014/main" id="{13A5044F-D86F-D0FB-F693-98D8637FB967}"/>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5886078" y="1868841"/>
            <a:ext cx="4217386" cy="4327839"/>
          </a:xfrm>
          <a:prstGeom prst="rect">
            <a:avLst/>
          </a:prstGeom>
          <a:ln>
            <a:noFill/>
          </a:ln>
          <a:effectLst/>
        </p:spPr>
      </p:pic>
      <p:sp>
        <p:nvSpPr>
          <p:cNvPr id="5" name="Slide Number Placeholder 4">
            <a:extLst>
              <a:ext uri="{FF2B5EF4-FFF2-40B4-BE49-F238E27FC236}">
                <a16:creationId xmlns:a16="http://schemas.microsoft.com/office/drawing/2014/main" id="{24B553CF-00D4-A3B6-77F3-305C8EA80D0C}"/>
              </a:ext>
            </a:extLst>
          </p:cNvPr>
          <p:cNvSpPr>
            <a:spLocks noGrp="1"/>
          </p:cNvSpPr>
          <p:nvPr>
            <p:ph type="sldNum" sz="quarter" idx="4"/>
          </p:nvPr>
        </p:nvSpPr>
        <p:spPr/>
        <p:txBody>
          <a:bodyPr/>
          <a:lstStyle/>
          <a:p>
            <a:fld id="{C3C3236D-FB65-584A-8227-5A449D06E62A}" type="slidenum">
              <a:rPr lang="en-US" smtClean="0"/>
              <a:pPr/>
              <a:t>44</a:t>
            </a:fld>
            <a:endParaRPr lang="en-US" dirty="0"/>
          </a:p>
        </p:txBody>
      </p:sp>
    </p:spTree>
    <p:extLst>
      <p:ext uri="{BB962C8B-B14F-4D97-AF65-F5344CB8AC3E}">
        <p14:creationId xmlns:p14="http://schemas.microsoft.com/office/powerpoint/2010/main" val="87814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B3B1D-D8B0-31FE-5237-30419C9A6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E4FB2-9923-86A0-817B-EFAFFB84F83F}"/>
              </a:ext>
            </a:extLst>
          </p:cNvPr>
          <p:cNvSpPr>
            <a:spLocks noGrp="1"/>
          </p:cNvSpPr>
          <p:nvPr>
            <p:ph type="title"/>
          </p:nvPr>
        </p:nvSpPr>
        <p:spPr/>
        <p:txBody>
          <a:bodyPr/>
          <a:lstStyle/>
          <a:p>
            <a:r>
              <a:rPr lang="en-US" dirty="0"/>
              <a:t>Due Diligence </a:t>
            </a:r>
            <a:br>
              <a:rPr lang="en-US" dirty="0"/>
            </a:br>
            <a:r>
              <a:rPr lang="en-US" dirty="0"/>
              <a:t>Requirement # 2</a:t>
            </a:r>
          </a:p>
        </p:txBody>
      </p:sp>
      <p:sp>
        <p:nvSpPr>
          <p:cNvPr id="8" name="Text Placeholder 7">
            <a:extLst>
              <a:ext uri="{FF2B5EF4-FFF2-40B4-BE49-F238E27FC236}">
                <a16:creationId xmlns:a16="http://schemas.microsoft.com/office/drawing/2014/main" id="{BBE942A5-E52C-AF19-62CF-41534EB6C82E}"/>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Complete Worksheet(s) and compute the credits(s)</a:t>
            </a:r>
          </a:p>
        </p:txBody>
      </p:sp>
      <p:pic>
        <p:nvPicPr>
          <p:cNvPr id="9" name="Picture 8">
            <a:extLst>
              <a:ext uri="{FF2B5EF4-FFF2-40B4-BE49-F238E27FC236}">
                <a16:creationId xmlns:a16="http://schemas.microsoft.com/office/drawing/2014/main" id="{D5011BAF-4EE6-5E52-0AA9-6DCF12B87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1712" y="1523970"/>
            <a:ext cx="5906117" cy="4457296"/>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8B3E8D13-272A-5A0B-6032-DF865245FE3C}"/>
              </a:ext>
            </a:extLst>
          </p:cNvPr>
          <p:cNvSpPr>
            <a:spLocks noGrp="1"/>
          </p:cNvSpPr>
          <p:nvPr>
            <p:ph type="sldNum" sz="quarter" idx="4"/>
          </p:nvPr>
        </p:nvSpPr>
        <p:spPr/>
        <p:txBody>
          <a:bodyPr/>
          <a:lstStyle/>
          <a:p>
            <a:fld id="{C3C3236D-FB65-584A-8227-5A449D06E62A}" type="slidenum">
              <a:rPr lang="en-US" smtClean="0"/>
              <a:pPr/>
              <a:t>45</a:t>
            </a:fld>
            <a:endParaRPr lang="en-US" dirty="0"/>
          </a:p>
        </p:txBody>
      </p:sp>
    </p:spTree>
    <p:extLst>
      <p:ext uri="{BB962C8B-B14F-4D97-AF65-F5344CB8AC3E}">
        <p14:creationId xmlns:p14="http://schemas.microsoft.com/office/powerpoint/2010/main" val="4198297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03532-E702-56A0-B77C-96AF3A9C5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3C12C1-0B05-E526-9637-45941A4B867F}"/>
              </a:ext>
            </a:extLst>
          </p:cNvPr>
          <p:cNvSpPr>
            <a:spLocks noGrp="1"/>
          </p:cNvSpPr>
          <p:nvPr>
            <p:ph type="title"/>
          </p:nvPr>
        </p:nvSpPr>
        <p:spPr/>
        <p:txBody>
          <a:bodyPr/>
          <a:lstStyle/>
          <a:p>
            <a:r>
              <a:rPr lang="en-US" dirty="0"/>
              <a:t>Due Diligence </a:t>
            </a:r>
            <a:br>
              <a:rPr lang="en-US" dirty="0"/>
            </a:br>
            <a:r>
              <a:rPr lang="en-US" dirty="0"/>
              <a:t>Requirement # 3</a:t>
            </a:r>
          </a:p>
        </p:txBody>
      </p:sp>
      <p:sp>
        <p:nvSpPr>
          <p:cNvPr id="8" name="Text Placeholder 7">
            <a:extLst>
              <a:ext uri="{FF2B5EF4-FFF2-40B4-BE49-F238E27FC236}">
                <a16:creationId xmlns:a16="http://schemas.microsoft.com/office/drawing/2014/main" id="{CB4A8827-4694-BABD-B902-21B1D80495A9}"/>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Knowledge</a:t>
            </a:r>
          </a:p>
        </p:txBody>
      </p:sp>
      <p:pic>
        <p:nvPicPr>
          <p:cNvPr id="3" name="Picture 2">
            <a:extLst>
              <a:ext uri="{FF2B5EF4-FFF2-40B4-BE49-F238E27FC236}">
                <a16:creationId xmlns:a16="http://schemas.microsoft.com/office/drawing/2014/main" id="{B1748AA8-6EC8-4B2E-7B2B-2DA67148716B}"/>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5396388" y="1237263"/>
            <a:ext cx="5196766" cy="496791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C23BAB99-9500-6506-C1AD-18EEF90C73A1}"/>
              </a:ext>
            </a:extLst>
          </p:cNvPr>
          <p:cNvSpPr>
            <a:spLocks noGrp="1"/>
          </p:cNvSpPr>
          <p:nvPr>
            <p:ph type="sldNum" sz="quarter" idx="4"/>
          </p:nvPr>
        </p:nvSpPr>
        <p:spPr/>
        <p:txBody>
          <a:bodyPr/>
          <a:lstStyle/>
          <a:p>
            <a:fld id="{C3C3236D-FB65-584A-8227-5A449D06E62A}" type="slidenum">
              <a:rPr lang="en-US" smtClean="0"/>
              <a:pPr/>
              <a:t>46</a:t>
            </a:fld>
            <a:endParaRPr lang="en-US" dirty="0"/>
          </a:p>
        </p:txBody>
      </p:sp>
    </p:spTree>
    <p:extLst>
      <p:ext uri="{BB962C8B-B14F-4D97-AF65-F5344CB8AC3E}">
        <p14:creationId xmlns:p14="http://schemas.microsoft.com/office/powerpoint/2010/main" val="195119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EB2CC-ED6E-8AA6-8D7C-BEB376AE05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31F6E-C99E-74C3-C7F0-A890D4E284D5}"/>
              </a:ext>
            </a:extLst>
          </p:cNvPr>
          <p:cNvSpPr>
            <a:spLocks noGrp="1"/>
          </p:cNvSpPr>
          <p:nvPr>
            <p:ph type="title"/>
          </p:nvPr>
        </p:nvSpPr>
        <p:spPr/>
        <p:txBody>
          <a:bodyPr/>
          <a:lstStyle/>
          <a:p>
            <a:r>
              <a:rPr lang="en-US" dirty="0"/>
              <a:t>Due Diligence </a:t>
            </a:r>
            <a:br>
              <a:rPr lang="en-US" dirty="0"/>
            </a:br>
            <a:r>
              <a:rPr lang="en-US" dirty="0"/>
              <a:t>Requirement # 4</a:t>
            </a:r>
          </a:p>
        </p:txBody>
      </p:sp>
      <p:sp>
        <p:nvSpPr>
          <p:cNvPr id="8" name="Text Placeholder 7">
            <a:extLst>
              <a:ext uri="{FF2B5EF4-FFF2-40B4-BE49-F238E27FC236}">
                <a16:creationId xmlns:a16="http://schemas.microsoft.com/office/drawing/2014/main" id="{DC6B51BA-243A-654B-E20C-B3216C567DB9}"/>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Keeping Records</a:t>
            </a:r>
          </a:p>
        </p:txBody>
      </p:sp>
      <p:pic>
        <p:nvPicPr>
          <p:cNvPr id="4" name="Picture 3">
            <a:extLst>
              <a:ext uri="{FF2B5EF4-FFF2-40B4-BE49-F238E27FC236}">
                <a16:creationId xmlns:a16="http://schemas.microsoft.com/office/drawing/2014/main" id="{71C0CDC8-F154-B227-93FA-F9C0A0C624D9}"/>
              </a:ext>
            </a:extLst>
          </p:cNvPr>
          <p:cNvPicPr>
            <a:picLocks noChangeAspect="1"/>
          </p:cNvPicPr>
          <p:nvPr/>
        </p:nvPicPr>
        <p:blipFill>
          <a:blip r:embed="rId2">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664476" y="1159522"/>
            <a:ext cx="6860065" cy="4428478"/>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B61FE28E-5DE2-5F49-2A61-FE54EC7CCC5F}"/>
              </a:ext>
            </a:extLst>
          </p:cNvPr>
          <p:cNvSpPr>
            <a:spLocks noGrp="1"/>
          </p:cNvSpPr>
          <p:nvPr>
            <p:ph type="sldNum" sz="quarter" idx="4"/>
          </p:nvPr>
        </p:nvSpPr>
        <p:spPr/>
        <p:txBody>
          <a:bodyPr/>
          <a:lstStyle/>
          <a:p>
            <a:fld id="{C3C3236D-FB65-584A-8227-5A449D06E62A}" type="slidenum">
              <a:rPr lang="en-US" smtClean="0"/>
              <a:pPr/>
              <a:t>47</a:t>
            </a:fld>
            <a:endParaRPr lang="en-US" dirty="0"/>
          </a:p>
        </p:txBody>
      </p:sp>
    </p:spTree>
    <p:extLst>
      <p:ext uri="{BB962C8B-B14F-4D97-AF65-F5344CB8AC3E}">
        <p14:creationId xmlns:p14="http://schemas.microsoft.com/office/powerpoint/2010/main" val="1787264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81EA0-226B-836D-80CC-E8550470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E2039-7C62-0D6C-026F-EF48513887FF}"/>
              </a:ext>
            </a:extLst>
          </p:cNvPr>
          <p:cNvSpPr>
            <a:spLocks noGrp="1"/>
          </p:cNvSpPr>
          <p:nvPr>
            <p:ph type="title"/>
          </p:nvPr>
        </p:nvSpPr>
        <p:spPr/>
        <p:txBody>
          <a:bodyPr/>
          <a:lstStyle/>
          <a:p>
            <a:r>
              <a:rPr lang="en-US" dirty="0"/>
              <a:t>Due Diligence</a:t>
            </a:r>
            <a:br>
              <a:rPr lang="en-US" dirty="0"/>
            </a:br>
            <a:r>
              <a:rPr lang="en-US" dirty="0"/>
              <a:t>Note of Interest</a:t>
            </a:r>
          </a:p>
        </p:txBody>
      </p:sp>
      <p:sp>
        <p:nvSpPr>
          <p:cNvPr id="8" name="Text Placeholder 7">
            <a:extLst>
              <a:ext uri="{FF2B5EF4-FFF2-40B4-BE49-F238E27FC236}">
                <a16:creationId xmlns:a16="http://schemas.microsoft.com/office/drawing/2014/main" id="{34BE74C5-9B7B-265A-737E-840EA780E75A}"/>
              </a:ext>
            </a:extLst>
          </p:cNvPr>
          <p:cNvSpPr>
            <a:spLocks noGrp="1"/>
          </p:cNvSpPr>
          <p:nvPr>
            <p:ph type="body" sz="quarter" idx="11"/>
          </p:nvPr>
        </p:nvSpPr>
        <p:spPr/>
        <p:txBody>
          <a:bodyPr/>
          <a:lstStyle/>
          <a:p>
            <a:pPr marL="497839" indent="-457200">
              <a:buFont typeface="Arial" panose="020B0604020202020204" pitchFamily="34" charset="0"/>
              <a:buChar char="•"/>
            </a:pPr>
            <a:r>
              <a:rPr lang="en-US" sz="2800" dirty="0">
                <a:solidFill>
                  <a:schemeClr val="tx1"/>
                </a:solidFill>
              </a:rPr>
              <a:t>Having your client sign any due diligence documents, forms, worksheets, etc., </a:t>
            </a:r>
            <a:r>
              <a:rPr lang="en-US" sz="2800" b="1" dirty="0">
                <a:solidFill>
                  <a:schemeClr val="tx1"/>
                </a:solidFill>
              </a:rPr>
              <a:t>Does Not </a:t>
            </a:r>
            <a:r>
              <a:rPr lang="en-US" sz="2800" dirty="0">
                <a:solidFill>
                  <a:schemeClr val="tx1"/>
                </a:solidFill>
              </a:rPr>
              <a:t>relieve you of due diligence requirements</a:t>
            </a:r>
          </a:p>
        </p:txBody>
      </p:sp>
      <p:pic>
        <p:nvPicPr>
          <p:cNvPr id="3" name="Picture 2">
            <a:extLst>
              <a:ext uri="{FF2B5EF4-FFF2-40B4-BE49-F238E27FC236}">
                <a16:creationId xmlns:a16="http://schemas.microsoft.com/office/drawing/2014/main" id="{FCD27994-3B5A-E847-214B-E7BBBCADCEDF}"/>
              </a:ext>
            </a:extLst>
          </p:cNvPr>
          <p:cNvPicPr>
            <a:picLocks noChangeAspect="1"/>
          </p:cNvPicPr>
          <p:nvPr/>
        </p:nvPicPr>
        <p:blipFill>
          <a:blip r:embed="rId2" cstate="email">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5702297" y="2147691"/>
            <a:ext cx="4584947" cy="425310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157B1550-CAF5-8654-6FAD-5B9E666A83B4}"/>
              </a:ext>
            </a:extLst>
          </p:cNvPr>
          <p:cNvSpPr>
            <a:spLocks noGrp="1"/>
          </p:cNvSpPr>
          <p:nvPr>
            <p:ph type="sldNum" sz="quarter" idx="4"/>
          </p:nvPr>
        </p:nvSpPr>
        <p:spPr/>
        <p:txBody>
          <a:bodyPr/>
          <a:lstStyle/>
          <a:p>
            <a:fld id="{C3C3236D-FB65-584A-8227-5A449D06E62A}" type="slidenum">
              <a:rPr lang="en-US" smtClean="0"/>
              <a:pPr/>
              <a:t>48</a:t>
            </a:fld>
            <a:endParaRPr lang="en-US" dirty="0"/>
          </a:p>
        </p:txBody>
      </p:sp>
    </p:spTree>
    <p:extLst>
      <p:ext uri="{BB962C8B-B14F-4D97-AF65-F5344CB8AC3E}">
        <p14:creationId xmlns:p14="http://schemas.microsoft.com/office/powerpoint/2010/main" val="4219227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BF0F-93AC-EE2A-8FE0-7C73396CE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694CA-180B-E548-24EC-35AA3D14CE33}"/>
              </a:ext>
            </a:extLst>
          </p:cNvPr>
          <p:cNvSpPr>
            <a:spLocks noGrp="1"/>
          </p:cNvSpPr>
          <p:nvPr>
            <p:ph type="title"/>
          </p:nvPr>
        </p:nvSpPr>
        <p:spPr/>
        <p:txBody>
          <a:bodyPr/>
          <a:lstStyle/>
          <a:p>
            <a:r>
              <a:rPr lang="en-US" dirty="0"/>
              <a:t>Interviewing Tips</a:t>
            </a:r>
          </a:p>
        </p:txBody>
      </p:sp>
      <p:sp>
        <p:nvSpPr>
          <p:cNvPr id="8" name="Text Placeholder 7">
            <a:extLst>
              <a:ext uri="{FF2B5EF4-FFF2-40B4-BE49-F238E27FC236}">
                <a16:creationId xmlns:a16="http://schemas.microsoft.com/office/drawing/2014/main" id="{095DD87D-54A3-FD49-B2C1-9F28B0D352C5}"/>
              </a:ext>
            </a:extLst>
          </p:cNvPr>
          <p:cNvSpPr>
            <a:spLocks noGrp="1"/>
          </p:cNvSpPr>
          <p:nvPr>
            <p:ph type="body" sz="quarter" idx="11"/>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Probing questions are necessary to meet the due diligence </a:t>
            </a:r>
            <a:br>
              <a:rPr lang="en-US" sz="2800" dirty="0">
                <a:solidFill>
                  <a:schemeClr val="tx1"/>
                </a:solidFill>
              </a:rPr>
            </a:br>
            <a:r>
              <a:rPr lang="en-US" sz="2800" dirty="0">
                <a:solidFill>
                  <a:schemeClr val="tx1"/>
                </a:solidFill>
              </a:rPr>
              <a:t>knowledge requirement</a:t>
            </a:r>
            <a:endParaRPr lang="en-US" sz="2800" dirty="0">
              <a:solidFill>
                <a:schemeClr val="tx1"/>
              </a:solidFill>
              <a:cs typeface="Arial"/>
            </a:endParaRPr>
          </a:p>
          <a:p>
            <a:pPr marL="497839" indent="-457200">
              <a:spcBef>
                <a:spcPts val="0"/>
              </a:spcBef>
              <a:spcAft>
                <a:spcPts val="2400"/>
              </a:spcAft>
              <a:buFont typeface="Arial" panose="020B0604020202020204" pitchFamily="34" charset="0"/>
              <a:buChar char="•"/>
            </a:pPr>
            <a:r>
              <a:rPr lang="en-US" sz="2800" dirty="0">
                <a:solidFill>
                  <a:schemeClr val="tx1"/>
                </a:solidFill>
              </a:rPr>
              <a:t>Evaluate information provided by client</a:t>
            </a:r>
          </a:p>
          <a:p>
            <a:pPr marL="497839" indent="-457200">
              <a:spcBef>
                <a:spcPts val="0"/>
              </a:spcBef>
              <a:spcAft>
                <a:spcPts val="2400"/>
              </a:spcAft>
              <a:buFont typeface="Arial" panose="020B0604020202020204" pitchFamily="34" charset="0"/>
              <a:buChar char="•"/>
            </a:pPr>
            <a:r>
              <a:rPr lang="en-US" sz="2800" dirty="0">
                <a:solidFill>
                  <a:schemeClr val="tx1"/>
                </a:solidFill>
              </a:rPr>
              <a:t>Ask questions in layman terms</a:t>
            </a:r>
          </a:p>
          <a:p>
            <a:pPr marL="497839" indent="-457200">
              <a:spcBef>
                <a:spcPts val="0"/>
              </a:spcBef>
              <a:spcAft>
                <a:spcPts val="2400"/>
              </a:spcAft>
              <a:buFont typeface="Arial" panose="020B0604020202020204" pitchFamily="34" charset="0"/>
              <a:buChar char="•"/>
            </a:pPr>
            <a:r>
              <a:rPr lang="en-US" sz="2800" dirty="0">
                <a:solidFill>
                  <a:schemeClr val="tx1"/>
                </a:solidFill>
              </a:rPr>
              <a:t>Do not lead the ‘witness’</a:t>
            </a:r>
          </a:p>
          <a:p>
            <a:pPr marL="497839" indent="-457200">
              <a:spcBef>
                <a:spcPts val="0"/>
              </a:spcBef>
              <a:spcAft>
                <a:spcPts val="2400"/>
              </a:spcAft>
              <a:buFont typeface="Arial" panose="020B0604020202020204" pitchFamily="34" charset="0"/>
              <a:buChar char="•"/>
            </a:pPr>
            <a:r>
              <a:rPr lang="en-US" sz="2800" dirty="0">
                <a:solidFill>
                  <a:schemeClr val="tx1"/>
                </a:solidFill>
              </a:rPr>
              <a:t>Document, document, document</a:t>
            </a:r>
          </a:p>
        </p:txBody>
      </p:sp>
      <p:sp>
        <p:nvSpPr>
          <p:cNvPr id="4" name="Slide Number Placeholder 3">
            <a:extLst>
              <a:ext uri="{FF2B5EF4-FFF2-40B4-BE49-F238E27FC236}">
                <a16:creationId xmlns:a16="http://schemas.microsoft.com/office/drawing/2014/main" id="{36589C3B-F761-9ADC-3FAD-C0FB339911E6}"/>
              </a:ext>
            </a:extLst>
          </p:cNvPr>
          <p:cNvSpPr>
            <a:spLocks noGrp="1"/>
          </p:cNvSpPr>
          <p:nvPr>
            <p:ph type="sldNum" sz="quarter" idx="4"/>
          </p:nvPr>
        </p:nvSpPr>
        <p:spPr/>
        <p:txBody>
          <a:bodyPr/>
          <a:lstStyle/>
          <a:p>
            <a:fld id="{C3C3236D-FB65-584A-8227-5A449D06E62A}" type="slidenum">
              <a:rPr lang="en-US" smtClean="0"/>
              <a:pPr/>
              <a:t>49</a:t>
            </a:fld>
            <a:endParaRPr lang="en-US" dirty="0"/>
          </a:p>
        </p:txBody>
      </p:sp>
    </p:spTree>
    <p:extLst>
      <p:ext uri="{BB962C8B-B14F-4D97-AF65-F5344CB8AC3E}">
        <p14:creationId xmlns:p14="http://schemas.microsoft.com/office/powerpoint/2010/main" val="1667820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EAE9-D801-324E-8732-37B6D6282B13}"/>
              </a:ext>
            </a:extLst>
          </p:cNvPr>
          <p:cNvSpPr>
            <a:spLocks noGrp="1"/>
          </p:cNvSpPr>
          <p:nvPr>
            <p:ph type="title"/>
          </p:nvPr>
        </p:nvSpPr>
        <p:spPr/>
        <p:txBody>
          <a:bodyPr/>
          <a:lstStyle/>
          <a:p>
            <a:r>
              <a:rPr lang="en-US" dirty="0"/>
              <a:t>Objectives</a:t>
            </a:r>
          </a:p>
        </p:txBody>
      </p:sp>
      <p:sp>
        <p:nvSpPr>
          <p:cNvPr id="8" name="Text Placeholder 7">
            <a:extLst>
              <a:ext uri="{FF2B5EF4-FFF2-40B4-BE49-F238E27FC236}">
                <a16:creationId xmlns:a16="http://schemas.microsoft.com/office/drawing/2014/main" id="{59235010-9655-E768-FC03-918E8A89FD52}"/>
              </a:ext>
            </a:extLst>
          </p:cNvPr>
          <p:cNvSpPr>
            <a:spLocks noGrp="1"/>
          </p:cNvSpPr>
          <p:nvPr>
            <p:ph type="body" sz="quarter" idx="11"/>
          </p:nvPr>
        </p:nvSpPr>
        <p:spPr/>
        <p:txBody>
          <a:bodyPr/>
          <a:lstStyle/>
          <a:p>
            <a:pPr>
              <a:spcBef>
                <a:spcPts val="0"/>
              </a:spcBef>
              <a:spcAft>
                <a:spcPts val="2400"/>
              </a:spcAft>
            </a:pPr>
            <a:r>
              <a:rPr lang="en-US" sz="2800" dirty="0"/>
              <a:t>Doing the right thing when no one else is watching, even when doing the wrong thing is legal.</a:t>
            </a:r>
          </a:p>
          <a:p>
            <a:pPr>
              <a:spcBef>
                <a:spcPts val="0"/>
              </a:spcBef>
              <a:spcAft>
                <a:spcPts val="2400"/>
              </a:spcAft>
            </a:pPr>
            <a:r>
              <a:rPr lang="en-US" sz="2800" dirty="0"/>
              <a:t>Knowing the difference between what you have the right to do and what is RIGHT to do</a:t>
            </a:r>
          </a:p>
        </p:txBody>
      </p:sp>
      <p:sp>
        <p:nvSpPr>
          <p:cNvPr id="4" name="Slide Number Placeholder 3">
            <a:extLst>
              <a:ext uri="{FF2B5EF4-FFF2-40B4-BE49-F238E27FC236}">
                <a16:creationId xmlns:a16="http://schemas.microsoft.com/office/drawing/2014/main" id="{24406CF6-7FD8-588E-FB2B-E5BA2EC70B50}"/>
              </a:ext>
            </a:extLst>
          </p:cNvPr>
          <p:cNvSpPr>
            <a:spLocks noGrp="1"/>
          </p:cNvSpPr>
          <p:nvPr>
            <p:ph type="sldNum" sz="quarter" idx="4"/>
          </p:nvPr>
        </p:nvSpPr>
        <p:spPr/>
        <p:txBody>
          <a:bodyPr/>
          <a:lstStyle/>
          <a:p>
            <a:fld id="{C3C3236D-FB65-584A-8227-5A449D06E62A}" type="slidenum">
              <a:rPr lang="en-US" smtClean="0"/>
              <a:pPr/>
              <a:t>5</a:t>
            </a:fld>
            <a:endParaRPr lang="en-US" dirty="0"/>
          </a:p>
        </p:txBody>
      </p:sp>
    </p:spTree>
    <p:extLst>
      <p:ext uri="{BB962C8B-B14F-4D97-AF65-F5344CB8AC3E}">
        <p14:creationId xmlns:p14="http://schemas.microsoft.com/office/powerpoint/2010/main" val="2085621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F9A7F-122B-AC09-0F5A-9B0F6F3EF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06999-9C35-BD22-67F0-48A51370A5F0}"/>
              </a:ext>
            </a:extLst>
          </p:cNvPr>
          <p:cNvSpPr>
            <a:spLocks noGrp="1"/>
          </p:cNvSpPr>
          <p:nvPr>
            <p:ph type="title"/>
          </p:nvPr>
        </p:nvSpPr>
        <p:spPr/>
        <p:txBody>
          <a:bodyPr/>
          <a:lstStyle/>
          <a:p>
            <a:r>
              <a:rPr lang="en-US" dirty="0"/>
              <a:t>Best Practices</a:t>
            </a:r>
          </a:p>
        </p:txBody>
      </p:sp>
      <p:sp>
        <p:nvSpPr>
          <p:cNvPr id="8" name="Text Placeholder 7">
            <a:extLst>
              <a:ext uri="{FF2B5EF4-FFF2-40B4-BE49-F238E27FC236}">
                <a16:creationId xmlns:a16="http://schemas.microsoft.com/office/drawing/2014/main" id="{0C7FFF88-D93D-72CF-2089-7AF51EB06895}"/>
              </a:ext>
            </a:extLst>
          </p:cNvPr>
          <p:cNvSpPr>
            <a:spLocks noGrp="1"/>
          </p:cNvSpPr>
          <p:nvPr>
            <p:ph type="body" sz="quarter" idx="11"/>
          </p:nvPr>
        </p:nvSpPr>
        <p:spPr/>
        <p:txBody>
          <a:bodyPr/>
          <a:lstStyle/>
          <a:p>
            <a:pPr marL="497839" indent="-457200">
              <a:spcBef>
                <a:spcPts val="0"/>
              </a:spcBef>
              <a:spcAft>
                <a:spcPts val="1200"/>
              </a:spcAft>
              <a:buFont typeface="Arial" panose="020B0604020202020204" pitchFamily="34" charset="0"/>
              <a:buChar char="•"/>
            </a:pPr>
            <a:r>
              <a:rPr lang="en-US" sz="2800" dirty="0">
                <a:solidFill>
                  <a:schemeClr val="tx1"/>
                </a:solidFill>
              </a:rPr>
              <a:t>Every year ask all applicable questions to complete Form 8867 and applicable worksheet(s)</a:t>
            </a:r>
          </a:p>
          <a:p>
            <a:pPr marL="497839" indent="-457200">
              <a:spcBef>
                <a:spcPts val="0"/>
              </a:spcBef>
              <a:spcAft>
                <a:spcPts val="1200"/>
              </a:spcAft>
              <a:buFont typeface="Arial" panose="020B0604020202020204" pitchFamily="34" charset="0"/>
              <a:buChar char="•"/>
            </a:pPr>
            <a:r>
              <a:rPr lang="en-US" sz="2800" dirty="0">
                <a:solidFill>
                  <a:schemeClr val="tx1"/>
                </a:solidFill>
              </a:rPr>
              <a:t>Phrase questions in non-technical terms your client will understand</a:t>
            </a:r>
          </a:p>
          <a:p>
            <a:pPr marL="497839" indent="-457200">
              <a:spcBef>
                <a:spcPts val="0"/>
              </a:spcBef>
              <a:spcAft>
                <a:spcPts val="1200"/>
              </a:spcAft>
              <a:buFont typeface="Arial" panose="020B0604020202020204" pitchFamily="34" charset="0"/>
              <a:buChar char="•"/>
            </a:pPr>
            <a:r>
              <a:rPr lang="en-US" sz="2800" dirty="0">
                <a:solidFill>
                  <a:schemeClr val="tx1"/>
                </a:solidFill>
              </a:rPr>
              <a:t>Ask enough questions to correctly</a:t>
            </a:r>
          </a:p>
          <a:p>
            <a:pPr marL="883909" lvl="1" indent="-457200" algn="l">
              <a:spcBef>
                <a:spcPts val="0"/>
              </a:spcBef>
              <a:spcAft>
                <a:spcPts val="1200"/>
              </a:spcAft>
              <a:buFont typeface="Arial" panose="020B0604020202020204" pitchFamily="34" charset="0"/>
              <a:buChar char="•"/>
            </a:pPr>
            <a:r>
              <a:rPr lang="en-US" sz="2400" dirty="0">
                <a:solidFill>
                  <a:schemeClr val="tx1"/>
                </a:solidFill>
              </a:rPr>
              <a:t>determine filing status</a:t>
            </a:r>
          </a:p>
          <a:p>
            <a:pPr marL="883909" lvl="1" indent="-457200" algn="l">
              <a:spcBef>
                <a:spcPts val="0"/>
              </a:spcBef>
              <a:spcAft>
                <a:spcPts val="1200"/>
              </a:spcAft>
              <a:buFont typeface="Arial" panose="020B0604020202020204" pitchFamily="34" charset="0"/>
              <a:buChar char="•"/>
            </a:pPr>
            <a:r>
              <a:rPr lang="en-US" sz="2400" dirty="0">
                <a:solidFill>
                  <a:schemeClr val="tx1"/>
                </a:solidFill>
              </a:rPr>
              <a:t>Does client have qualifying child(ren)</a:t>
            </a:r>
          </a:p>
          <a:p>
            <a:pPr marL="883909" lvl="1" indent="-457200" algn="l">
              <a:spcBef>
                <a:spcPts val="0"/>
              </a:spcBef>
              <a:spcAft>
                <a:spcPts val="1200"/>
              </a:spcAft>
              <a:buFont typeface="Arial" panose="020B0604020202020204" pitchFamily="34" charset="0"/>
              <a:buChar char="•"/>
            </a:pPr>
            <a:r>
              <a:rPr lang="en-US" sz="2400" dirty="0">
                <a:solidFill>
                  <a:schemeClr val="tx1"/>
                </a:solidFill>
              </a:rPr>
              <a:t>EIC related</a:t>
            </a:r>
          </a:p>
        </p:txBody>
      </p:sp>
      <p:pic>
        <p:nvPicPr>
          <p:cNvPr id="3" name="Picture 2">
            <a:extLst>
              <a:ext uri="{FF2B5EF4-FFF2-40B4-BE49-F238E27FC236}">
                <a16:creationId xmlns:a16="http://schemas.microsoft.com/office/drawing/2014/main" id="{851AE185-1BE3-6388-3C7C-547034551EFC}"/>
              </a:ext>
            </a:extLst>
          </p:cNvPr>
          <p:cNvPicPr>
            <a:picLocks noChangeAspect="1"/>
          </p:cNvPicPr>
          <p:nvPr/>
        </p:nvPicPr>
        <p:blipFill>
          <a:blip r:embed="rId2" cstate="email">
            <a:duotone>
              <a:srgbClr val="F99C26">
                <a:shade val="45000"/>
                <a:satMod val="135000"/>
              </a:srgbClr>
              <a:prstClr val="white"/>
            </a:duotone>
            <a:extLst>
              <a:ext uri="{28A0092B-C50C-407E-A947-70E740481C1C}">
                <a14:useLocalDpi xmlns:a14="http://schemas.microsoft.com/office/drawing/2010/main"/>
              </a:ext>
            </a:extLst>
          </a:blip>
          <a:stretch>
            <a:fillRect/>
          </a:stretch>
        </p:blipFill>
        <p:spPr>
          <a:xfrm>
            <a:off x="221447" y="4457701"/>
            <a:ext cx="3752545" cy="19304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8C647C6-93F9-2A63-F5D2-0711C33E6CFC}"/>
              </a:ext>
            </a:extLst>
          </p:cNvPr>
          <p:cNvSpPr>
            <a:spLocks noGrp="1"/>
          </p:cNvSpPr>
          <p:nvPr>
            <p:ph type="sldNum" sz="quarter" idx="4"/>
          </p:nvPr>
        </p:nvSpPr>
        <p:spPr/>
        <p:txBody>
          <a:bodyPr/>
          <a:lstStyle/>
          <a:p>
            <a:fld id="{C3C3236D-FB65-584A-8227-5A449D06E62A}" type="slidenum">
              <a:rPr lang="en-US" smtClean="0"/>
              <a:pPr/>
              <a:t>50</a:t>
            </a:fld>
            <a:endParaRPr lang="en-US" dirty="0"/>
          </a:p>
        </p:txBody>
      </p:sp>
    </p:spTree>
    <p:extLst>
      <p:ext uri="{BB962C8B-B14F-4D97-AF65-F5344CB8AC3E}">
        <p14:creationId xmlns:p14="http://schemas.microsoft.com/office/powerpoint/2010/main" val="655478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4433E-A2C3-F8F7-B924-65C045E45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38DD0-DC5E-5DA2-ACE8-6A1F68F75724}"/>
              </a:ext>
            </a:extLst>
          </p:cNvPr>
          <p:cNvSpPr>
            <a:spLocks noGrp="1"/>
          </p:cNvSpPr>
          <p:nvPr>
            <p:ph type="title"/>
          </p:nvPr>
        </p:nvSpPr>
        <p:spPr/>
        <p:txBody>
          <a:bodyPr/>
          <a:lstStyle/>
          <a:p>
            <a:r>
              <a:rPr lang="en-US" dirty="0"/>
              <a:t>Best Practices</a:t>
            </a:r>
          </a:p>
        </p:txBody>
      </p:sp>
      <p:sp>
        <p:nvSpPr>
          <p:cNvPr id="8" name="Text Placeholder 7">
            <a:extLst>
              <a:ext uri="{FF2B5EF4-FFF2-40B4-BE49-F238E27FC236}">
                <a16:creationId xmlns:a16="http://schemas.microsoft.com/office/drawing/2014/main" id="{E8882372-19F9-6A23-EE8B-0C811D1E6BFD}"/>
              </a:ext>
            </a:extLst>
          </p:cNvPr>
          <p:cNvSpPr>
            <a:spLocks noGrp="1"/>
          </p:cNvSpPr>
          <p:nvPr>
            <p:ph type="body" sz="quarter" idx="13"/>
          </p:nvPr>
        </p:nvSpPr>
        <p:spPr/>
        <p:txBody>
          <a:bodyPr/>
          <a:lstStyle/>
          <a:p>
            <a:pPr marL="497839" indent="-457200">
              <a:spcBef>
                <a:spcPts val="0"/>
              </a:spcBef>
              <a:spcAft>
                <a:spcPts val="2400"/>
              </a:spcAft>
              <a:buFont typeface="Arial" panose="020B0604020202020204" pitchFamily="34" charset="0"/>
              <a:buChar char="•"/>
            </a:pPr>
            <a:r>
              <a:rPr lang="en-US" sz="2800" dirty="0">
                <a:solidFill>
                  <a:schemeClr val="tx1"/>
                </a:solidFill>
              </a:rPr>
              <a:t>Apply a reasonableness standard to information received from your client and ask follow-up questions about any inconsistencies</a:t>
            </a:r>
          </a:p>
          <a:p>
            <a:pPr marL="497839" indent="-457200">
              <a:spcBef>
                <a:spcPts val="0"/>
              </a:spcBef>
              <a:spcAft>
                <a:spcPts val="2400"/>
              </a:spcAft>
              <a:buFont typeface="Arial" panose="020B0604020202020204" pitchFamily="34" charset="0"/>
              <a:buChar char="•"/>
            </a:pPr>
            <a:r>
              <a:rPr lang="en-US" sz="2800" dirty="0">
                <a:solidFill>
                  <a:schemeClr val="tx1"/>
                </a:solidFill>
              </a:rPr>
              <a:t>Ask as many questions as you need in order to be satisfied with your due diligence requirements</a:t>
            </a:r>
          </a:p>
        </p:txBody>
      </p:sp>
      <p:sp>
        <p:nvSpPr>
          <p:cNvPr id="4" name="Slide Number Placeholder 3">
            <a:extLst>
              <a:ext uri="{FF2B5EF4-FFF2-40B4-BE49-F238E27FC236}">
                <a16:creationId xmlns:a16="http://schemas.microsoft.com/office/drawing/2014/main" id="{CAE8528E-1E24-3BCF-DB02-607FA442CCB5}"/>
              </a:ext>
            </a:extLst>
          </p:cNvPr>
          <p:cNvSpPr>
            <a:spLocks noGrp="1"/>
          </p:cNvSpPr>
          <p:nvPr>
            <p:ph type="sldNum" sz="quarter" idx="12"/>
          </p:nvPr>
        </p:nvSpPr>
        <p:spPr/>
        <p:txBody>
          <a:bodyPr/>
          <a:lstStyle/>
          <a:p>
            <a:fld id="{C3C3236D-FB65-584A-8227-5A449D06E62A}" type="slidenum">
              <a:rPr lang="en-US" smtClean="0"/>
              <a:t>51</a:t>
            </a:fld>
            <a:endParaRPr lang="en-US" dirty="0"/>
          </a:p>
        </p:txBody>
      </p:sp>
    </p:spTree>
    <p:extLst>
      <p:ext uri="{BB962C8B-B14F-4D97-AF65-F5344CB8AC3E}">
        <p14:creationId xmlns:p14="http://schemas.microsoft.com/office/powerpoint/2010/main" val="1138370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F0B3-7710-493F-4A40-2B93E1A10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6C64A-4860-9701-9F6D-F935C6572F74}"/>
              </a:ext>
            </a:extLst>
          </p:cNvPr>
          <p:cNvSpPr>
            <a:spLocks noGrp="1"/>
          </p:cNvSpPr>
          <p:nvPr>
            <p:ph type="title"/>
          </p:nvPr>
        </p:nvSpPr>
        <p:spPr/>
        <p:txBody>
          <a:bodyPr/>
          <a:lstStyle/>
          <a:p>
            <a:r>
              <a:rPr lang="en-US" dirty="0"/>
              <a:t>We Cannot Rely on Software Alone to Fulfill Due Diligence Responsibilities</a:t>
            </a:r>
          </a:p>
        </p:txBody>
      </p:sp>
      <p:sp>
        <p:nvSpPr>
          <p:cNvPr id="3" name="Text Placeholder 2">
            <a:extLst>
              <a:ext uri="{FF2B5EF4-FFF2-40B4-BE49-F238E27FC236}">
                <a16:creationId xmlns:a16="http://schemas.microsoft.com/office/drawing/2014/main" id="{C27D7967-4B1C-5239-77B8-2CF22D196FB5}"/>
              </a:ext>
            </a:extLst>
          </p:cNvPr>
          <p:cNvSpPr>
            <a:spLocks noGrp="1"/>
          </p:cNvSpPr>
          <p:nvPr>
            <p:ph type="body" sz="quarter" idx="11"/>
          </p:nvPr>
        </p:nvSpPr>
        <p:spPr/>
        <p:txBody>
          <a:bodyPr/>
          <a:lstStyle/>
          <a:p>
            <a:pPr marL="342900" indent="-342900" defTabSz="914400">
              <a:spcBef>
                <a:spcPts val="0"/>
              </a:spcBef>
              <a:spcAft>
                <a:spcPts val="2400"/>
              </a:spcAft>
              <a:buClr>
                <a:srgbClr val="323438"/>
              </a:buClr>
              <a:buSzPct val="100000"/>
              <a:defRPr/>
            </a:pPr>
            <a:r>
              <a:rPr kumimoji="0" lang="en-US" sz="2400" b="0" i="0" u="none" strike="noStrike" kern="1200" cap="none" spc="0" normalizeH="0" baseline="0" noProof="0" dirty="0">
                <a:ln>
                  <a:noFill/>
                </a:ln>
                <a:solidFill>
                  <a:schemeClr val="tx1"/>
                </a:solidFill>
                <a:effectLst/>
                <a:uLnTx/>
                <a:uFillTx/>
                <a:ea typeface="+mn-ea"/>
                <a:cs typeface="+mn-cs"/>
              </a:rPr>
              <a:t>Software is not a substitute for your tax law knowledge and common sense</a:t>
            </a:r>
            <a:endParaRPr kumimoji="0" lang="en-US" sz="2400" u="none" strike="noStrike" kern="1200" cap="none" spc="0" normalizeH="0" baseline="0" noProof="0" dirty="0">
              <a:ln>
                <a:noFill/>
              </a:ln>
              <a:solidFill>
                <a:schemeClr val="tx1"/>
              </a:solidFill>
              <a:effectLst/>
              <a:uLnTx/>
              <a:uFillTx/>
              <a:ea typeface="+mn-ea"/>
              <a:cs typeface="Arial"/>
            </a:endParaRPr>
          </a:p>
          <a:p>
            <a:pPr marL="342900" indent="-342900" defTabSz="914400">
              <a:spcBef>
                <a:spcPts val="0"/>
              </a:spcBef>
              <a:spcAft>
                <a:spcPts val="2400"/>
              </a:spcAft>
              <a:buClr>
                <a:srgbClr val="323438"/>
              </a:buClr>
              <a:buSzPct val="120000"/>
              <a:defRPr/>
            </a:pPr>
            <a:r>
              <a:rPr kumimoji="0" lang="en-US" sz="2400" b="0" i="0" u="none" strike="noStrike" kern="1200" cap="none" spc="0" normalizeH="0" baseline="0" noProof="0" dirty="0">
                <a:ln>
                  <a:noFill/>
                </a:ln>
                <a:solidFill>
                  <a:schemeClr val="tx1"/>
                </a:solidFill>
                <a:effectLst/>
                <a:uLnTx/>
                <a:uFillTx/>
                <a:ea typeface="+mn-ea"/>
                <a:cs typeface="+mn-cs"/>
              </a:rPr>
              <a:t>Be sure you complete and review all the required worksheets for the credits claimed</a:t>
            </a:r>
            <a:endParaRPr kumimoji="0" lang="en-US" sz="2400" u="none" strike="noStrike" kern="1200" cap="none" spc="0" normalizeH="0" baseline="0" noProof="0" dirty="0">
              <a:ln>
                <a:noFill/>
              </a:ln>
              <a:solidFill>
                <a:schemeClr val="tx1"/>
              </a:solidFill>
              <a:effectLst/>
              <a:uLnTx/>
              <a:uFillTx/>
              <a:ea typeface="+mn-ea"/>
              <a:cs typeface="Arial" panose="020B0604020202020204"/>
            </a:endParaRPr>
          </a:p>
          <a:p>
            <a:pPr marL="342900" indent="-342900" defTabSz="914400">
              <a:spcBef>
                <a:spcPts val="0"/>
              </a:spcBef>
              <a:spcAft>
                <a:spcPts val="2400"/>
              </a:spcAft>
              <a:buClr>
                <a:srgbClr val="323438"/>
              </a:buClr>
              <a:buSzPct val="120000"/>
              <a:defRPr/>
            </a:pPr>
            <a:r>
              <a:rPr kumimoji="0" lang="en-US" sz="2400" b="0" i="0" u="none" strike="noStrike" kern="1200" cap="none" spc="0" normalizeH="0" baseline="0" noProof="0" dirty="0">
                <a:ln>
                  <a:noFill/>
                </a:ln>
                <a:solidFill>
                  <a:schemeClr val="tx1"/>
                </a:solidFill>
                <a:effectLst/>
                <a:uLnTx/>
                <a:uFillTx/>
                <a:ea typeface="+mn-ea"/>
                <a:cs typeface="+mn-cs"/>
              </a:rPr>
              <a:t>Remember software programs may not catch all the special rules and exceptions; for example, the option to classify nontaxable combat pay as earned income for the EIC</a:t>
            </a:r>
            <a:endParaRPr kumimoji="0" lang="en-US" sz="2400" u="none" strike="noStrike" kern="1200" cap="none" spc="0" normalizeH="0" baseline="0" noProof="0" dirty="0">
              <a:ln>
                <a:noFill/>
              </a:ln>
              <a:solidFill>
                <a:schemeClr val="tx1"/>
              </a:solidFill>
              <a:effectLst/>
              <a:uLnTx/>
              <a:uFillTx/>
              <a:ea typeface="+mn-ea"/>
              <a:cs typeface="Arial"/>
            </a:endParaRPr>
          </a:p>
          <a:p>
            <a:pPr marL="342900" indent="-342900" defTabSz="914400">
              <a:spcBef>
                <a:spcPts val="0"/>
              </a:spcBef>
              <a:spcAft>
                <a:spcPts val="2400"/>
              </a:spcAft>
              <a:buClr>
                <a:srgbClr val="323438"/>
              </a:buClr>
              <a:buSzPct val="120000"/>
              <a:defRPr/>
            </a:pPr>
            <a:r>
              <a:rPr kumimoji="0" lang="en-US" sz="2400" b="0" i="0" u="none" strike="noStrike" kern="1200" cap="none" spc="0" normalizeH="0" baseline="0" noProof="0" dirty="0">
                <a:ln>
                  <a:noFill/>
                </a:ln>
                <a:solidFill>
                  <a:schemeClr val="tx1"/>
                </a:solidFill>
                <a:effectLst/>
                <a:uLnTx/>
                <a:uFillTx/>
                <a:ea typeface="+mn-ea"/>
                <a:cs typeface="+mn-cs"/>
              </a:rPr>
              <a:t>Review the computation of any credit claimed for completeness so your clients do not miss out on credits to which they are entitled</a:t>
            </a:r>
            <a:endParaRPr kumimoji="0" lang="en-US" sz="2400" u="none" strike="noStrike" kern="1200" cap="none" spc="0" normalizeH="0" baseline="0" noProof="0" dirty="0">
              <a:ln>
                <a:noFill/>
              </a:ln>
              <a:solidFill>
                <a:schemeClr val="tx1"/>
              </a:solidFill>
              <a:effectLst/>
              <a:uLnTx/>
              <a:uFillTx/>
              <a:ea typeface="+mn-ea"/>
              <a:cs typeface="Arial"/>
            </a:endParaRPr>
          </a:p>
        </p:txBody>
      </p:sp>
      <p:sp>
        <p:nvSpPr>
          <p:cNvPr id="5" name="Slide Number Placeholder 4">
            <a:extLst>
              <a:ext uri="{FF2B5EF4-FFF2-40B4-BE49-F238E27FC236}">
                <a16:creationId xmlns:a16="http://schemas.microsoft.com/office/drawing/2014/main" id="{F1068194-7132-9FED-80C6-4C4F4375E0A5}"/>
              </a:ext>
            </a:extLst>
          </p:cNvPr>
          <p:cNvSpPr>
            <a:spLocks noGrp="1"/>
          </p:cNvSpPr>
          <p:nvPr>
            <p:ph type="sldNum" sz="quarter" idx="4"/>
          </p:nvPr>
        </p:nvSpPr>
        <p:spPr/>
        <p:txBody>
          <a:bodyPr/>
          <a:lstStyle/>
          <a:p>
            <a:fld id="{C3C3236D-FB65-584A-8227-5A449D06E62A}" type="slidenum">
              <a:rPr lang="en-US" smtClean="0"/>
              <a:pPr/>
              <a:t>52</a:t>
            </a:fld>
            <a:endParaRPr lang="en-US" dirty="0"/>
          </a:p>
        </p:txBody>
      </p:sp>
    </p:spTree>
    <p:extLst>
      <p:ext uri="{BB962C8B-B14F-4D97-AF65-F5344CB8AC3E}">
        <p14:creationId xmlns:p14="http://schemas.microsoft.com/office/powerpoint/2010/main" val="1057732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3496-F5C2-B3D8-B945-A4A087625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AE0D4-40B2-5A78-4DB1-5BFA06983268}"/>
              </a:ext>
            </a:extLst>
          </p:cNvPr>
          <p:cNvSpPr>
            <a:spLocks noGrp="1"/>
          </p:cNvSpPr>
          <p:nvPr>
            <p:ph type="title"/>
          </p:nvPr>
        </p:nvSpPr>
        <p:spPr/>
        <p:txBody>
          <a:bodyPr/>
          <a:lstStyle/>
          <a:p>
            <a:r>
              <a:rPr lang="en-US" dirty="0"/>
              <a:t>These Best Due Diligence Practices Can Assist</a:t>
            </a:r>
          </a:p>
        </p:txBody>
      </p:sp>
      <p:sp>
        <p:nvSpPr>
          <p:cNvPr id="3" name="Text Placeholder 2">
            <a:extLst>
              <a:ext uri="{FF2B5EF4-FFF2-40B4-BE49-F238E27FC236}">
                <a16:creationId xmlns:a16="http://schemas.microsoft.com/office/drawing/2014/main" id="{6BA08DCC-4A17-45BC-EFC8-4180312AE4C5}"/>
              </a:ext>
            </a:extLst>
          </p:cNvPr>
          <p:cNvSpPr>
            <a:spLocks noGrp="1"/>
          </p:cNvSpPr>
          <p:nvPr>
            <p:ph type="body" sz="quarter" idx="11"/>
          </p:nvPr>
        </p:nvSpPr>
        <p:spPr/>
        <p:txBody>
          <a:bodyPr/>
          <a:lstStyle/>
          <a:p>
            <a:pPr marL="822960" marR="0" lvl="1"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Apply common sense to information client provides</a:t>
            </a:r>
            <a:endParaRPr kumimoji="0" lang="en-US" sz="2800" u="none" strike="noStrike" kern="1200" cap="none" spc="0" normalizeH="0" baseline="0" noProof="0" dirty="0">
              <a:ln>
                <a:noFill/>
              </a:ln>
              <a:solidFill>
                <a:schemeClr val="tx1"/>
              </a:solidFill>
              <a:effectLst/>
              <a:uLnTx/>
              <a:uFillTx/>
              <a:ea typeface="+mn-ea"/>
              <a:cs typeface="Arial"/>
            </a:endParaRPr>
          </a:p>
          <a:p>
            <a:pPr marL="1143000" marR="0" lvl="2"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 </a:t>
            </a:r>
            <a:r>
              <a:rPr kumimoji="0" lang="en-US" sz="2400" b="0" i="0" u="none" strike="noStrike" kern="1200" cap="none" spc="0" normalizeH="0" baseline="0" noProof="0" dirty="0">
                <a:ln>
                  <a:noFill/>
                </a:ln>
                <a:solidFill>
                  <a:schemeClr val="tx1"/>
                </a:solidFill>
                <a:effectLst/>
                <a:uLnTx/>
                <a:uFillTx/>
                <a:ea typeface="+mn-ea"/>
                <a:cs typeface="+mn-cs"/>
              </a:rPr>
              <a:t>Does the whole picture make sense</a:t>
            </a:r>
            <a:endParaRPr kumimoji="0" lang="en-US" sz="2800" b="0" i="0" u="none" strike="noStrike" kern="1200" cap="none" spc="0" normalizeH="0" baseline="0" noProof="0" dirty="0">
              <a:ln>
                <a:noFill/>
              </a:ln>
              <a:solidFill>
                <a:schemeClr val="tx1"/>
              </a:solidFill>
              <a:effectLst/>
              <a:uLnTx/>
              <a:uFillTx/>
              <a:ea typeface="+mn-ea"/>
              <a:cs typeface="+mn-cs"/>
            </a:endParaRPr>
          </a:p>
          <a:p>
            <a:pPr marL="822960" marR="0" lvl="1"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Ask additional questions about any incorrect, inconsistent or incomplete information client provides</a:t>
            </a:r>
            <a:endParaRPr kumimoji="0" lang="en-US" sz="2800" u="none" strike="noStrike" kern="1200" cap="none" spc="0" normalizeH="0" baseline="0" noProof="0" dirty="0">
              <a:ln>
                <a:noFill/>
              </a:ln>
              <a:solidFill>
                <a:schemeClr val="tx1"/>
              </a:solidFill>
              <a:effectLst/>
              <a:uLnTx/>
              <a:uFillTx/>
              <a:ea typeface="+mn-ea"/>
              <a:cs typeface="Arial"/>
            </a:endParaRPr>
          </a:p>
          <a:p>
            <a:pPr marL="822960" marR="0" lvl="1"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Consider using IRS forms to assist;</a:t>
            </a:r>
          </a:p>
          <a:p>
            <a:pPr marL="1143000" marR="0" lvl="2"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ea typeface="+mn-ea"/>
                <a:cs typeface="+mn-cs"/>
              </a:rPr>
              <a:t> 886-H-EIC</a:t>
            </a:r>
          </a:p>
        </p:txBody>
      </p:sp>
      <p:sp>
        <p:nvSpPr>
          <p:cNvPr id="5" name="Slide Number Placeholder 4">
            <a:extLst>
              <a:ext uri="{FF2B5EF4-FFF2-40B4-BE49-F238E27FC236}">
                <a16:creationId xmlns:a16="http://schemas.microsoft.com/office/drawing/2014/main" id="{4951B751-DB5D-F23A-04A4-123D4F4E9675}"/>
              </a:ext>
            </a:extLst>
          </p:cNvPr>
          <p:cNvSpPr>
            <a:spLocks noGrp="1"/>
          </p:cNvSpPr>
          <p:nvPr>
            <p:ph type="sldNum" sz="quarter" idx="4"/>
          </p:nvPr>
        </p:nvSpPr>
        <p:spPr/>
        <p:txBody>
          <a:bodyPr/>
          <a:lstStyle/>
          <a:p>
            <a:fld id="{C3C3236D-FB65-584A-8227-5A449D06E62A}" type="slidenum">
              <a:rPr lang="en-US" smtClean="0"/>
              <a:pPr/>
              <a:t>53</a:t>
            </a:fld>
            <a:endParaRPr lang="en-US" dirty="0"/>
          </a:p>
        </p:txBody>
      </p:sp>
    </p:spTree>
    <p:extLst>
      <p:ext uri="{BB962C8B-B14F-4D97-AF65-F5344CB8AC3E}">
        <p14:creationId xmlns:p14="http://schemas.microsoft.com/office/powerpoint/2010/main" val="3540757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3D92-247F-5932-AFDB-E4A4042362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1252A5-0FD8-4BFA-A172-80DF59B3F8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1245" y="279400"/>
            <a:ext cx="7955255" cy="6028377"/>
          </a:xfrm>
          <a:prstGeom prst="rect">
            <a:avLst/>
          </a:prstGeom>
        </p:spPr>
      </p:pic>
      <p:sp>
        <p:nvSpPr>
          <p:cNvPr id="3" name="Title 2">
            <a:extLst>
              <a:ext uri="{FF2B5EF4-FFF2-40B4-BE49-F238E27FC236}">
                <a16:creationId xmlns:a16="http://schemas.microsoft.com/office/drawing/2014/main" id="{98344D82-2410-CD61-990B-D312F7A3A01E}"/>
              </a:ext>
            </a:extLst>
          </p:cNvPr>
          <p:cNvSpPr>
            <a:spLocks noGrp="1"/>
          </p:cNvSpPr>
          <p:nvPr>
            <p:ph type="title"/>
          </p:nvPr>
        </p:nvSpPr>
        <p:spPr/>
        <p:txBody>
          <a:bodyPr/>
          <a:lstStyle/>
          <a:p>
            <a:r>
              <a:rPr lang="en-US" dirty="0"/>
              <a:t>Form 886-H-EIC</a:t>
            </a:r>
          </a:p>
        </p:txBody>
      </p:sp>
      <p:sp>
        <p:nvSpPr>
          <p:cNvPr id="2" name="Slide Number Placeholder 1">
            <a:extLst>
              <a:ext uri="{FF2B5EF4-FFF2-40B4-BE49-F238E27FC236}">
                <a16:creationId xmlns:a16="http://schemas.microsoft.com/office/drawing/2014/main" id="{CA8216D2-48BD-43E7-4A5D-7BE08DBD07E8}"/>
              </a:ext>
            </a:extLst>
          </p:cNvPr>
          <p:cNvSpPr>
            <a:spLocks noGrp="1"/>
          </p:cNvSpPr>
          <p:nvPr>
            <p:ph type="sldNum" sz="quarter" idx="12"/>
          </p:nvPr>
        </p:nvSpPr>
        <p:spPr/>
        <p:txBody>
          <a:bodyPr/>
          <a:lstStyle/>
          <a:p>
            <a:fld id="{C3C3236D-FB65-584A-8227-5A449D06E62A}" type="slidenum">
              <a:rPr lang="en-US" smtClean="0"/>
              <a:t>54</a:t>
            </a:fld>
            <a:endParaRPr lang="en-US" dirty="0"/>
          </a:p>
        </p:txBody>
      </p:sp>
    </p:spTree>
    <p:custDataLst>
      <p:tags r:id="rId1"/>
    </p:custDataLst>
    <p:extLst>
      <p:ext uri="{BB962C8B-B14F-4D97-AF65-F5344CB8AC3E}">
        <p14:creationId xmlns:p14="http://schemas.microsoft.com/office/powerpoint/2010/main" val="361404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E5A48-4BF0-7C13-5D7A-F9E8988B88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BE5B74-611B-9A81-B0E2-FEEC5B9B99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0445" y="292099"/>
            <a:ext cx="8031455" cy="6052771"/>
          </a:xfrm>
          <a:prstGeom prst="rect">
            <a:avLst/>
          </a:prstGeom>
        </p:spPr>
      </p:pic>
      <p:sp>
        <p:nvSpPr>
          <p:cNvPr id="3" name="Title 2">
            <a:extLst>
              <a:ext uri="{FF2B5EF4-FFF2-40B4-BE49-F238E27FC236}">
                <a16:creationId xmlns:a16="http://schemas.microsoft.com/office/drawing/2014/main" id="{773FBC4B-418D-2D88-11D3-FC9BC17A8C76}"/>
              </a:ext>
            </a:extLst>
          </p:cNvPr>
          <p:cNvSpPr>
            <a:spLocks noGrp="1"/>
          </p:cNvSpPr>
          <p:nvPr>
            <p:ph type="title"/>
          </p:nvPr>
        </p:nvSpPr>
        <p:spPr/>
        <p:txBody>
          <a:bodyPr/>
          <a:lstStyle/>
          <a:p>
            <a:r>
              <a:rPr lang="en-US" dirty="0"/>
              <a:t>Form 88-H-EIC</a:t>
            </a:r>
          </a:p>
        </p:txBody>
      </p:sp>
      <p:sp>
        <p:nvSpPr>
          <p:cNvPr id="2" name="Slide Number Placeholder 1">
            <a:extLst>
              <a:ext uri="{FF2B5EF4-FFF2-40B4-BE49-F238E27FC236}">
                <a16:creationId xmlns:a16="http://schemas.microsoft.com/office/drawing/2014/main" id="{E743FE7A-7B0A-0FCD-AE17-F488384E1D63}"/>
              </a:ext>
            </a:extLst>
          </p:cNvPr>
          <p:cNvSpPr>
            <a:spLocks noGrp="1"/>
          </p:cNvSpPr>
          <p:nvPr>
            <p:ph type="sldNum" sz="quarter" idx="12"/>
          </p:nvPr>
        </p:nvSpPr>
        <p:spPr/>
        <p:txBody>
          <a:bodyPr/>
          <a:lstStyle/>
          <a:p>
            <a:fld id="{C3C3236D-FB65-584A-8227-5A449D06E62A}" type="slidenum">
              <a:rPr lang="en-US" smtClean="0"/>
              <a:t>55</a:t>
            </a:fld>
            <a:endParaRPr lang="en-US" dirty="0"/>
          </a:p>
        </p:txBody>
      </p:sp>
    </p:spTree>
    <p:custDataLst>
      <p:tags r:id="rId1"/>
    </p:custDataLst>
    <p:extLst>
      <p:ext uri="{BB962C8B-B14F-4D97-AF65-F5344CB8AC3E}">
        <p14:creationId xmlns:p14="http://schemas.microsoft.com/office/powerpoint/2010/main" val="1089212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754E2-70C7-D5E6-0714-6451D92E3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12862-A888-E011-763E-CF4F2AE2EC4D}"/>
              </a:ext>
            </a:extLst>
          </p:cNvPr>
          <p:cNvSpPr>
            <a:spLocks noGrp="1"/>
          </p:cNvSpPr>
          <p:nvPr>
            <p:ph type="title"/>
          </p:nvPr>
        </p:nvSpPr>
        <p:spPr/>
        <p:txBody>
          <a:bodyPr/>
          <a:lstStyle/>
          <a:p>
            <a:r>
              <a:rPr lang="en-US" dirty="0"/>
              <a:t>These Best Due Diligence Practices Can Assist</a:t>
            </a:r>
          </a:p>
        </p:txBody>
      </p:sp>
      <p:sp>
        <p:nvSpPr>
          <p:cNvPr id="3" name="Text Placeholder 2">
            <a:extLst>
              <a:ext uri="{FF2B5EF4-FFF2-40B4-BE49-F238E27FC236}">
                <a16:creationId xmlns:a16="http://schemas.microsoft.com/office/drawing/2014/main" id="{75BD352E-CA26-FBCF-8E3E-5504A775C809}"/>
              </a:ext>
            </a:extLst>
          </p:cNvPr>
          <p:cNvSpPr>
            <a:spLocks noGrp="1"/>
          </p:cNvSpPr>
          <p:nvPr>
            <p:ph type="body" sz="quarter" idx="11"/>
          </p:nvPr>
        </p:nvSpPr>
        <p:spPr/>
        <p:txBody>
          <a:bodyPr/>
          <a:lstStyle/>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Income reporting questions</a:t>
            </a:r>
            <a:endParaRPr lang="en-US" sz="2800" dirty="0">
              <a:solidFill>
                <a:schemeClr val="tx1"/>
              </a:solidFill>
              <a:ea typeface="+mn-ea"/>
            </a:endParaRP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Document all additional inquires</a:t>
            </a:r>
            <a:endParaRPr lang="en-US" sz="2800" dirty="0">
              <a:solidFill>
                <a:schemeClr val="tx1"/>
              </a:solidFill>
              <a:ea typeface="+mn-ea"/>
            </a:endParaRP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Education yourself and your office</a:t>
            </a:r>
          </a:p>
        </p:txBody>
      </p:sp>
      <p:sp>
        <p:nvSpPr>
          <p:cNvPr id="5" name="Slide Number Placeholder 4">
            <a:extLst>
              <a:ext uri="{FF2B5EF4-FFF2-40B4-BE49-F238E27FC236}">
                <a16:creationId xmlns:a16="http://schemas.microsoft.com/office/drawing/2014/main" id="{62619680-0E6C-B693-29CC-5AE523D297BF}"/>
              </a:ext>
            </a:extLst>
          </p:cNvPr>
          <p:cNvSpPr>
            <a:spLocks noGrp="1"/>
          </p:cNvSpPr>
          <p:nvPr>
            <p:ph type="sldNum" sz="quarter" idx="4"/>
          </p:nvPr>
        </p:nvSpPr>
        <p:spPr/>
        <p:txBody>
          <a:bodyPr/>
          <a:lstStyle/>
          <a:p>
            <a:fld id="{C3C3236D-FB65-584A-8227-5A449D06E62A}" type="slidenum">
              <a:rPr lang="en-US" smtClean="0"/>
              <a:pPr/>
              <a:t>56</a:t>
            </a:fld>
            <a:endParaRPr lang="en-US" dirty="0"/>
          </a:p>
        </p:txBody>
      </p:sp>
    </p:spTree>
    <p:extLst>
      <p:ext uri="{BB962C8B-B14F-4D97-AF65-F5344CB8AC3E}">
        <p14:creationId xmlns:p14="http://schemas.microsoft.com/office/powerpoint/2010/main" val="1657372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0E88C-C018-A0E0-1790-359C41DE9B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D2F46-8018-182E-C528-1816366C18DC}"/>
              </a:ext>
            </a:extLst>
          </p:cNvPr>
          <p:cNvSpPr>
            <a:spLocks noGrp="1"/>
          </p:cNvSpPr>
          <p:nvPr>
            <p:ph type="title"/>
          </p:nvPr>
        </p:nvSpPr>
        <p:spPr/>
        <p:txBody>
          <a:bodyPr/>
          <a:lstStyle/>
          <a:p>
            <a:r>
              <a:rPr lang="en-US" dirty="0"/>
              <a:t>Record Retention Requirements</a:t>
            </a:r>
          </a:p>
        </p:txBody>
      </p:sp>
      <p:sp>
        <p:nvSpPr>
          <p:cNvPr id="3" name="Text Placeholder 2">
            <a:extLst>
              <a:ext uri="{FF2B5EF4-FFF2-40B4-BE49-F238E27FC236}">
                <a16:creationId xmlns:a16="http://schemas.microsoft.com/office/drawing/2014/main" id="{A96D65AD-B3FD-84AD-9ADD-44D27B4EBB48}"/>
              </a:ext>
            </a:extLst>
          </p:cNvPr>
          <p:cNvSpPr>
            <a:spLocks noGrp="1"/>
          </p:cNvSpPr>
          <p:nvPr>
            <p:ph type="body" sz="quarter" idx="11"/>
          </p:nvPr>
        </p:nvSpPr>
        <p:spPr/>
        <p:txBody>
          <a:bodyPr/>
          <a:lstStyle/>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Retain documents provided to determine facts</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Be aware of record retention time frames</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Maintain copy of original documents provided by client</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Keep all client records containing personally identifiable information in a secure environment to safeguard client privacy</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Always backup electronic records</a:t>
            </a:r>
            <a:endParaRPr lang="en-US" sz="2800" dirty="0">
              <a:solidFill>
                <a:schemeClr val="tx1"/>
              </a:solidFill>
            </a:endParaRPr>
          </a:p>
        </p:txBody>
      </p:sp>
      <p:sp>
        <p:nvSpPr>
          <p:cNvPr id="5" name="Slide Number Placeholder 4">
            <a:extLst>
              <a:ext uri="{FF2B5EF4-FFF2-40B4-BE49-F238E27FC236}">
                <a16:creationId xmlns:a16="http://schemas.microsoft.com/office/drawing/2014/main" id="{17BA9954-10EE-8784-9441-026383493B13}"/>
              </a:ext>
            </a:extLst>
          </p:cNvPr>
          <p:cNvSpPr>
            <a:spLocks noGrp="1"/>
          </p:cNvSpPr>
          <p:nvPr>
            <p:ph type="sldNum" sz="quarter" idx="4"/>
          </p:nvPr>
        </p:nvSpPr>
        <p:spPr/>
        <p:txBody>
          <a:bodyPr/>
          <a:lstStyle/>
          <a:p>
            <a:fld id="{C3C3236D-FB65-584A-8227-5A449D06E62A}" type="slidenum">
              <a:rPr lang="en-US" smtClean="0"/>
              <a:pPr/>
              <a:t>57</a:t>
            </a:fld>
            <a:endParaRPr lang="en-US" dirty="0"/>
          </a:p>
        </p:txBody>
      </p:sp>
    </p:spTree>
    <p:extLst>
      <p:ext uri="{BB962C8B-B14F-4D97-AF65-F5344CB8AC3E}">
        <p14:creationId xmlns:p14="http://schemas.microsoft.com/office/powerpoint/2010/main" val="10202458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BC00-C971-4993-57F3-6752A5193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23488-9028-0633-E0C6-DEF0B74A54AA}"/>
              </a:ext>
            </a:extLst>
          </p:cNvPr>
          <p:cNvSpPr>
            <a:spLocks noGrp="1"/>
          </p:cNvSpPr>
          <p:nvPr>
            <p:ph type="title"/>
          </p:nvPr>
        </p:nvSpPr>
        <p:spPr/>
        <p:txBody>
          <a:bodyPr/>
          <a:lstStyle/>
          <a:p>
            <a:r>
              <a:rPr lang="en-US" dirty="0"/>
              <a:t>Other </a:t>
            </a:r>
            <a:br>
              <a:rPr lang="en-US" dirty="0"/>
            </a:br>
            <a:r>
              <a:rPr lang="en-US" dirty="0"/>
              <a:t>Best Practices</a:t>
            </a:r>
          </a:p>
        </p:txBody>
      </p:sp>
      <p:sp>
        <p:nvSpPr>
          <p:cNvPr id="3" name="Text Placeholder 2">
            <a:extLst>
              <a:ext uri="{FF2B5EF4-FFF2-40B4-BE49-F238E27FC236}">
                <a16:creationId xmlns:a16="http://schemas.microsoft.com/office/drawing/2014/main" id="{46900771-5278-8487-07DC-A198654DD78A}"/>
              </a:ext>
            </a:extLst>
          </p:cNvPr>
          <p:cNvSpPr>
            <a:spLocks noGrp="1"/>
          </p:cNvSpPr>
          <p:nvPr>
            <p:ph type="body" sz="quarter" idx="11"/>
          </p:nvPr>
        </p:nvSpPr>
        <p:spPr/>
        <p:txBody>
          <a:bodyPr/>
          <a:lstStyle/>
          <a:p>
            <a:pPr marL="457200" marR="0" lvl="0"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Create an interview sheet based on questions asked in your tax software and ask additional questions as needed</a:t>
            </a:r>
          </a:p>
          <a:p>
            <a:pPr marL="822960" marR="0" lvl="1" indent="-45720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ea typeface="+mn-ea"/>
                <a:cs typeface="+mn-cs"/>
              </a:rPr>
              <a:t>Use computer software, Form 8867 and 886-H-EIC to develop your checklist</a:t>
            </a:r>
          </a:p>
          <a:p>
            <a:pPr marL="1028700" lvl="2" indent="-342900" defTabSz="914400">
              <a:spcBef>
                <a:spcPts val="0"/>
              </a:spcBef>
              <a:spcAft>
                <a:spcPts val="2400"/>
              </a:spcAft>
              <a:buClr>
                <a:srgbClr val="323438"/>
              </a:buClr>
              <a:buSzPct val="100000"/>
              <a:defRPr/>
            </a:pPr>
            <a:r>
              <a:rPr kumimoji="0" lang="en-US" sz="2200" b="0" i="0" u="none" strike="noStrike" kern="1200" cap="none" spc="0" normalizeH="0" baseline="0" noProof="0" dirty="0">
                <a:ln>
                  <a:noFill/>
                </a:ln>
                <a:solidFill>
                  <a:schemeClr val="tx1"/>
                </a:solidFill>
                <a:effectLst/>
                <a:uLnTx/>
                <a:uFillTx/>
                <a:ea typeface="+mn-ea"/>
                <a:cs typeface="+mn-cs"/>
              </a:rPr>
              <a:t>Not one size fits all</a:t>
            </a:r>
          </a:p>
        </p:txBody>
      </p:sp>
      <p:sp>
        <p:nvSpPr>
          <p:cNvPr id="5" name="Slide Number Placeholder 4">
            <a:extLst>
              <a:ext uri="{FF2B5EF4-FFF2-40B4-BE49-F238E27FC236}">
                <a16:creationId xmlns:a16="http://schemas.microsoft.com/office/drawing/2014/main" id="{80AB9383-C818-CAD7-7B2B-D79BC9DC2396}"/>
              </a:ext>
            </a:extLst>
          </p:cNvPr>
          <p:cNvSpPr>
            <a:spLocks noGrp="1"/>
          </p:cNvSpPr>
          <p:nvPr>
            <p:ph type="sldNum" sz="quarter" idx="4"/>
          </p:nvPr>
        </p:nvSpPr>
        <p:spPr/>
        <p:txBody>
          <a:bodyPr/>
          <a:lstStyle/>
          <a:p>
            <a:fld id="{C3C3236D-FB65-584A-8227-5A449D06E62A}" type="slidenum">
              <a:rPr lang="en-US" smtClean="0"/>
              <a:pPr/>
              <a:t>58</a:t>
            </a:fld>
            <a:endParaRPr lang="en-US" dirty="0"/>
          </a:p>
        </p:txBody>
      </p:sp>
    </p:spTree>
    <p:extLst>
      <p:ext uri="{BB962C8B-B14F-4D97-AF65-F5344CB8AC3E}">
        <p14:creationId xmlns:p14="http://schemas.microsoft.com/office/powerpoint/2010/main" val="2327717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4969-A32A-E7E2-DCA8-54E8F111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C4915-15BB-BDD6-D5C6-5DED6ED6652C}"/>
              </a:ext>
            </a:extLst>
          </p:cNvPr>
          <p:cNvSpPr>
            <a:spLocks noGrp="1"/>
          </p:cNvSpPr>
          <p:nvPr>
            <p:ph type="title"/>
          </p:nvPr>
        </p:nvSpPr>
        <p:spPr/>
        <p:txBody>
          <a:bodyPr/>
          <a:lstStyle/>
          <a:p>
            <a:r>
              <a:rPr lang="en-US" dirty="0"/>
              <a:t>Paid Preparer Compliance</a:t>
            </a:r>
          </a:p>
        </p:txBody>
      </p:sp>
      <p:sp>
        <p:nvSpPr>
          <p:cNvPr id="3" name="Text Placeholder 2">
            <a:extLst>
              <a:ext uri="{FF2B5EF4-FFF2-40B4-BE49-F238E27FC236}">
                <a16:creationId xmlns:a16="http://schemas.microsoft.com/office/drawing/2014/main" id="{8772D300-C910-D24A-D365-3E8799824671}"/>
              </a:ext>
            </a:extLst>
          </p:cNvPr>
          <p:cNvSpPr>
            <a:spLocks noGrp="1"/>
          </p:cNvSpPr>
          <p:nvPr>
            <p:ph type="body" sz="quarter" idx="11"/>
          </p:nvPr>
        </p:nvSpPr>
        <p:spPr/>
        <p:txBody>
          <a:bodyPr/>
          <a:lstStyle/>
          <a:p>
            <a:r>
              <a:rPr kumimoji="0" lang="en-US" sz="2800" b="0" i="0" u="none" strike="noStrike" kern="1200" cap="none" spc="0" normalizeH="0" baseline="0" noProof="0" dirty="0">
                <a:ln>
                  <a:noFill/>
                </a:ln>
                <a:solidFill>
                  <a:schemeClr val="tx1"/>
                </a:solidFill>
                <a:effectLst/>
                <a:uLnTx/>
                <a:uFillTx/>
                <a:ea typeface="+mn-ea"/>
                <a:cs typeface="+mn-cs"/>
              </a:rPr>
              <a:t>The IRS and your clients expect you to know the tax law and prepare accurate returns. As a paid preparer, you must meet the due diligence requirements to avoid consequences</a:t>
            </a:r>
          </a:p>
        </p:txBody>
      </p:sp>
      <p:sp>
        <p:nvSpPr>
          <p:cNvPr id="5" name="Slide Number Placeholder 4">
            <a:extLst>
              <a:ext uri="{FF2B5EF4-FFF2-40B4-BE49-F238E27FC236}">
                <a16:creationId xmlns:a16="http://schemas.microsoft.com/office/drawing/2014/main" id="{5B5FA66C-833A-83D7-F71F-E4939A661BB8}"/>
              </a:ext>
            </a:extLst>
          </p:cNvPr>
          <p:cNvSpPr>
            <a:spLocks noGrp="1"/>
          </p:cNvSpPr>
          <p:nvPr>
            <p:ph type="sldNum" sz="quarter" idx="4"/>
          </p:nvPr>
        </p:nvSpPr>
        <p:spPr/>
        <p:txBody>
          <a:bodyPr/>
          <a:lstStyle/>
          <a:p>
            <a:fld id="{C3C3236D-FB65-584A-8227-5A449D06E62A}" type="slidenum">
              <a:rPr lang="en-US" smtClean="0"/>
              <a:pPr/>
              <a:t>59</a:t>
            </a:fld>
            <a:endParaRPr lang="en-US" dirty="0"/>
          </a:p>
        </p:txBody>
      </p:sp>
    </p:spTree>
    <p:extLst>
      <p:ext uri="{BB962C8B-B14F-4D97-AF65-F5344CB8AC3E}">
        <p14:creationId xmlns:p14="http://schemas.microsoft.com/office/powerpoint/2010/main" val="127037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5216-E4AE-8BA5-F1B7-1AB6DBDBE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0121F-E952-380E-458B-D36C6E3A4006}"/>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C308C134-ADA4-A220-5C8F-1FDEEDDE7BAE}"/>
              </a:ext>
            </a:extLst>
          </p:cNvPr>
          <p:cNvSpPr>
            <a:spLocks noGrp="1"/>
          </p:cNvSpPr>
          <p:nvPr>
            <p:ph type="body" sz="quarter" idx="11"/>
          </p:nvPr>
        </p:nvSpPr>
        <p:spPr/>
        <p:txBody>
          <a:bodyPr/>
          <a:lstStyle/>
          <a:p>
            <a:pPr defTabSz="914400">
              <a:spcBef>
                <a:spcPts val="0"/>
              </a:spcBef>
              <a:spcAft>
                <a:spcPts val="2400"/>
              </a:spcAft>
              <a:buClr>
                <a:srgbClr val="323438"/>
              </a:buClr>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mn-cs"/>
              </a:rPr>
              <a:t>EIC rules for everyone</a:t>
            </a:r>
          </a:p>
          <a:p>
            <a:pPr defTabSz="914400">
              <a:spcBef>
                <a:spcPts val="0"/>
              </a:spcBef>
              <a:spcAft>
                <a:spcPts val="2400"/>
              </a:spcAft>
              <a:buClr>
                <a:srgbClr val="323438"/>
              </a:buClr>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mn-cs"/>
              </a:rPr>
              <a:t>EIC rules if you have a qualifying child</a:t>
            </a:r>
            <a:endParaRPr kumimoji="0" lang="en-US" sz="2800" u="none" strike="noStrike" kern="1200" cap="none" spc="0" normalizeH="0" baseline="0" noProof="0" dirty="0">
              <a:ln>
                <a:noFill/>
              </a:ln>
              <a:effectLst/>
              <a:uLnTx/>
              <a:uFillTx/>
              <a:ea typeface="+mn-ea"/>
              <a:cs typeface="Arial"/>
            </a:endParaRPr>
          </a:p>
          <a:p>
            <a:pPr defTabSz="914400">
              <a:spcBef>
                <a:spcPts val="0"/>
              </a:spcBef>
              <a:spcAft>
                <a:spcPts val="2400"/>
              </a:spcAft>
              <a:buClr>
                <a:srgbClr val="323438"/>
              </a:buClr>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mn-cs"/>
              </a:rPr>
              <a:t>EIC rules if you do not have a qualifying child</a:t>
            </a:r>
          </a:p>
          <a:p>
            <a:pPr defTabSz="914400">
              <a:spcBef>
                <a:spcPts val="0"/>
              </a:spcBef>
              <a:spcAft>
                <a:spcPts val="2400"/>
              </a:spcAft>
              <a:buClr>
                <a:srgbClr val="323438"/>
              </a:buClr>
              <a:buFont typeface="Arial" panose="020B0604020202020204" pitchFamily="34" charset="0"/>
              <a:buChar char="•"/>
              <a:defRPr/>
            </a:pPr>
            <a:r>
              <a:rPr kumimoji="0" lang="en-US" sz="2800" u="none" strike="noStrike" kern="1200" cap="none" spc="0" normalizeH="0" baseline="0" noProof="0" dirty="0">
                <a:ln>
                  <a:noFill/>
                </a:ln>
                <a:effectLst/>
                <a:uLnTx/>
                <a:uFillTx/>
                <a:ea typeface="+mn-ea"/>
                <a:cs typeface="Arial" panose="020B0604020202020204"/>
              </a:rPr>
              <a:t>EIC </a:t>
            </a:r>
            <a:r>
              <a:rPr lang="en-US" dirty="0">
                <a:cs typeface="Arial" panose="020B0604020202020204"/>
              </a:rPr>
              <a:t>rules for military</a:t>
            </a:r>
          </a:p>
          <a:p>
            <a:pPr defTabSz="914400">
              <a:spcBef>
                <a:spcPts val="0"/>
              </a:spcBef>
              <a:spcAft>
                <a:spcPts val="2400"/>
              </a:spcAft>
              <a:buClr>
                <a:srgbClr val="323438"/>
              </a:buClr>
              <a:buFont typeface="Arial" panose="020B0604020202020204" pitchFamily="34" charset="0"/>
              <a:buChar char="•"/>
              <a:defRPr/>
            </a:pPr>
            <a:r>
              <a:rPr kumimoji="0" lang="en-US" sz="2800" u="none" strike="noStrike" kern="1200" cap="none" spc="0" normalizeH="0" baseline="0" noProof="0" dirty="0">
                <a:ln>
                  <a:noFill/>
                </a:ln>
                <a:effectLst/>
                <a:uLnTx/>
                <a:uFillTx/>
                <a:ea typeface="+mn-ea"/>
                <a:cs typeface="Arial" panose="020B0604020202020204"/>
              </a:rPr>
              <a:t>EIC rules for clergy</a:t>
            </a:r>
          </a:p>
        </p:txBody>
      </p:sp>
      <p:sp>
        <p:nvSpPr>
          <p:cNvPr id="5" name="Content Placeholder 3">
            <a:extLst>
              <a:ext uri="{FF2B5EF4-FFF2-40B4-BE49-F238E27FC236}">
                <a16:creationId xmlns:a16="http://schemas.microsoft.com/office/drawing/2014/main" id="{1B7B222B-F2C0-2283-A4F4-7B62C68CFB65}"/>
              </a:ext>
            </a:extLst>
          </p:cNvPr>
          <p:cNvSpPr txBox="1">
            <a:spLocks/>
          </p:cNvSpPr>
          <p:nvPr/>
        </p:nvSpPr>
        <p:spPr>
          <a:xfrm>
            <a:off x="4208106" y="1333501"/>
            <a:ext cx="7620000" cy="4190998"/>
          </a:xfrm>
          <a:prstGeom prst="rect">
            <a:avLst/>
          </a:prstGeom>
        </p:spPr>
        <p:txBody>
          <a:bodyPr vert="horz" lIns="91440" tIns="45720" rIns="91440" bIns="45720" anchor="t">
            <a:normAutofit/>
          </a:bodyPr>
          <a:lstStyle>
            <a:lvl1pPr marL="320040" indent="-320040" algn="l" rtl="0" eaLnBrk="1" latinLnBrk="0" hangingPunct="1">
              <a:spcBef>
                <a:spcPts val="700"/>
              </a:spcBef>
              <a:buClr>
                <a:schemeClr val="tx1"/>
              </a:buClr>
              <a:buSzPct val="120000"/>
              <a:buFont typeface="Wingdings" panose="05000000000000000000" pitchFamily="2" charset="2"/>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tx1"/>
              </a:buClr>
              <a:buSzPct val="120000"/>
              <a:buFont typeface="Wingdings" panose="05000000000000000000" pitchFamily="2" charset="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tx1"/>
              </a:buClr>
              <a:buSzPct val="120000"/>
              <a:buFont typeface="Wingdings" panose="05000000000000000000" pitchFamily="2" charset="2"/>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tx1"/>
              </a:buClr>
              <a:buSzPct val="120000"/>
              <a:buFont typeface="Wingdings" panose="05000000000000000000" pitchFamily="2" charset="2"/>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tx1"/>
              </a:buClr>
              <a:buSzPct val="120000"/>
              <a:buFont typeface="Wingdings" panose="05000000000000000000" pitchFamily="2" charset="2"/>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323438"/>
              </a:buClr>
              <a:buSzPct val="120000"/>
              <a:buNone/>
              <a:tabLst/>
              <a:defRPr/>
            </a:pPr>
            <a:endParaRPr kumimoji="0" lang="en-US" sz="2400" u="none" strike="noStrike" kern="1200" cap="none" spc="0" normalizeH="0" baseline="0" noProof="0" dirty="0">
              <a:ln>
                <a:noFill/>
              </a:ln>
              <a:solidFill>
                <a:srgbClr val="323438"/>
              </a:solidFill>
              <a:effectLst/>
              <a:uLnTx/>
              <a:uFillTx/>
              <a:latin typeface="Fira Sans Light" panose="020B0403050000020004" pitchFamily="34" charset="0"/>
              <a:ea typeface="+mn-ea"/>
              <a:cs typeface="+mn-cs"/>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400" u="none" strike="noStrike" kern="1200" cap="none" spc="0" normalizeH="0" baseline="0" noProof="0" dirty="0">
              <a:ln>
                <a:noFill/>
              </a:ln>
              <a:solidFill>
                <a:srgbClr val="323438"/>
              </a:solidFill>
              <a:effectLst/>
              <a:uLnTx/>
              <a:uFillTx/>
              <a:latin typeface="Fira Sans Light" panose="020B0403050000020004" pitchFamily="34" charset="0"/>
              <a:ea typeface="+mn-ea"/>
              <a:cs typeface="+mn-cs"/>
            </a:endParaRPr>
          </a:p>
        </p:txBody>
      </p:sp>
      <p:sp>
        <p:nvSpPr>
          <p:cNvPr id="3" name="Slide Number Placeholder 2">
            <a:extLst>
              <a:ext uri="{FF2B5EF4-FFF2-40B4-BE49-F238E27FC236}">
                <a16:creationId xmlns:a16="http://schemas.microsoft.com/office/drawing/2014/main" id="{A4AD1446-A08B-C68E-1B88-2EF1E207807F}"/>
              </a:ext>
            </a:extLst>
          </p:cNvPr>
          <p:cNvSpPr>
            <a:spLocks noGrp="1"/>
          </p:cNvSpPr>
          <p:nvPr>
            <p:ph type="sldNum" sz="quarter" idx="4"/>
          </p:nvPr>
        </p:nvSpPr>
        <p:spPr/>
        <p:txBody>
          <a:bodyPr/>
          <a:lstStyle/>
          <a:p>
            <a:fld id="{C3C3236D-FB65-584A-8227-5A449D06E62A}" type="slidenum">
              <a:rPr lang="en-US" smtClean="0"/>
              <a:pPr/>
              <a:t>6</a:t>
            </a:fld>
            <a:endParaRPr lang="en-US" dirty="0"/>
          </a:p>
        </p:txBody>
      </p:sp>
    </p:spTree>
    <p:extLst>
      <p:ext uri="{BB962C8B-B14F-4D97-AF65-F5344CB8AC3E}">
        <p14:creationId xmlns:p14="http://schemas.microsoft.com/office/powerpoint/2010/main" val="2148205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C6E2-9023-F902-F026-ABC033397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B85E1-0ABB-17D1-C5A6-9403D8E88FA6}"/>
              </a:ext>
            </a:extLst>
          </p:cNvPr>
          <p:cNvSpPr>
            <a:spLocks noGrp="1"/>
          </p:cNvSpPr>
          <p:nvPr>
            <p:ph type="title"/>
          </p:nvPr>
        </p:nvSpPr>
        <p:spPr/>
        <p:txBody>
          <a:bodyPr/>
          <a:lstStyle/>
          <a:p>
            <a:r>
              <a:rPr lang="en-US" dirty="0"/>
              <a:t>Paid Preparer Compliance</a:t>
            </a:r>
          </a:p>
        </p:txBody>
      </p:sp>
      <p:sp>
        <p:nvSpPr>
          <p:cNvPr id="8" name="Text Placeholder 7">
            <a:extLst>
              <a:ext uri="{FF2B5EF4-FFF2-40B4-BE49-F238E27FC236}">
                <a16:creationId xmlns:a16="http://schemas.microsoft.com/office/drawing/2014/main" id="{14CAA7F8-9064-BF55-5B3A-536EF66722ED}"/>
              </a:ext>
            </a:extLst>
          </p:cNvPr>
          <p:cNvSpPr>
            <a:spLocks noGrp="1"/>
          </p:cNvSpPr>
          <p:nvPr>
            <p:ph type="body" sz="quarter" idx="13"/>
          </p:nvPr>
        </p:nvSpPr>
        <p:spPr/>
        <p:txBody>
          <a:bodyPr/>
          <a:lstStyle/>
          <a:p>
            <a:pPr marL="457200" marR="0" lvl="0" indent="-457200" algn="l" defTabSz="914400" rtl="0" eaLnBrk="1" fontAlgn="auto" latinLnBrk="0" hangingPunct="1">
              <a:lnSpc>
                <a:spcPct val="100000"/>
              </a:lnSpc>
              <a:spcBef>
                <a:spcPts val="700"/>
              </a:spcBef>
              <a:spcAft>
                <a:spcPts val="0"/>
              </a:spcAft>
              <a:buClr>
                <a:srgbClr val="323438"/>
              </a:buClr>
              <a:buSzPct val="100000"/>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ea typeface="+mn-ea"/>
                <a:cs typeface="+mn-cs"/>
              </a:rPr>
              <a:t>A $635 penalty (returns filed in 2025) assessed against you for each failure to meet the EIC, CTC/ACTC/ODC, AOTC or HOH filing status due diligence requirements on a client's return. If you fail to meet due diligence with respect to more than one credit or HOH filing status on a return, there can be a penalty assessed for each failure (up to four per return)</a:t>
            </a:r>
            <a:endParaRPr kumimoji="0" lang="en-US" sz="2600" u="none" strike="noStrike" kern="1200" cap="none" spc="0" normalizeH="0" baseline="0" noProof="0" dirty="0">
              <a:ln>
                <a:noFill/>
              </a:ln>
              <a:solidFill>
                <a:schemeClr val="tx1"/>
              </a:solidFill>
              <a:effectLst/>
              <a:uLnTx/>
              <a:uFillTx/>
              <a:ea typeface="+mn-ea"/>
              <a:cs typeface="Arial"/>
            </a:endParaRPr>
          </a:p>
          <a:p>
            <a:pPr marL="457200" marR="0" lvl="0" indent="-457200" algn="l" defTabSz="914400" rtl="0" eaLnBrk="1" fontAlgn="auto" latinLnBrk="0" hangingPunct="1">
              <a:lnSpc>
                <a:spcPct val="107000"/>
              </a:lnSpc>
              <a:spcBef>
                <a:spcPts val="0"/>
              </a:spcBef>
              <a:spcAft>
                <a:spcPts val="300"/>
              </a:spcAft>
              <a:buClr>
                <a:srgbClr val="323438"/>
              </a:buClr>
              <a:buSzPct val="100000"/>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ea typeface="+mn-ea"/>
                <a:cs typeface="+mn-cs"/>
              </a:rPr>
              <a:t>Referral to the Office of Professional Responsibility</a:t>
            </a:r>
          </a:p>
        </p:txBody>
      </p:sp>
      <p:sp>
        <p:nvSpPr>
          <p:cNvPr id="4" name="Slide Number Placeholder 3">
            <a:extLst>
              <a:ext uri="{FF2B5EF4-FFF2-40B4-BE49-F238E27FC236}">
                <a16:creationId xmlns:a16="http://schemas.microsoft.com/office/drawing/2014/main" id="{3E273060-2680-6333-E0BE-B190B97628A2}"/>
              </a:ext>
            </a:extLst>
          </p:cNvPr>
          <p:cNvSpPr>
            <a:spLocks noGrp="1"/>
          </p:cNvSpPr>
          <p:nvPr>
            <p:ph type="sldNum" sz="quarter" idx="12"/>
          </p:nvPr>
        </p:nvSpPr>
        <p:spPr/>
        <p:txBody>
          <a:bodyPr/>
          <a:lstStyle/>
          <a:p>
            <a:fld id="{C3C3236D-FB65-584A-8227-5A449D06E62A}" type="slidenum">
              <a:rPr lang="en-US" smtClean="0"/>
              <a:t>60</a:t>
            </a:fld>
            <a:endParaRPr lang="en-US" dirty="0"/>
          </a:p>
        </p:txBody>
      </p:sp>
    </p:spTree>
    <p:extLst>
      <p:ext uri="{BB962C8B-B14F-4D97-AF65-F5344CB8AC3E}">
        <p14:creationId xmlns:p14="http://schemas.microsoft.com/office/powerpoint/2010/main" val="42229903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B8429-F87B-E863-0A34-F21A55FB0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6E4A9-E196-654D-0EE8-4D4E4EEC36AF}"/>
              </a:ext>
            </a:extLst>
          </p:cNvPr>
          <p:cNvSpPr>
            <a:spLocks noGrp="1"/>
          </p:cNvSpPr>
          <p:nvPr>
            <p:ph type="title"/>
          </p:nvPr>
        </p:nvSpPr>
        <p:spPr/>
        <p:txBody>
          <a:bodyPr/>
          <a:lstStyle/>
          <a:p>
            <a:r>
              <a:rPr lang="en-US" dirty="0"/>
              <a:t>Paid Preparer Compliance</a:t>
            </a:r>
          </a:p>
        </p:txBody>
      </p:sp>
      <p:sp>
        <p:nvSpPr>
          <p:cNvPr id="8" name="Text Placeholder 7">
            <a:extLst>
              <a:ext uri="{FF2B5EF4-FFF2-40B4-BE49-F238E27FC236}">
                <a16:creationId xmlns:a16="http://schemas.microsoft.com/office/drawing/2014/main" id="{39669112-2FC0-0CF0-2697-6833BD35D270}"/>
              </a:ext>
            </a:extLst>
          </p:cNvPr>
          <p:cNvSpPr>
            <a:spLocks noGrp="1"/>
          </p:cNvSpPr>
          <p:nvPr>
            <p:ph type="body" sz="quarter" idx="11"/>
          </p:nvPr>
        </p:nvSpPr>
        <p:spPr/>
        <p:txBody>
          <a:bodyPr/>
          <a:lstStyle/>
          <a:p>
            <a:pPr marL="457200" marR="0" lvl="0" indent="-457200" algn="l" defTabSz="914400" rtl="0" eaLnBrk="1" fontAlgn="auto" latinLnBrk="0" hangingPunct="1">
              <a:lnSpc>
                <a:spcPct val="107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Referral to the criminal investigation division</a:t>
            </a:r>
            <a:endParaRPr kumimoji="0" lang="en-US" sz="2800" u="none" strike="noStrike" kern="1200" cap="none" spc="0" normalizeH="0" baseline="0" noProof="0" dirty="0">
              <a:ln>
                <a:noFill/>
              </a:ln>
              <a:solidFill>
                <a:srgbClr val="323438"/>
              </a:solidFill>
              <a:effectLst/>
              <a:uLnTx/>
              <a:uFillTx/>
              <a:ea typeface="+mn-ea"/>
              <a:cs typeface="Arial"/>
            </a:endParaRPr>
          </a:p>
          <a:p>
            <a:pPr marL="457200" marR="0" lvl="0" indent="-457200" algn="l" defTabSz="914400" rtl="0" eaLnBrk="1" fontAlgn="auto" latinLnBrk="0" hangingPunct="1">
              <a:lnSpc>
                <a:spcPct val="107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Suspension or expulsion of your firm from participation in IRS e-file</a:t>
            </a:r>
          </a:p>
          <a:p>
            <a:pPr marL="457200" marR="0" lvl="0" indent="-457200" algn="l" defTabSz="914400" rtl="0" eaLnBrk="1" fontAlgn="auto" latinLnBrk="0" hangingPunct="1">
              <a:lnSpc>
                <a:spcPct val="107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An injunction barring you from preparing tax returns for others</a:t>
            </a:r>
          </a:p>
        </p:txBody>
      </p:sp>
      <p:sp>
        <p:nvSpPr>
          <p:cNvPr id="4" name="Slide Number Placeholder 3">
            <a:extLst>
              <a:ext uri="{FF2B5EF4-FFF2-40B4-BE49-F238E27FC236}">
                <a16:creationId xmlns:a16="http://schemas.microsoft.com/office/drawing/2014/main" id="{61C76728-F5EE-64E0-70C2-B08DC0685DB1}"/>
              </a:ext>
            </a:extLst>
          </p:cNvPr>
          <p:cNvSpPr>
            <a:spLocks noGrp="1"/>
          </p:cNvSpPr>
          <p:nvPr>
            <p:ph type="sldNum" sz="quarter" idx="4"/>
          </p:nvPr>
        </p:nvSpPr>
        <p:spPr/>
        <p:txBody>
          <a:bodyPr/>
          <a:lstStyle/>
          <a:p>
            <a:fld id="{C3C3236D-FB65-584A-8227-5A449D06E62A}" type="slidenum">
              <a:rPr lang="en-US" smtClean="0"/>
              <a:pPr/>
              <a:t>61</a:t>
            </a:fld>
            <a:endParaRPr lang="en-US" dirty="0"/>
          </a:p>
        </p:txBody>
      </p:sp>
    </p:spTree>
    <p:extLst>
      <p:ext uri="{BB962C8B-B14F-4D97-AF65-F5344CB8AC3E}">
        <p14:creationId xmlns:p14="http://schemas.microsoft.com/office/powerpoint/2010/main" val="722659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01B7-549B-17FC-D16E-5F802CA4A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389F0D-B02E-A2F2-FE32-1E5B38FEB4F0}"/>
              </a:ext>
            </a:extLst>
          </p:cNvPr>
          <p:cNvSpPr>
            <a:spLocks noGrp="1"/>
          </p:cNvSpPr>
          <p:nvPr>
            <p:ph type="title"/>
          </p:nvPr>
        </p:nvSpPr>
        <p:spPr/>
        <p:txBody>
          <a:bodyPr/>
          <a:lstStyle/>
          <a:p>
            <a:r>
              <a:rPr lang="en-US" dirty="0"/>
              <a:t>Paid Preparer Compliance</a:t>
            </a:r>
          </a:p>
        </p:txBody>
      </p:sp>
      <p:sp>
        <p:nvSpPr>
          <p:cNvPr id="8" name="Text Placeholder 7">
            <a:extLst>
              <a:ext uri="{FF2B5EF4-FFF2-40B4-BE49-F238E27FC236}">
                <a16:creationId xmlns:a16="http://schemas.microsoft.com/office/drawing/2014/main" id="{047DA431-9DFE-E71E-DFED-EBB5F30057F7}"/>
              </a:ext>
            </a:extLst>
          </p:cNvPr>
          <p:cNvSpPr>
            <a:spLocks noGrp="1"/>
          </p:cNvSpPr>
          <p:nvPr>
            <p:ph type="body" sz="quarter" idx="13"/>
          </p:nvPr>
        </p:nvSpPr>
        <p:spPr/>
        <p:txBody>
          <a:bodyPr/>
          <a:lstStyle/>
          <a:p>
            <a:pPr marL="457200" marR="0" lvl="0" indent="-457200" algn="l" defTabSz="914400" rtl="0" eaLnBrk="1" fontAlgn="auto" latinLnBrk="0" hangingPunct="1">
              <a:spcBef>
                <a:spcPts val="0"/>
              </a:spcBef>
              <a:spcAft>
                <a:spcPts val="2400"/>
              </a:spcAft>
              <a:buClr>
                <a:srgbClr val="323438"/>
              </a:buClr>
              <a:buSzPct val="100000"/>
              <a:buFont typeface="Arial" panose="020B0604020202020204" pitchFamily="34" charset="0"/>
              <a:buChar char="•"/>
              <a:tabLst/>
              <a:defRPr/>
            </a:pPr>
            <a:r>
              <a:rPr kumimoji="0" lang="en-US" sz="2800" b="1" i="0" u="none" strike="noStrike" kern="1200" cap="none" spc="0" normalizeH="0" baseline="0" noProof="0" dirty="0">
                <a:ln>
                  <a:noFill/>
                </a:ln>
                <a:solidFill>
                  <a:schemeClr val="tx1"/>
                </a:solidFill>
                <a:effectLst/>
                <a:uLnTx/>
                <a:uFillTx/>
                <a:ea typeface="+mn-ea"/>
                <a:cs typeface="+mn-cs"/>
              </a:rPr>
              <a:t>Employers of paid preparers must also meet due diligence requirements to avoid consequences</a:t>
            </a:r>
          </a:p>
          <a:p>
            <a:pPr marL="457200" marR="0" lvl="0" indent="-457200" algn="l" defTabSz="914400" rtl="0" eaLnBrk="1" fontAlgn="auto" latinLnBrk="0" hangingPunct="1">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ea typeface="+mn-ea"/>
                <a:cs typeface="+mn-cs"/>
              </a:rPr>
              <a:t>IRS can assess a penalty of $635 (returns filed in 2025) against an employer or employing firm for each time an employee fails to meet the due diligence requirements</a:t>
            </a:r>
            <a:endParaRPr kumimoji="0" lang="en-US" sz="2800" u="none" strike="noStrike" kern="1200" cap="none" spc="0" normalizeH="0" baseline="0" noProof="0" dirty="0">
              <a:ln>
                <a:noFill/>
              </a:ln>
              <a:solidFill>
                <a:schemeClr val="tx1"/>
              </a:solidFill>
              <a:effectLst/>
              <a:uLnTx/>
              <a:uFillTx/>
              <a:ea typeface="+mn-ea"/>
              <a:cs typeface="Arial"/>
            </a:endParaRPr>
          </a:p>
        </p:txBody>
      </p:sp>
      <p:sp>
        <p:nvSpPr>
          <p:cNvPr id="4" name="Slide Number Placeholder 3">
            <a:extLst>
              <a:ext uri="{FF2B5EF4-FFF2-40B4-BE49-F238E27FC236}">
                <a16:creationId xmlns:a16="http://schemas.microsoft.com/office/drawing/2014/main" id="{D9D72B03-C255-DB07-C934-158767849357}"/>
              </a:ext>
            </a:extLst>
          </p:cNvPr>
          <p:cNvSpPr>
            <a:spLocks noGrp="1"/>
          </p:cNvSpPr>
          <p:nvPr>
            <p:ph type="sldNum" sz="quarter" idx="12"/>
          </p:nvPr>
        </p:nvSpPr>
        <p:spPr/>
        <p:txBody>
          <a:bodyPr/>
          <a:lstStyle/>
          <a:p>
            <a:fld id="{C3C3236D-FB65-584A-8227-5A449D06E62A}" type="slidenum">
              <a:rPr lang="en-US" smtClean="0"/>
              <a:t>62</a:t>
            </a:fld>
            <a:endParaRPr lang="en-US" dirty="0"/>
          </a:p>
        </p:txBody>
      </p:sp>
    </p:spTree>
    <p:extLst>
      <p:ext uri="{BB962C8B-B14F-4D97-AF65-F5344CB8AC3E}">
        <p14:creationId xmlns:p14="http://schemas.microsoft.com/office/powerpoint/2010/main" val="91323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69283-DA7C-5BB7-C9E5-6169EA7CD15C}"/>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1624CA35-1B05-2218-919D-DE9F49EDEB7B}"/>
              </a:ext>
            </a:extLst>
          </p:cNvPr>
          <p:cNvSpPr>
            <a:spLocks noGrp="1"/>
          </p:cNvSpPr>
          <p:nvPr>
            <p:ph type="title"/>
          </p:nvPr>
        </p:nvSpPr>
        <p:spPr/>
        <p:txBody>
          <a:bodyPr/>
          <a:lstStyle/>
          <a:p>
            <a:r>
              <a:rPr lang="en-US" dirty="0"/>
              <a:t>Due Diligence Questionnaire Example</a:t>
            </a:r>
          </a:p>
        </p:txBody>
      </p:sp>
      <p:sp>
        <p:nvSpPr>
          <p:cNvPr id="3" name="Content Placeholder 13">
            <a:extLst>
              <a:ext uri="{FF2B5EF4-FFF2-40B4-BE49-F238E27FC236}">
                <a16:creationId xmlns:a16="http://schemas.microsoft.com/office/drawing/2014/main" id="{14888C9C-EDED-8B5A-6AD1-1F73AC2B4A65}"/>
              </a:ext>
            </a:extLst>
          </p:cNvPr>
          <p:cNvSpPr txBox="1">
            <a:spLocks/>
          </p:cNvSpPr>
          <p:nvPr/>
        </p:nvSpPr>
        <p:spPr>
          <a:xfrm>
            <a:off x="609600" y="1396093"/>
            <a:ext cx="10972800" cy="47561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571500" indent="-571500">
              <a:buClr>
                <a:srgbClr val="000000"/>
              </a:buClr>
              <a:defRPr/>
            </a:pPr>
            <a:endParaRPr kumimoji="0" lang="en-US" sz="4000" u="none" strike="noStrike" kern="1200" cap="none" spc="0" normalizeH="0" baseline="0" noProof="0" dirty="0">
              <a:ln>
                <a:noFill/>
              </a:ln>
              <a:solidFill>
                <a:srgbClr val="0070C0"/>
              </a:solidFill>
              <a:effectLst/>
              <a:uLnTx/>
              <a:uFillTx/>
              <a:ea typeface="Fira Sans Light" panose="020B0403050000020004" pitchFamily="34" charset="0"/>
              <a:cs typeface="+mn-cs"/>
            </a:endParaRPr>
          </a:p>
        </p:txBody>
      </p:sp>
      <p:pic>
        <p:nvPicPr>
          <p:cNvPr id="5" name="Content Placeholder 2">
            <a:extLst>
              <a:ext uri="{FF2B5EF4-FFF2-40B4-BE49-F238E27FC236}">
                <a16:creationId xmlns:a16="http://schemas.microsoft.com/office/drawing/2014/main" id="{58E648C3-4279-2831-D4DC-68F116F9E340}"/>
              </a:ext>
            </a:extLst>
          </p:cNvPr>
          <p:cNvPicPr>
            <a:picLocks noChangeAspect="1"/>
          </p:cNvPicPr>
          <p:nvPr/>
        </p:nvPicPr>
        <p:blipFill>
          <a:blip r:embed="rId4"/>
          <a:stretch>
            <a:fillRect/>
          </a:stretch>
        </p:blipFill>
        <p:spPr>
          <a:xfrm>
            <a:off x="738942" y="1496543"/>
            <a:ext cx="10449758" cy="4725234"/>
          </a:xfrm>
          <a:prstGeom prst="rect">
            <a:avLst/>
          </a:prstGeom>
        </p:spPr>
      </p:pic>
      <p:sp>
        <p:nvSpPr>
          <p:cNvPr id="2" name="Slide Number Placeholder 1">
            <a:extLst>
              <a:ext uri="{FF2B5EF4-FFF2-40B4-BE49-F238E27FC236}">
                <a16:creationId xmlns:a16="http://schemas.microsoft.com/office/drawing/2014/main" id="{2BE62EF3-617D-2B0E-4219-7D9BD5BD778B}"/>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63</a:t>
            </a:fld>
            <a:endParaRPr lang="en-US" dirty="0"/>
          </a:p>
        </p:txBody>
      </p:sp>
    </p:spTree>
    <p:custDataLst>
      <p:tags r:id="rId1"/>
    </p:custDataLst>
    <p:extLst>
      <p:ext uri="{BB962C8B-B14F-4D97-AF65-F5344CB8AC3E}">
        <p14:creationId xmlns:p14="http://schemas.microsoft.com/office/powerpoint/2010/main" val="3773799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E79D0-2062-01D3-F9D8-9DAC62415D7F}"/>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09F0BDBA-5C09-0806-90ED-38BF381B4901}"/>
              </a:ext>
            </a:extLst>
          </p:cNvPr>
          <p:cNvSpPr>
            <a:spLocks noGrp="1"/>
          </p:cNvSpPr>
          <p:nvPr>
            <p:ph type="title"/>
          </p:nvPr>
        </p:nvSpPr>
        <p:spPr/>
        <p:txBody>
          <a:bodyPr/>
          <a:lstStyle/>
          <a:p>
            <a:r>
              <a:rPr lang="en-US" sz="3200" dirty="0"/>
              <a:t>Due Diligence Questionnaire Example</a:t>
            </a:r>
          </a:p>
        </p:txBody>
      </p:sp>
      <p:pic>
        <p:nvPicPr>
          <p:cNvPr id="5" name="Content Placeholder 2">
            <a:extLst>
              <a:ext uri="{FF2B5EF4-FFF2-40B4-BE49-F238E27FC236}">
                <a16:creationId xmlns:a16="http://schemas.microsoft.com/office/drawing/2014/main" id="{4F3A8DB0-DB75-D4D2-7F99-8797C364BA99}"/>
              </a:ext>
            </a:extLst>
          </p:cNvPr>
          <p:cNvPicPr>
            <a:picLocks noChangeAspect="1"/>
          </p:cNvPicPr>
          <p:nvPr/>
        </p:nvPicPr>
        <p:blipFill>
          <a:blip r:embed="rId4"/>
          <a:stretch>
            <a:fillRect/>
          </a:stretch>
        </p:blipFill>
        <p:spPr>
          <a:xfrm>
            <a:off x="3492500" y="584200"/>
            <a:ext cx="8127999" cy="1248659"/>
          </a:xfrm>
          <a:prstGeom prst="rect">
            <a:avLst/>
          </a:prstGeom>
        </p:spPr>
      </p:pic>
      <p:pic>
        <p:nvPicPr>
          <p:cNvPr id="6" name="Picture 5">
            <a:extLst>
              <a:ext uri="{FF2B5EF4-FFF2-40B4-BE49-F238E27FC236}">
                <a16:creationId xmlns:a16="http://schemas.microsoft.com/office/drawing/2014/main" id="{769D9E1A-95B4-B58D-2B99-395278E570BD}"/>
              </a:ext>
            </a:extLst>
          </p:cNvPr>
          <p:cNvPicPr>
            <a:picLocks noChangeAspect="1"/>
          </p:cNvPicPr>
          <p:nvPr/>
        </p:nvPicPr>
        <p:blipFill>
          <a:blip r:embed="rId5"/>
          <a:stretch>
            <a:fillRect/>
          </a:stretch>
        </p:blipFill>
        <p:spPr>
          <a:xfrm>
            <a:off x="3296360" y="1845559"/>
            <a:ext cx="8412488" cy="4377441"/>
          </a:xfrm>
          <a:prstGeom prst="rect">
            <a:avLst/>
          </a:prstGeom>
        </p:spPr>
      </p:pic>
      <p:sp>
        <p:nvSpPr>
          <p:cNvPr id="2" name="Slide Number Placeholder 1">
            <a:extLst>
              <a:ext uri="{FF2B5EF4-FFF2-40B4-BE49-F238E27FC236}">
                <a16:creationId xmlns:a16="http://schemas.microsoft.com/office/drawing/2014/main" id="{969B7ABE-9C6A-B3AE-A2DB-8ED248ECC552}"/>
              </a:ext>
            </a:extLst>
          </p:cNvPr>
          <p:cNvSpPr>
            <a:spLocks noGrp="1"/>
          </p:cNvSpPr>
          <p:nvPr>
            <p:ph type="sldNum" sz="quarter" idx="12"/>
          </p:nvPr>
        </p:nvSpPr>
        <p:spPr/>
        <p:txBody>
          <a:bodyPr/>
          <a:lstStyle/>
          <a:p>
            <a:fld id="{C3C3236D-FB65-584A-8227-5A449D06E62A}" type="slidenum">
              <a:rPr lang="en-US" smtClean="0"/>
              <a:t>64</a:t>
            </a:fld>
            <a:endParaRPr lang="en-US" dirty="0"/>
          </a:p>
        </p:txBody>
      </p:sp>
    </p:spTree>
    <p:custDataLst>
      <p:tags r:id="rId1"/>
    </p:custDataLst>
    <p:extLst>
      <p:ext uri="{BB962C8B-B14F-4D97-AF65-F5344CB8AC3E}">
        <p14:creationId xmlns:p14="http://schemas.microsoft.com/office/powerpoint/2010/main" val="1730628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C9C9B-956B-E7A4-A087-1CEC724B3828}"/>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0A9FAD75-FE41-0E20-B244-B6B314806172}"/>
              </a:ext>
            </a:extLst>
          </p:cNvPr>
          <p:cNvSpPr>
            <a:spLocks noGrp="1"/>
          </p:cNvSpPr>
          <p:nvPr>
            <p:ph type="title"/>
          </p:nvPr>
        </p:nvSpPr>
        <p:spPr/>
        <p:txBody>
          <a:bodyPr/>
          <a:lstStyle/>
          <a:p>
            <a:r>
              <a:rPr lang="en-US" dirty="0"/>
              <a:t>Due Diligence Questionnaire Example</a:t>
            </a:r>
          </a:p>
        </p:txBody>
      </p:sp>
      <p:pic>
        <p:nvPicPr>
          <p:cNvPr id="6" name="Content Placeholder 2">
            <a:extLst>
              <a:ext uri="{FF2B5EF4-FFF2-40B4-BE49-F238E27FC236}">
                <a16:creationId xmlns:a16="http://schemas.microsoft.com/office/drawing/2014/main" id="{76348109-72F4-2C3C-3BE0-5DE2066D0150}"/>
              </a:ext>
            </a:extLst>
          </p:cNvPr>
          <p:cNvPicPr>
            <a:picLocks noChangeAspect="1"/>
          </p:cNvPicPr>
          <p:nvPr/>
        </p:nvPicPr>
        <p:blipFill>
          <a:blip r:embed="rId4"/>
          <a:stretch>
            <a:fillRect/>
          </a:stretch>
        </p:blipFill>
        <p:spPr>
          <a:xfrm>
            <a:off x="1054085" y="1739900"/>
            <a:ext cx="10083829" cy="1492394"/>
          </a:xfrm>
          <a:prstGeom prst="rect">
            <a:avLst/>
          </a:prstGeom>
        </p:spPr>
      </p:pic>
      <p:pic>
        <p:nvPicPr>
          <p:cNvPr id="7" name="Picture 6">
            <a:extLst>
              <a:ext uri="{FF2B5EF4-FFF2-40B4-BE49-F238E27FC236}">
                <a16:creationId xmlns:a16="http://schemas.microsoft.com/office/drawing/2014/main" id="{E36DA3FE-FC33-70FB-C795-473D90B50CD1}"/>
              </a:ext>
            </a:extLst>
          </p:cNvPr>
          <p:cNvPicPr>
            <a:picLocks noChangeAspect="1"/>
          </p:cNvPicPr>
          <p:nvPr/>
        </p:nvPicPr>
        <p:blipFill>
          <a:blip r:embed="rId5"/>
          <a:stretch>
            <a:fillRect/>
          </a:stretch>
        </p:blipFill>
        <p:spPr>
          <a:xfrm>
            <a:off x="476240" y="3232294"/>
            <a:ext cx="11239520" cy="2959100"/>
          </a:xfrm>
          <a:prstGeom prst="rect">
            <a:avLst/>
          </a:prstGeom>
        </p:spPr>
      </p:pic>
      <p:sp>
        <p:nvSpPr>
          <p:cNvPr id="2" name="Slide Number Placeholder 1">
            <a:extLst>
              <a:ext uri="{FF2B5EF4-FFF2-40B4-BE49-F238E27FC236}">
                <a16:creationId xmlns:a16="http://schemas.microsoft.com/office/drawing/2014/main" id="{76453F9D-1B28-3EB8-C94C-4460B53927CA}"/>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65</a:t>
            </a:fld>
            <a:endParaRPr lang="en-US" dirty="0"/>
          </a:p>
        </p:txBody>
      </p:sp>
    </p:spTree>
    <p:custDataLst>
      <p:tags r:id="rId1"/>
    </p:custDataLst>
    <p:extLst>
      <p:ext uri="{BB962C8B-B14F-4D97-AF65-F5344CB8AC3E}">
        <p14:creationId xmlns:p14="http://schemas.microsoft.com/office/powerpoint/2010/main" val="546716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8848B-A078-0EBE-7C96-829ACF8DE956}"/>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2F2A8D98-BB67-B98A-76AF-F0D210E00264}"/>
              </a:ext>
            </a:extLst>
          </p:cNvPr>
          <p:cNvSpPr>
            <a:spLocks noGrp="1"/>
          </p:cNvSpPr>
          <p:nvPr>
            <p:ph type="title"/>
          </p:nvPr>
        </p:nvSpPr>
        <p:spPr/>
        <p:txBody>
          <a:bodyPr/>
          <a:lstStyle/>
          <a:p>
            <a:r>
              <a:rPr lang="en-US" dirty="0"/>
              <a:t>Due Diligence Questionnaire Example</a:t>
            </a:r>
          </a:p>
        </p:txBody>
      </p:sp>
      <p:grpSp>
        <p:nvGrpSpPr>
          <p:cNvPr id="8" name="Group 7">
            <a:extLst>
              <a:ext uri="{FF2B5EF4-FFF2-40B4-BE49-F238E27FC236}">
                <a16:creationId xmlns:a16="http://schemas.microsoft.com/office/drawing/2014/main" id="{53F175DE-B8FA-29EB-2377-EDCECA729F8A}"/>
              </a:ext>
            </a:extLst>
          </p:cNvPr>
          <p:cNvGrpSpPr/>
          <p:nvPr/>
        </p:nvGrpSpPr>
        <p:grpSpPr>
          <a:xfrm>
            <a:off x="973182" y="1607530"/>
            <a:ext cx="10152880" cy="4457700"/>
            <a:chOff x="883420" y="1231900"/>
            <a:chExt cx="10221959" cy="4406900"/>
          </a:xfrm>
        </p:grpSpPr>
        <p:pic>
          <p:nvPicPr>
            <p:cNvPr id="5" name="Content Placeholder 2">
              <a:extLst>
                <a:ext uri="{FF2B5EF4-FFF2-40B4-BE49-F238E27FC236}">
                  <a16:creationId xmlns:a16="http://schemas.microsoft.com/office/drawing/2014/main" id="{9B904CA6-0699-F4A5-86F1-503864F482DD}"/>
                </a:ext>
              </a:extLst>
            </p:cNvPr>
            <p:cNvPicPr>
              <a:picLocks noChangeAspect="1"/>
            </p:cNvPicPr>
            <p:nvPr/>
          </p:nvPicPr>
          <p:blipFill>
            <a:blip r:embed="rId4"/>
            <a:stretch>
              <a:fillRect/>
            </a:stretch>
          </p:blipFill>
          <p:spPr>
            <a:xfrm>
              <a:off x="1295400" y="1231900"/>
              <a:ext cx="9601200" cy="1507885"/>
            </a:xfrm>
            <a:prstGeom prst="rect">
              <a:avLst/>
            </a:prstGeom>
          </p:spPr>
        </p:pic>
        <p:pic>
          <p:nvPicPr>
            <p:cNvPr id="6" name="Picture 5">
              <a:extLst>
                <a:ext uri="{FF2B5EF4-FFF2-40B4-BE49-F238E27FC236}">
                  <a16:creationId xmlns:a16="http://schemas.microsoft.com/office/drawing/2014/main" id="{F9ED4EF2-812B-B282-E256-2CDA4C75BA5B}"/>
                </a:ext>
              </a:extLst>
            </p:cNvPr>
            <p:cNvPicPr>
              <a:picLocks noChangeAspect="1"/>
            </p:cNvPicPr>
            <p:nvPr/>
          </p:nvPicPr>
          <p:blipFill>
            <a:blip r:embed="rId5"/>
            <a:stretch>
              <a:fillRect/>
            </a:stretch>
          </p:blipFill>
          <p:spPr>
            <a:xfrm>
              <a:off x="883420" y="2743300"/>
              <a:ext cx="10221959" cy="2895500"/>
            </a:xfrm>
            <a:prstGeom prst="rect">
              <a:avLst/>
            </a:prstGeom>
          </p:spPr>
        </p:pic>
      </p:grpSp>
      <p:sp>
        <p:nvSpPr>
          <p:cNvPr id="2" name="Slide Number Placeholder 1">
            <a:extLst>
              <a:ext uri="{FF2B5EF4-FFF2-40B4-BE49-F238E27FC236}">
                <a16:creationId xmlns:a16="http://schemas.microsoft.com/office/drawing/2014/main" id="{343D90AF-2CD7-DF1D-1714-4A1580808DA9}"/>
              </a:ext>
            </a:extLst>
          </p:cNvPr>
          <p:cNvSpPr>
            <a:spLocks noGrp="1"/>
          </p:cNvSpPr>
          <p:nvPr>
            <p:ph type="sldNum" sz="quarter" idx="4294967295"/>
          </p:nvPr>
        </p:nvSpPr>
        <p:spPr>
          <a:xfrm>
            <a:off x="272360" y="6405556"/>
            <a:ext cx="652895" cy="365125"/>
          </a:xfrm>
        </p:spPr>
        <p:txBody>
          <a:bodyPr/>
          <a:lstStyle/>
          <a:p>
            <a:fld id="{C3C3236D-FB65-584A-8227-5A449D06E62A}" type="slidenum">
              <a:rPr lang="en-US" smtClean="0"/>
              <a:t>66</a:t>
            </a:fld>
            <a:endParaRPr lang="en-US" dirty="0"/>
          </a:p>
        </p:txBody>
      </p:sp>
    </p:spTree>
    <p:custDataLst>
      <p:tags r:id="rId1"/>
    </p:custDataLst>
    <p:extLst>
      <p:ext uri="{BB962C8B-B14F-4D97-AF65-F5344CB8AC3E}">
        <p14:creationId xmlns:p14="http://schemas.microsoft.com/office/powerpoint/2010/main" val="2188556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92CA-1CB1-D589-9261-F0F5D42FD2F3}"/>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ACF60C5D-6413-1A70-B716-B090F69BF9AC}"/>
              </a:ext>
            </a:extLst>
          </p:cNvPr>
          <p:cNvSpPr>
            <a:spLocks noGrp="1"/>
          </p:cNvSpPr>
          <p:nvPr>
            <p:ph type="title"/>
          </p:nvPr>
        </p:nvSpPr>
        <p:spPr/>
        <p:txBody>
          <a:bodyPr/>
          <a:lstStyle/>
          <a:p>
            <a:r>
              <a:rPr lang="en-US" sz="3200" dirty="0"/>
              <a:t>Due Diligence Questionnaire Example</a:t>
            </a:r>
          </a:p>
        </p:txBody>
      </p:sp>
      <p:pic>
        <p:nvPicPr>
          <p:cNvPr id="7" name="Content Placeholder 2">
            <a:extLst>
              <a:ext uri="{FF2B5EF4-FFF2-40B4-BE49-F238E27FC236}">
                <a16:creationId xmlns:a16="http://schemas.microsoft.com/office/drawing/2014/main" id="{9181049C-2B48-9880-0C4A-6B9FB646DBC7}"/>
              </a:ext>
            </a:extLst>
          </p:cNvPr>
          <p:cNvPicPr>
            <a:picLocks noChangeAspect="1"/>
          </p:cNvPicPr>
          <p:nvPr/>
        </p:nvPicPr>
        <p:blipFill>
          <a:blip r:embed="rId4"/>
          <a:stretch>
            <a:fillRect/>
          </a:stretch>
        </p:blipFill>
        <p:spPr>
          <a:xfrm>
            <a:off x="3552046" y="332556"/>
            <a:ext cx="8186707" cy="1117834"/>
          </a:xfrm>
          <a:prstGeom prst="rect">
            <a:avLst/>
          </a:prstGeom>
        </p:spPr>
      </p:pic>
      <p:grpSp>
        <p:nvGrpSpPr>
          <p:cNvPr id="5" name="Group 4">
            <a:extLst>
              <a:ext uri="{FF2B5EF4-FFF2-40B4-BE49-F238E27FC236}">
                <a16:creationId xmlns:a16="http://schemas.microsoft.com/office/drawing/2014/main" id="{252F6ABC-3899-0739-E85E-82B29E835A3B}"/>
              </a:ext>
            </a:extLst>
          </p:cNvPr>
          <p:cNvGrpSpPr/>
          <p:nvPr/>
        </p:nvGrpSpPr>
        <p:grpSpPr>
          <a:xfrm>
            <a:off x="3522338" y="1701800"/>
            <a:ext cx="8123562" cy="4127500"/>
            <a:chOff x="2290438" y="2836415"/>
            <a:chExt cx="7652551" cy="3048000"/>
          </a:xfrm>
        </p:grpSpPr>
        <p:pic>
          <p:nvPicPr>
            <p:cNvPr id="8" name="Picture 7">
              <a:extLst>
                <a:ext uri="{FF2B5EF4-FFF2-40B4-BE49-F238E27FC236}">
                  <a16:creationId xmlns:a16="http://schemas.microsoft.com/office/drawing/2014/main" id="{1B7FF2EB-4B95-5581-6847-593CF6FB188E}"/>
                </a:ext>
              </a:extLst>
            </p:cNvPr>
            <p:cNvPicPr>
              <a:picLocks noChangeAspect="1"/>
            </p:cNvPicPr>
            <p:nvPr/>
          </p:nvPicPr>
          <p:blipFill rotWithShape="1">
            <a:blip r:embed="rId5"/>
            <a:srcRect b="2439"/>
            <a:stretch/>
          </p:blipFill>
          <p:spPr>
            <a:xfrm>
              <a:off x="2290438" y="2836415"/>
              <a:ext cx="7652551" cy="3048000"/>
            </a:xfrm>
            <a:prstGeom prst="rect">
              <a:avLst/>
            </a:prstGeom>
          </p:spPr>
        </p:pic>
        <p:pic>
          <p:nvPicPr>
            <p:cNvPr id="9" name="Picture 8">
              <a:extLst>
                <a:ext uri="{FF2B5EF4-FFF2-40B4-BE49-F238E27FC236}">
                  <a16:creationId xmlns:a16="http://schemas.microsoft.com/office/drawing/2014/main" id="{1C546E0D-5DC9-8E89-7B45-6703FF526E1C}"/>
                </a:ext>
              </a:extLst>
            </p:cNvPr>
            <p:cNvPicPr>
              <a:picLocks noChangeAspect="1"/>
            </p:cNvPicPr>
            <p:nvPr/>
          </p:nvPicPr>
          <p:blipFill>
            <a:blip r:embed="rId6">
              <a:duotone>
                <a:srgbClr val="0076BB">
                  <a:shade val="45000"/>
                  <a:satMod val="135000"/>
                </a:srgbClr>
                <a:prstClr val="white"/>
              </a:duotone>
              <a:extLst>
                <a:ext uri="{28A0092B-C50C-407E-A947-70E740481C1C}">
                  <a14:useLocalDpi xmlns:a14="http://schemas.microsoft.com/office/drawing/2010/main"/>
                </a:ext>
              </a:extLst>
            </a:blip>
            <a:stretch>
              <a:fillRect/>
            </a:stretch>
          </p:blipFill>
          <p:spPr>
            <a:xfrm>
              <a:off x="4457699" y="3649991"/>
              <a:ext cx="3276600" cy="1752600"/>
            </a:xfrm>
            <a:prstGeom prst="rect">
              <a:avLst/>
            </a:prstGeom>
          </p:spPr>
        </p:pic>
      </p:grpSp>
      <p:sp>
        <p:nvSpPr>
          <p:cNvPr id="2" name="Slide Number Placeholder 1">
            <a:extLst>
              <a:ext uri="{FF2B5EF4-FFF2-40B4-BE49-F238E27FC236}">
                <a16:creationId xmlns:a16="http://schemas.microsoft.com/office/drawing/2014/main" id="{52C4CE7B-7A6E-A675-3178-5FC64D97144F}"/>
              </a:ext>
            </a:extLst>
          </p:cNvPr>
          <p:cNvSpPr>
            <a:spLocks noGrp="1"/>
          </p:cNvSpPr>
          <p:nvPr>
            <p:ph type="sldNum" sz="quarter" idx="12"/>
          </p:nvPr>
        </p:nvSpPr>
        <p:spPr/>
        <p:txBody>
          <a:bodyPr/>
          <a:lstStyle/>
          <a:p>
            <a:fld id="{C3C3236D-FB65-584A-8227-5A449D06E62A}" type="slidenum">
              <a:rPr lang="en-US" smtClean="0"/>
              <a:t>67</a:t>
            </a:fld>
            <a:endParaRPr lang="en-US" dirty="0"/>
          </a:p>
        </p:txBody>
      </p:sp>
    </p:spTree>
    <p:custDataLst>
      <p:tags r:id="rId1"/>
    </p:custDataLst>
    <p:extLst>
      <p:ext uri="{BB962C8B-B14F-4D97-AF65-F5344CB8AC3E}">
        <p14:creationId xmlns:p14="http://schemas.microsoft.com/office/powerpoint/2010/main" val="34455910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CCBD-CE1D-7FA6-71F4-238F86B59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59EF4-4647-E98B-C0AA-DDF980361773}"/>
              </a:ext>
            </a:extLst>
          </p:cNvPr>
          <p:cNvSpPr>
            <a:spLocks noGrp="1"/>
          </p:cNvSpPr>
          <p:nvPr>
            <p:ph type="title"/>
          </p:nvPr>
        </p:nvSpPr>
        <p:spPr/>
        <p:txBody>
          <a:bodyPr/>
          <a:lstStyle/>
          <a:p>
            <a:r>
              <a:rPr lang="en-US" dirty="0"/>
              <a:t>Other Items of Interest for Questionnaire</a:t>
            </a:r>
          </a:p>
        </p:txBody>
      </p:sp>
      <p:sp>
        <p:nvSpPr>
          <p:cNvPr id="8" name="Text Placeholder 7">
            <a:extLst>
              <a:ext uri="{FF2B5EF4-FFF2-40B4-BE49-F238E27FC236}">
                <a16:creationId xmlns:a16="http://schemas.microsoft.com/office/drawing/2014/main" id="{97305732-30F2-0319-D58B-30CF6961C10C}"/>
              </a:ext>
            </a:extLst>
          </p:cNvPr>
          <p:cNvSpPr>
            <a:spLocks noGrp="1"/>
          </p:cNvSpPr>
          <p:nvPr>
            <p:ph type="body" sz="quarter" idx="11"/>
          </p:nvPr>
        </p:nvSpPr>
        <p:spPr/>
        <p:txBody>
          <a:bodyPr/>
          <a:lstStyle/>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Copy of taxpayer's driver's license for your file</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Copy of all Social Security cards for your file</a:t>
            </a:r>
            <a:endParaRPr kumimoji="0" lang="en-US" sz="2800" u="none" strike="noStrike" kern="1200" cap="none" spc="0" normalizeH="0" baseline="0" noProof="0" dirty="0">
              <a:ln>
                <a:noFill/>
              </a:ln>
              <a:solidFill>
                <a:schemeClr val="tx1"/>
              </a:solidFill>
              <a:effectLst/>
              <a:uLnTx/>
              <a:uFillTx/>
              <a:ea typeface="+mn-ea"/>
              <a:cs typeface="Arial"/>
            </a:endParaRP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Copy of birth certificates of children for your file</a:t>
            </a:r>
            <a:endParaRPr kumimoji="0" lang="en-US" sz="2800" u="none" strike="noStrike" kern="1200" cap="none" spc="0" normalizeH="0" baseline="0" noProof="0" dirty="0">
              <a:ln>
                <a:noFill/>
              </a:ln>
              <a:solidFill>
                <a:schemeClr val="tx1"/>
              </a:solidFill>
              <a:effectLst/>
              <a:uLnTx/>
              <a:uFillTx/>
              <a:ea typeface="+mn-ea"/>
              <a:cs typeface="Arial" panose="020B0604020202020204"/>
            </a:endParaRP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Copy of prior tax returns if new client</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All records of income</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All records of expenses associated with self-employment income</a:t>
            </a:r>
            <a:endParaRPr lang="en-US" sz="2800" dirty="0">
              <a:solidFill>
                <a:schemeClr val="tx1"/>
              </a:solidFill>
            </a:endParaRPr>
          </a:p>
        </p:txBody>
      </p:sp>
      <p:sp>
        <p:nvSpPr>
          <p:cNvPr id="4" name="Slide Number Placeholder 3">
            <a:extLst>
              <a:ext uri="{FF2B5EF4-FFF2-40B4-BE49-F238E27FC236}">
                <a16:creationId xmlns:a16="http://schemas.microsoft.com/office/drawing/2014/main" id="{4C306EE8-DC94-02F0-F7B5-05849382A5BC}"/>
              </a:ext>
            </a:extLst>
          </p:cNvPr>
          <p:cNvSpPr>
            <a:spLocks noGrp="1"/>
          </p:cNvSpPr>
          <p:nvPr>
            <p:ph type="sldNum" sz="quarter" idx="4"/>
          </p:nvPr>
        </p:nvSpPr>
        <p:spPr/>
        <p:txBody>
          <a:bodyPr/>
          <a:lstStyle/>
          <a:p>
            <a:fld id="{C3C3236D-FB65-584A-8227-5A449D06E62A}" type="slidenum">
              <a:rPr lang="en-US" smtClean="0"/>
              <a:pPr/>
              <a:t>68</a:t>
            </a:fld>
            <a:endParaRPr lang="en-US" dirty="0"/>
          </a:p>
        </p:txBody>
      </p:sp>
    </p:spTree>
    <p:extLst>
      <p:ext uri="{BB962C8B-B14F-4D97-AF65-F5344CB8AC3E}">
        <p14:creationId xmlns:p14="http://schemas.microsoft.com/office/powerpoint/2010/main" val="2661580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6EAAC-3E7B-B2B9-2F3F-31715FF88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6A0AFA-6CAF-C3FA-806D-7F6875074BEC}"/>
              </a:ext>
            </a:extLst>
          </p:cNvPr>
          <p:cNvSpPr>
            <a:spLocks noGrp="1"/>
          </p:cNvSpPr>
          <p:nvPr>
            <p:ph type="title"/>
          </p:nvPr>
        </p:nvSpPr>
        <p:spPr/>
        <p:txBody>
          <a:bodyPr/>
          <a:lstStyle/>
          <a:p>
            <a:r>
              <a:rPr lang="en-US" dirty="0"/>
              <a:t>Other Items of Interest for Questionnaire </a:t>
            </a:r>
          </a:p>
        </p:txBody>
      </p:sp>
      <p:sp>
        <p:nvSpPr>
          <p:cNvPr id="8" name="Text Placeholder 7">
            <a:extLst>
              <a:ext uri="{FF2B5EF4-FFF2-40B4-BE49-F238E27FC236}">
                <a16:creationId xmlns:a16="http://schemas.microsoft.com/office/drawing/2014/main" id="{1C99E2AA-E911-833F-D50A-CD32F569490C}"/>
              </a:ext>
            </a:extLst>
          </p:cNvPr>
          <p:cNvSpPr>
            <a:spLocks noGrp="1"/>
          </p:cNvSpPr>
          <p:nvPr>
            <p:ph type="body" sz="quarter" idx="13"/>
          </p:nvPr>
        </p:nvSpPr>
        <p:spPr/>
        <p:txBody>
          <a:bodyPr/>
          <a:lstStyle/>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Dependent childcare information</a:t>
            </a: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Proof of living expenses for head of household</a:t>
            </a:r>
            <a:endParaRPr kumimoji="0" lang="en-US" sz="2800" u="none" strike="noStrike" kern="1200" cap="none" spc="0" normalizeH="0" baseline="0" noProof="0" dirty="0">
              <a:ln>
                <a:noFill/>
              </a:ln>
              <a:solidFill>
                <a:schemeClr val="tx1"/>
              </a:solidFill>
              <a:effectLst/>
              <a:uLnTx/>
              <a:uFillTx/>
              <a:ea typeface="+mn-ea"/>
              <a:cs typeface="Arial"/>
            </a:endParaRPr>
          </a:p>
          <a:p>
            <a:pPr marL="457200" indent="-457200" defTabSz="914400">
              <a:spcBef>
                <a:spcPts val="0"/>
              </a:spcBef>
              <a:spcAft>
                <a:spcPts val="2400"/>
              </a:spcAft>
              <a:buClr>
                <a:srgbClr val="323438"/>
              </a:buClr>
              <a:buSzPct val="100000"/>
              <a:buFont typeface="Arial" panose="020B0604020202020204" pitchFamily="34" charset="0"/>
              <a:buChar char="•"/>
              <a:defRPr/>
            </a:pPr>
            <a:r>
              <a:rPr kumimoji="0" lang="en-US" sz="2800" b="0" i="0" u="none" strike="noStrike" kern="1200" cap="none" spc="0" normalizeH="0" baseline="0" noProof="0" dirty="0">
                <a:ln>
                  <a:noFill/>
                </a:ln>
                <a:solidFill>
                  <a:schemeClr val="tx1"/>
                </a:solidFill>
                <a:effectLst/>
                <a:uLnTx/>
                <a:uFillTx/>
                <a:ea typeface="+mn-ea"/>
                <a:cs typeface="+mn-cs"/>
              </a:rPr>
              <a:t>Proof of residency for qualifying children living in household</a:t>
            </a:r>
          </a:p>
          <a:p>
            <a:pPr marL="765057" lvl="1" indent="-457200" algn="l" defTabSz="914400">
              <a:spcBef>
                <a:spcPts val="0"/>
              </a:spcBef>
              <a:spcAft>
                <a:spcPts val="2400"/>
              </a:spcAft>
              <a:buClr>
                <a:srgbClr val="323438"/>
              </a:buClr>
              <a:buSzPct val="100000"/>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ea typeface="+mn-ea"/>
                <a:cs typeface="+mn-cs"/>
              </a:rPr>
              <a:t>Doctor office statement</a:t>
            </a:r>
            <a:endParaRPr kumimoji="0" lang="en-US" sz="2400" u="none" strike="noStrike" kern="1200" cap="none" spc="0" normalizeH="0" baseline="0" noProof="0" dirty="0">
              <a:ln>
                <a:noFill/>
              </a:ln>
              <a:solidFill>
                <a:schemeClr val="tx1"/>
              </a:solidFill>
              <a:effectLst/>
              <a:uLnTx/>
              <a:uFillTx/>
              <a:ea typeface="+mn-ea"/>
              <a:cs typeface="Arial"/>
            </a:endParaRPr>
          </a:p>
          <a:p>
            <a:pPr marL="765057" lvl="1" indent="-457200" algn="l" defTabSz="914400">
              <a:spcBef>
                <a:spcPts val="0"/>
              </a:spcBef>
              <a:spcAft>
                <a:spcPts val="2400"/>
              </a:spcAft>
              <a:buClr>
                <a:srgbClr val="323438"/>
              </a:buClr>
              <a:buSzPct val="100000"/>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ea typeface="+mn-ea"/>
                <a:cs typeface="+mn-cs"/>
              </a:rPr>
              <a:t>School records</a:t>
            </a:r>
            <a:endParaRPr kumimoji="0" lang="en-US" sz="2400" u="none" strike="noStrike" kern="1200" cap="none" spc="0" normalizeH="0" baseline="0" noProof="0" dirty="0">
              <a:ln>
                <a:noFill/>
              </a:ln>
              <a:solidFill>
                <a:schemeClr val="tx1"/>
              </a:solidFill>
              <a:effectLst/>
              <a:uLnTx/>
              <a:uFillTx/>
              <a:ea typeface="+mn-ea"/>
              <a:cs typeface="Arial" panose="020B0604020202020204"/>
            </a:endParaRPr>
          </a:p>
          <a:p>
            <a:pPr marL="765057" lvl="1" indent="-457200" algn="l" defTabSz="914400">
              <a:spcBef>
                <a:spcPts val="0"/>
              </a:spcBef>
              <a:spcAft>
                <a:spcPts val="2400"/>
              </a:spcAft>
              <a:buClr>
                <a:srgbClr val="323438"/>
              </a:buClr>
              <a:buSzPct val="100000"/>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ea typeface="+mn-ea"/>
                <a:cs typeface="+mn-cs"/>
              </a:rPr>
              <a:t>Employer letter</a:t>
            </a:r>
          </a:p>
          <a:p>
            <a:pPr marL="765057" lvl="1" indent="-457200" algn="l" defTabSz="914400">
              <a:spcBef>
                <a:spcPts val="0"/>
              </a:spcBef>
              <a:spcAft>
                <a:spcPts val="2400"/>
              </a:spcAft>
              <a:buClr>
                <a:srgbClr val="323438"/>
              </a:buClr>
              <a:buSzPct val="100000"/>
              <a:buFont typeface="Arial" panose="020B0604020202020204" pitchFamily="34" charset="0"/>
              <a:buChar char="•"/>
              <a:defRPr/>
            </a:pPr>
            <a:r>
              <a:rPr kumimoji="0" lang="en-US" sz="2400" b="0" i="0" u="none" strike="noStrike" kern="1200" cap="none" spc="0" normalizeH="0" baseline="0" noProof="0" dirty="0">
                <a:ln>
                  <a:noFill/>
                </a:ln>
                <a:solidFill>
                  <a:schemeClr val="tx1"/>
                </a:solidFill>
                <a:effectLst/>
                <a:uLnTx/>
                <a:uFillTx/>
                <a:ea typeface="+mn-ea"/>
                <a:cs typeface="+mn-cs"/>
              </a:rPr>
              <a:t>Pastor letter</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1EE7B10-5232-9720-4E93-0CF5B63731DE}"/>
              </a:ext>
            </a:extLst>
          </p:cNvPr>
          <p:cNvSpPr>
            <a:spLocks noGrp="1"/>
          </p:cNvSpPr>
          <p:nvPr>
            <p:ph type="sldNum" sz="quarter" idx="12"/>
          </p:nvPr>
        </p:nvSpPr>
        <p:spPr/>
        <p:txBody>
          <a:bodyPr/>
          <a:lstStyle/>
          <a:p>
            <a:fld id="{C3C3236D-FB65-584A-8227-5A449D06E62A}" type="slidenum">
              <a:rPr lang="en-US" smtClean="0"/>
              <a:t>69</a:t>
            </a:fld>
            <a:endParaRPr lang="en-US" dirty="0"/>
          </a:p>
        </p:txBody>
      </p:sp>
    </p:spTree>
    <p:extLst>
      <p:ext uri="{BB962C8B-B14F-4D97-AF65-F5344CB8AC3E}">
        <p14:creationId xmlns:p14="http://schemas.microsoft.com/office/powerpoint/2010/main" val="1527877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92A32-5176-0A6A-54A7-0E8F7688B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61830-FA55-3C44-485C-97048E0BBA8A}"/>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BB9D6F54-E471-2096-E072-9CF2E387D9BF}"/>
              </a:ext>
            </a:extLst>
          </p:cNvPr>
          <p:cNvSpPr>
            <a:spLocks noGrp="1"/>
          </p:cNvSpPr>
          <p:nvPr>
            <p:ph type="body" sz="quarter" idx="11"/>
          </p:nvPr>
        </p:nvSpPr>
        <p:spPr/>
        <p:txBody>
          <a:bodyPr/>
          <a:lstStyle/>
          <a:p>
            <a:pPr marR="0" lvl="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Due Diligence</a:t>
            </a:r>
          </a:p>
          <a:p>
            <a:pPr>
              <a:spcBef>
                <a:spcPts val="0"/>
              </a:spcBef>
              <a:spcAft>
                <a:spcPts val="2400"/>
              </a:spcAft>
              <a:buClr>
                <a:srgbClr val="323438"/>
              </a:buClr>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mn-cs"/>
              </a:rPr>
              <a:t>Paid preparer compliance</a:t>
            </a:r>
            <a:endParaRPr kumimoji="0" lang="en-US" sz="2800" u="none" strike="noStrike" kern="1200" cap="none" spc="0" normalizeH="0" baseline="0" noProof="0" dirty="0">
              <a:ln>
                <a:noFill/>
              </a:ln>
              <a:effectLst/>
              <a:uLnTx/>
              <a:uFillTx/>
              <a:ea typeface="+mn-ea"/>
              <a:cs typeface="Arial" panose="020B0604020202020204"/>
            </a:endParaRPr>
          </a:p>
          <a:p>
            <a:pPr marR="0" lvl="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Basic questionnaire checklist</a:t>
            </a:r>
          </a:p>
          <a:p>
            <a:pPr marR="0" lvl="0" algn="l" defTabSz="914400" rtl="0" eaLnBrk="1" fontAlgn="auto" latinLnBrk="0" hangingPunct="1">
              <a:lnSpc>
                <a:spcPct val="100000"/>
              </a:lnSpc>
              <a:spcBef>
                <a:spcPts val="0"/>
              </a:spcBef>
              <a:spcAft>
                <a:spcPts val="2400"/>
              </a:spcAft>
              <a:buClr>
                <a:srgbClr val="323438"/>
              </a:buClr>
              <a:buSzPct val="100000"/>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mn-cs"/>
              </a:rPr>
              <a:t>Training questions addressing common issues</a:t>
            </a:r>
            <a:endParaRPr kumimoji="0" lang="en-US" sz="2800" u="none" strike="noStrike" kern="1200" cap="none" spc="0" normalizeH="0" baseline="0" noProof="0" dirty="0">
              <a:ln>
                <a:noFill/>
              </a:ln>
              <a:effectLst/>
              <a:uLnTx/>
              <a:uFillTx/>
              <a:ea typeface="+mn-ea"/>
              <a:cs typeface="Arial"/>
            </a:endParaRPr>
          </a:p>
          <a:p>
            <a:pPr defTabSz="914400">
              <a:spcBef>
                <a:spcPts val="0"/>
              </a:spcBef>
              <a:spcAft>
                <a:spcPts val="2400"/>
              </a:spcAft>
              <a:buClr>
                <a:srgbClr val="323438"/>
              </a:buClr>
              <a:buSzPct val="100000"/>
              <a:defRPr/>
            </a:pPr>
            <a:r>
              <a:rPr kumimoji="0" lang="en-US" sz="2800" b="0" i="0" u="none" strike="noStrike" kern="1200" cap="none" spc="0" normalizeH="0" baseline="0" noProof="0" dirty="0">
                <a:ln>
                  <a:noFill/>
                </a:ln>
                <a:effectLst/>
                <a:uLnTx/>
                <a:uFillTx/>
                <a:ea typeface="+mn-ea"/>
                <a:cs typeface="+mn-cs"/>
              </a:rPr>
              <a:t>IRS resources</a:t>
            </a:r>
            <a:endParaRPr kumimoji="0" lang="en-US" sz="2800" u="none" strike="noStrike" kern="1200" cap="none" spc="0" normalizeH="0" baseline="0" noProof="0" dirty="0">
              <a:ln>
                <a:noFill/>
              </a:ln>
              <a:effectLst/>
              <a:uLnTx/>
              <a:uFillTx/>
              <a:ea typeface="+mn-ea"/>
              <a:cs typeface="Arial"/>
            </a:endParaRPr>
          </a:p>
        </p:txBody>
      </p:sp>
      <p:sp>
        <p:nvSpPr>
          <p:cNvPr id="3" name="Content Placeholder 3">
            <a:extLst>
              <a:ext uri="{FF2B5EF4-FFF2-40B4-BE49-F238E27FC236}">
                <a16:creationId xmlns:a16="http://schemas.microsoft.com/office/drawing/2014/main" id="{D23A0FB5-109A-3F47-391D-483A91DBABBC}"/>
              </a:ext>
            </a:extLst>
          </p:cNvPr>
          <p:cNvSpPr txBox="1">
            <a:spLocks/>
          </p:cNvSpPr>
          <p:nvPr/>
        </p:nvSpPr>
        <p:spPr>
          <a:xfrm>
            <a:off x="4346688" y="1333501"/>
            <a:ext cx="7396065" cy="4190998"/>
          </a:xfrm>
          <a:prstGeom prst="rect">
            <a:avLst/>
          </a:prstGeom>
        </p:spPr>
        <p:txBody>
          <a:bodyPr vert="horz" lIns="91440" tIns="45720" rIns="91440" bIns="45720" anchor="t">
            <a:normAutofit/>
          </a:bodyPr>
          <a:lstStyle>
            <a:lvl1pPr marL="320040" indent="-320040" algn="l" rtl="0" eaLnBrk="1" latinLnBrk="0" hangingPunct="1">
              <a:spcBef>
                <a:spcPts val="700"/>
              </a:spcBef>
              <a:buClr>
                <a:schemeClr val="tx1"/>
              </a:buClr>
              <a:buSzPct val="120000"/>
              <a:buFont typeface="Wingdings" panose="05000000000000000000" pitchFamily="2" charset="2"/>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tx1"/>
              </a:buClr>
              <a:buSzPct val="120000"/>
              <a:buFont typeface="Wingdings" panose="05000000000000000000" pitchFamily="2" charset="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tx1"/>
              </a:buClr>
              <a:buSzPct val="120000"/>
              <a:buFont typeface="Wingdings" panose="05000000000000000000" pitchFamily="2" charset="2"/>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tx1"/>
              </a:buClr>
              <a:buSzPct val="120000"/>
              <a:buFont typeface="Wingdings" panose="05000000000000000000" pitchFamily="2" charset="2"/>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tx1"/>
              </a:buClr>
              <a:buSzPct val="120000"/>
              <a:buFont typeface="Wingdings" panose="05000000000000000000" pitchFamily="2" charset="2"/>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400" u="none" strike="noStrike" kern="1200" cap="none" spc="0" normalizeH="0" baseline="0" noProof="0" dirty="0">
              <a:ln>
                <a:noFill/>
              </a:ln>
              <a:solidFill>
                <a:srgbClr val="323438"/>
              </a:solidFill>
              <a:effectLst/>
              <a:uLnTx/>
              <a:uFillTx/>
              <a:latin typeface="Fira Sans Light" panose="020B0403050000020004" pitchFamily="34" charset="0"/>
              <a:ea typeface="+mn-ea"/>
              <a:cs typeface="+mn-cs"/>
            </a:endParaRPr>
          </a:p>
        </p:txBody>
      </p:sp>
      <p:sp>
        <p:nvSpPr>
          <p:cNvPr id="5" name="Slide Number Placeholder 4">
            <a:extLst>
              <a:ext uri="{FF2B5EF4-FFF2-40B4-BE49-F238E27FC236}">
                <a16:creationId xmlns:a16="http://schemas.microsoft.com/office/drawing/2014/main" id="{2DC78D14-CC6D-ACB1-1998-C7B11D3AC56C}"/>
              </a:ext>
            </a:extLst>
          </p:cNvPr>
          <p:cNvSpPr>
            <a:spLocks noGrp="1"/>
          </p:cNvSpPr>
          <p:nvPr>
            <p:ph type="sldNum" sz="quarter" idx="4"/>
          </p:nvPr>
        </p:nvSpPr>
        <p:spPr/>
        <p:txBody>
          <a:bodyPr/>
          <a:lstStyle/>
          <a:p>
            <a:fld id="{C3C3236D-FB65-584A-8227-5A449D06E62A}" type="slidenum">
              <a:rPr lang="en-US" smtClean="0"/>
              <a:pPr/>
              <a:t>7</a:t>
            </a:fld>
            <a:endParaRPr lang="en-US" dirty="0"/>
          </a:p>
        </p:txBody>
      </p:sp>
    </p:spTree>
    <p:extLst>
      <p:ext uri="{BB962C8B-B14F-4D97-AF65-F5344CB8AC3E}">
        <p14:creationId xmlns:p14="http://schemas.microsoft.com/office/powerpoint/2010/main" val="879198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FB8B-466F-3866-CCEA-68987AF4995A}"/>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3883EBA5-68A4-7730-2A9D-82167AB69553}"/>
              </a:ext>
            </a:extLst>
          </p:cNvPr>
          <p:cNvSpPr>
            <a:spLocks noGrp="1"/>
          </p:cNvSpPr>
          <p:nvPr>
            <p:ph type="title"/>
          </p:nvPr>
        </p:nvSpPr>
        <p:spPr/>
        <p:txBody>
          <a:bodyPr/>
          <a:lstStyle/>
          <a:p>
            <a:r>
              <a:rPr lang="en-US" dirty="0"/>
              <a:t>Bonus Quote of the Session</a:t>
            </a:r>
          </a:p>
        </p:txBody>
      </p:sp>
      <p:sp>
        <p:nvSpPr>
          <p:cNvPr id="2" name="Text Placeholder 1">
            <a:extLst>
              <a:ext uri="{FF2B5EF4-FFF2-40B4-BE49-F238E27FC236}">
                <a16:creationId xmlns:a16="http://schemas.microsoft.com/office/drawing/2014/main" id="{0AC6C51C-4F4D-4936-C206-FA463C0092AD}"/>
              </a:ext>
            </a:extLst>
          </p:cNvPr>
          <p:cNvSpPr>
            <a:spLocks noGrp="1"/>
          </p:cNvSpPr>
          <p:nvPr>
            <p:ph type="body" sz="quarter" idx="11"/>
          </p:nvPr>
        </p:nvSpPr>
        <p:spPr/>
        <p:txBody>
          <a:bodyPr/>
          <a:lstStyle/>
          <a:p>
            <a:pPr marL="0" marR="0" lvl="0" indent="0" algn="ctr" defTabSz="609585" rtl="0" eaLnBrk="1" fontAlgn="auto" latinLnBrk="0" hangingPunct="1">
              <a:lnSpc>
                <a:spcPct val="100000"/>
              </a:lnSpc>
              <a:spcBef>
                <a:spcPts val="0"/>
              </a:spcBef>
              <a:spcAft>
                <a:spcPts val="2400"/>
              </a:spcAft>
              <a:buClr>
                <a:srgbClr val="000000"/>
              </a:buClr>
              <a:buSzTx/>
              <a:buFont typeface="Arial" panose="020B0604020202020204" pitchFamily="34" charset="0"/>
              <a:buNone/>
              <a:tabLst/>
              <a:defRPr/>
            </a:pPr>
            <a:endParaRPr kumimoji="0" lang="en-US" sz="3600" u="none" strike="noStrike" kern="1200" cap="none" spc="0" normalizeH="0" baseline="0" noProof="0" dirty="0">
              <a:ln>
                <a:noFill/>
              </a:ln>
              <a:solidFill>
                <a:schemeClr val="tx1"/>
              </a:solidFill>
              <a:uLnTx/>
              <a:uFillTx/>
              <a:latin typeface="Broadway" panose="04040905080B02020502" pitchFamily="82" charset="0"/>
              <a:ea typeface="Fira Sans Light" panose="020B0403050000020004" pitchFamily="34" charset="0"/>
            </a:endParaRPr>
          </a:p>
          <a:p>
            <a:pPr marL="0" marR="0" lvl="0" indent="0" algn="ctr" defTabSz="609585" rtl="0" eaLnBrk="1" fontAlgn="auto" latinLnBrk="0" hangingPunct="1">
              <a:lnSpc>
                <a:spcPct val="100000"/>
              </a:lnSpc>
              <a:spcBef>
                <a:spcPts val="0"/>
              </a:spcBef>
              <a:spcAft>
                <a:spcPts val="2400"/>
              </a:spcAft>
              <a:buClr>
                <a:srgbClr val="000000"/>
              </a:buClr>
              <a:buSzTx/>
              <a:buFont typeface="Arial" panose="020B0604020202020204" pitchFamily="34" charset="0"/>
              <a:buNone/>
              <a:tabLst/>
              <a:defRPr/>
            </a:pPr>
            <a:r>
              <a:rPr kumimoji="0" lang="en-US" sz="3600" u="none" strike="noStrike" kern="1200" cap="none" spc="0" normalizeH="0" baseline="0" noProof="0" dirty="0">
                <a:ln>
                  <a:noFill/>
                </a:ln>
                <a:solidFill>
                  <a:schemeClr val="tx1"/>
                </a:solidFill>
                <a:uLnTx/>
                <a:uFillTx/>
                <a:latin typeface="Broadway" panose="04040905080B02020502" pitchFamily="82" charset="0"/>
                <a:ea typeface="Fira Sans Light" panose="020B0403050000020004" pitchFamily="34" charset="0"/>
              </a:rPr>
              <a:t>“If you think compliance is expensive – try non-compliance”</a:t>
            </a:r>
            <a:endParaRPr lang="en-US" sz="3600" dirty="0">
              <a:solidFill>
                <a:schemeClr val="tx1"/>
              </a:solidFill>
              <a:latin typeface="Broadway" panose="04040905080B02020502" pitchFamily="82" charset="0"/>
              <a:ea typeface="Fira Sans Light" panose="020B0403050000020004" pitchFamily="34" charset="0"/>
            </a:endParaRPr>
          </a:p>
          <a:p>
            <a:pPr marL="0" marR="0" lvl="0" indent="0" algn="ctr" defTabSz="609585" rtl="0" eaLnBrk="1" fontAlgn="auto" latinLnBrk="0" hangingPunct="1">
              <a:lnSpc>
                <a:spcPct val="100000"/>
              </a:lnSpc>
              <a:spcBef>
                <a:spcPts val="0"/>
              </a:spcBef>
              <a:spcAft>
                <a:spcPts val="2400"/>
              </a:spcAft>
              <a:buClr>
                <a:srgbClr val="000000"/>
              </a:buClr>
              <a:buSzTx/>
              <a:buFont typeface="Arial" panose="020B0604020202020204" pitchFamily="34" charset="0"/>
              <a:buNone/>
              <a:tabLst/>
              <a:defRPr/>
            </a:pPr>
            <a:br>
              <a:rPr kumimoji="0" lang="en-US" sz="1600" u="none" strike="noStrike" kern="1200" cap="none" spc="0" normalizeH="0" baseline="0" noProof="0" dirty="0">
                <a:ln>
                  <a:noFill/>
                </a:ln>
                <a:solidFill>
                  <a:schemeClr val="tx1"/>
                </a:solidFill>
                <a:uLnTx/>
                <a:uFillTx/>
                <a:latin typeface="Fira Sans Light" panose="020B0403050000020004" pitchFamily="34" charset="0"/>
                <a:ea typeface="Fira Sans Light" panose="020B0403050000020004" pitchFamily="34" charset="0"/>
                <a:cs typeface="+mn-cs"/>
              </a:rPr>
            </a:br>
            <a:r>
              <a:rPr kumimoji="0" lang="en-US" sz="4800" b="1" u="none" strike="noStrike" kern="1200" cap="none" spc="0" normalizeH="0" baseline="0" noProof="0" dirty="0">
                <a:ln>
                  <a:noFill/>
                </a:ln>
                <a:solidFill>
                  <a:schemeClr val="accent4">
                    <a:lumMod val="50000"/>
                  </a:schemeClr>
                </a:solidFill>
                <a:uLnTx/>
                <a:uFillTx/>
                <a:latin typeface="Brush Script MT" panose="03060802040406070304" pitchFamily="66" charset="0"/>
                <a:ea typeface="Fira Sans Light" panose="020B0403050000020004" pitchFamily="34" charset="0"/>
              </a:rPr>
              <a:t>-- Former US Deputy Attorney General Paul McNulty --</a:t>
            </a:r>
            <a:endParaRPr kumimoji="0" lang="en-US" sz="4800" b="1" u="none" strike="noStrike" kern="1200" cap="none" spc="0" normalizeH="0" baseline="0" noProof="0" dirty="0">
              <a:ln>
                <a:noFill/>
              </a:ln>
              <a:solidFill>
                <a:schemeClr val="accent4">
                  <a:lumMod val="50000"/>
                </a:schemeClr>
              </a:solidFill>
              <a:uLnTx/>
              <a:uFillTx/>
              <a:latin typeface="Brush Script MT" panose="03060802040406070304" pitchFamily="66" charset="0"/>
            </a:endParaRPr>
          </a:p>
        </p:txBody>
      </p:sp>
      <p:sp>
        <p:nvSpPr>
          <p:cNvPr id="5" name="Slide Number Placeholder 4">
            <a:extLst>
              <a:ext uri="{FF2B5EF4-FFF2-40B4-BE49-F238E27FC236}">
                <a16:creationId xmlns:a16="http://schemas.microsoft.com/office/drawing/2014/main" id="{5CE3F6FF-454E-37BF-09DC-543F6FB5DE83}"/>
              </a:ext>
            </a:extLst>
          </p:cNvPr>
          <p:cNvSpPr>
            <a:spLocks noGrp="1"/>
          </p:cNvSpPr>
          <p:nvPr>
            <p:ph type="sldNum" sz="quarter" idx="4"/>
          </p:nvPr>
        </p:nvSpPr>
        <p:spPr/>
        <p:txBody>
          <a:bodyPr/>
          <a:lstStyle/>
          <a:p>
            <a:fld id="{C3C3236D-FB65-584A-8227-5A449D06E62A}" type="slidenum">
              <a:rPr lang="en-US" smtClean="0"/>
              <a:pPr/>
              <a:t>70</a:t>
            </a:fld>
            <a:endParaRPr lang="en-US" dirty="0"/>
          </a:p>
        </p:txBody>
      </p:sp>
    </p:spTree>
    <p:custDataLst>
      <p:tags r:id="rId1"/>
    </p:custDataLst>
    <p:extLst>
      <p:ext uri="{BB962C8B-B14F-4D97-AF65-F5344CB8AC3E}">
        <p14:creationId xmlns:p14="http://schemas.microsoft.com/office/powerpoint/2010/main" val="3191992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25597-CF55-85FA-7E23-DE53C0C9DEC7}"/>
            </a:ext>
          </a:extLst>
        </p:cNvPr>
        <p:cNvGrpSpPr/>
        <p:nvPr/>
      </p:nvGrpSpPr>
      <p:grpSpPr>
        <a:xfrm>
          <a:off x="0" y="0"/>
          <a:ext cx="0" cy="0"/>
          <a:chOff x="0" y="0"/>
          <a:chExt cx="0" cy="0"/>
        </a:xfrm>
      </p:grpSpPr>
      <p:sp>
        <p:nvSpPr>
          <p:cNvPr id="4" name="Text Placeholder 7">
            <a:extLst>
              <a:ext uri="{FF2B5EF4-FFF2-40B4-BE49-F238E27FC236}">
                <a16:creationId xmlns:a16="http://schemas.microsoft.com/office/drawing/2014/main" id="{825A41EB-BF67-6FE5-B29B-B35260B480C8}"/>
              </a:ext>
            </a:extLst>
          </p:cNvPr>
          <p:cNvSpPr txBox="1">
            <a:spLocks/>
          </p:cNvSpPr>
          <p:nvPr/>
        </p:nvSpPr>
        <p:spPr>
          <a:xfrm>
            <a:off x="4522009" y="452763"/>
            <a:ext cx="7063349" cy="5948353"/>
          </a:xfrm>
          <a:prstGeom prst="rect">
            <a:avLst/>
          </a:prstGeom>
        </p:spPr>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54010" indent="-274320" defTabSz="914400">
              <a:spcBef>
                <a:spcPts val="550"/>
              </a:spcBef>
              <a:buClr>
                <a:srgbClr val="323438"/>
              </a:buClr>
              <a:buSzPct val="120000"/>
              <a:buFont typeface="Wingdings" panose="05000000000000000000" pitchFamily="2" charset="2"/>
              <a:buChar char="§"/>
              <a:defRPr/>
            </a:pPr>
            <a:endParaRPr lang="en-US" sz="2800" dirty="0">
              <a:solidFill>
                <a:srgbClr val="323438"/>
              </a:solidFill>
              <a:ea typeface="+mn-ea"/>
            </a:endParaRPr>
          </a:p>
        </p:txBody>
      </p:sp>
      <p:sp>
        <p:nvSpPr>
          <p:cNvPr id="3" name="Title 2">
            <a:extLst>
              <a:ext uri="{FF2B5EF4-FFF2-40B4-BE49-F238E27FC236}">
                <a16:creationId xmlns:a16="http://schemas.microsoft.com/office/drawing/2014/main" id="{1D894165-953F-F7B4-2327-0087C492CB3A}"/>
              </a:ext>
            </a:extLst>
          </p:cNvPr>
          <p:cNvSpPr>
            <a:spLocks noGrp="1"/>
          </p:cNvSpPr>
          <p:nvPr>
            <p:ph type="title"/>
          </p:nvPr>
        </p:nvSpPr>
        <p:spPr/>
        <p:txBody>
          <a:bodyPr/>
          <a:lstStyle/>
          <a:p>
            <a:r>
              <a:rPr kumimoji="0" lang="en-US" sz="3600" i="1" u="none" strike="noStrike" kern="1200" cap="none" spc="0" normalizeH="0" baseline="0" noProof="0" dirty="0">
                <a:ln>
                  <a:noFill/>
                </a:ln>
                <a:effectLst/>
                <a:uLnTx/>
                <a:uFillTx/>
                <a:ea typeface="+mn-ea"/>
                <a:cs typeface="+mn-cs"/>
              </a:rPr>
              <a:t>IRS Resources</a:t>
            </a:r>
            <a:endParaRPr lang="en-US" i="1" dirty="0"/>
          </a:p>
        </p:txBody>
      </p:sp>
      <p:sp>
        <p:nvSpPr>
          <p:cNvPr id="6" name="Text Placeholder 5">
            <a:extLst>
              <a:ext uri="{FF2B5EF4-FFF2-40B4-BE49-F238E27FC236}">
                <a16:creationId xmlns:a16="http://schemas.microsoft.com/office/drawing/2014/main" id="{35366D06-739F-BBA2-9161-F7F0838AE0C2}"/>
              </a:ext>
            </a:extLst>
          </p:cNvPr>
          <p:cNvSpPr>
            <a:spLocks noGrp="1"/>
          </p:cNvSpPr>
          <p:nvPr>
            <p:ph type="body" sz="quarter" idx="11"/>
          </p:nvPr>
        </p:nvSpPr>
        <p:spPr/>
        <p:txBody>
          <a:bodyPr/>
          <a:lstStyle/>
          <a:p>
            <a:pPr marL="457200" indent="-457200">
              <a:spcBef>
                <a:spcPts val="0"/>
              </a:spcBef>
              <a:spcAft>
                <a:spcPts val="2400"/>
              </a:spcAft>
              <a:buClr>
                <a:srgbClr val="323438"/>
              </a:buClr>
              <a:defRPr/>
            </a:pPr>
            <a:r>
              <a:rPr lang="en-US" sz="2800" dirty="0">
                <a:solidFill>
                  <a:schemeClr val="tx1"/>
                </a:solidFill>
              </a:rPr>
              <a:t>Visit EITC Central</a:t>
            </a:r>
          </a:p>
          <a:p>
            <a:pPr marL="843270" lvl="1" indent="-457200">
              <a:spcBef>
                <a:spcPts val="0"/>
              </a:spcBef>
              <a:spcAft>
                <a:spcPts val="2400"/>
              </a:spcAft>
              <a:buClr>
                <a:srgbClr val="323438"/>
              </a:buClr>
              <a:defRPr/>
            </a:pPr>
            <a:r>
              <a:rPr lang="en-US" dirty="0">
                <a:solidFill>
                  <a:srgbClr val="323438"/>
                </a:solidFill>
                <a:hlinkClick r:id="rId4"/>
              </a:rPr>
              <a:t>https://www.eitc.irs.gov</a:t>
            </a:r>
            <a:endParaRPr lang="en-US" dirty="0">
              <a:solidFill>
                <a:srgbClr val="323438"/>
              </a:solidFill>
            </a:endParaRPr>
          </a:p>
          <a:p>
            <a:pPr marL="457200" indent="-457200">
              <a:spcBef>
                <a:spcPts val="0"/>
              </a:spcBef>
              <a:spcAft>
                <a:spcPts val="2400"/>
              </a:spcAft>
              <a:buClr>
                <a:srgbClr val="323438"/>
              </a:buClr>
              <a:defRPr/>
            </a:pPr>
            <a:r>
              <a:rPr lang="en-US" sz="2800" dirty="0">
                <a:solidFill>
                  <a:schemeClr val="tx1"/>
                </a:solidFill>
              </a:rPr>
              <a:t>Tax Return Preparer Toolkit</a:t>
            </a:r>
          </a:p>
          <a:p>
            <a:pPr marL="843270" lvl="1" indent="-457200">
              <a:spcBef>
                <a:spcPts val="0"/>
              </a:spcBef>
              <a:spcAft>
                <a:spcPts val="2400"/>
              </a:spcAft>
              <a:buClr>
                <a:srgbClr val="323438"/>
              </a:buClr>
              <a:defRPr/>
            </a:pPr>
            <a:r>
              <a:rPr lang="en-US" dirty="0">
                <a:solidFill>
                  <a:srgbClr val="323438"/>
                </a:solidFill>
                <a:hlinkClick r:id="rId5"/>
              </a:rPr>
              <a:t>https://www.eitc.irs.gov/tax-preparer-toolkit/welcome-to-the-tax-preparer-toolkit</a:t>
            </a:r>
            <a:endParaRPr lang="en-US" dirty="0">
              <a:solidFill>
                <a:srgbClr val="323438"/>
              </a:solidFill>
            </a:endParaRPr>
          </a:p>
        </p:txBody>
      </p:sp>
      <p:sp>
        <p:nvSpPr>
          <p:cNvPr id="2" name="Slide Number Placeholder 1">
            <a:extLst>
              <a:ext uri="{FF2B5EF4-FFF2-40B4-BE49-F238E27FC236}">
                <a16:creationId xmlns:a16="http://schemas.microsoft.com/office/drawing/2014/main" id="{5934B0E6-4049-3255-1A0E-DEAE28BC6CC9}"/>
              </a:ext>
            </a:extLst>
          </p:cNvPr>
          <p:cNvSpPr>
            <a:spLocks noGrp="1"/>
          </p:cNvSpPr>
          <p:nvPr>
            <p:ph type="sldNum" sz="quarter" idx="4"/>
          </p:nvPr>
        </p:nvSpPr>
        <p:spPr/>
        <p:txBody>
          <a:bodyPr/>
          <a:lstStyle/>
          <a:p>
            <a:fld id="{C3C3236D-FB65-584A-8227-5A449D06E62A}" type="slidenum">
              <a:rPr lang="en-US" smtClean="0"/>
              <a:pPr/>
              <a:t>71</a:t>
            </a:fld>
            <a:endParaRPr lang="en-US" dirty="0"/>
          </a:p>
        </p:txBody>
      </p:sp>
      <p:sp>
        <p:nvSpPr>
          <p:cNvPr id="5" name="Arrow: Pentagon 4">
            <a:extLst>
              <a:ext uri="{FF2B5EF4-FFF2-40B4-BE49-F238E27FC236}">
                <a16:creationId xmlns:a16="http://schemas.microsoft.com/office/drawing/2014/main" id="{AD60451E-EA27-9466-FE14-49D52D9EF37D}"/>
              </a:ext>
            </a:extLst>
          </p:cNvPr>
          <p:cNvSpPr/>
          <p:nvPr/>
        </p:nvSpPr>
        <p:spPr>
          <a:xfrm>
            <a:off x="272360" y="1986182"/>
            <a:ext cx="3762799" cy="2890395"/>
          </a:xfrm>
          <a:prstGeom prst="homePlate">
            <a:avLst>
              <a:gd name="adj" fmla="val 20301"/>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ira Sans Light"/>
                <a:ea typeface="+mn-ea"/>
                <a:cs typeface="+mn-cs"/>
              </a:rPr>
              <a:t>IRS Resources</a:t>
            </a:r>
          </a:p>
        </p:txBody>
      </p:sp>
    </p:spTree>
    <p:custDataLst>
      <p:tags r:id="rId1"/>
    </p:custDataLst>
    <p:extLst>
      <p:ext uri="{BB962C8B-B14F-4D97-AF65-F5344CB8AC3E}">
        <p14:creationId xmlns:p14="http://schemas.microsoft.com/office/powerpoint/2010/main" val="29347434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1CFB-C883-2B09-D971-0A2E2CA08A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C4A749-715F-ABC7-87FA-91CA0C90D22E}"/>
              </a:ext>
            </a:extLst>
          </p:cNvPr>
          <p:cNvSpPr>
            <a:spLocks noGrp="1"/>
          </p:cNvSpPr>
          <p:nvPr>
            <p:ph type="title"/>
          </p:nvPr>
        </p:nvSpPr>
        <p:spPr/>
        <p:txBody>
          <a:bodyPr/>
          <a:lstStyle/>
          <a:p>
            <a:r>
              <a:rPr kumimoji="0" lang="en-US" sz="3600" i="1" u="none" strike="noStrike" kern="1200" cap="none" spc="0" normalizeH="0" baseline="0" noProof="0" dirty="0">
                <a:ln>
                  <a:noFill/>
                </a:ln>
                <a:effectLst/>
                <a:uLnTx/>
                <a:uFillTx/>
                <a:latin typeface="Fira Sans Light"/>
                <a:ea typeface="+mn-ea"/>
                <a:cs typeface="+mn-cs"/>
              </a:rPr>
              <a:t>IRS Resources</a:t>
            </a:r>
            <a:endParaRPr lang="en-US" dirty="0"/>
          </a:p>
        </p:txBody>
      </p:sp>
      <p:sp>
        <p:nvSpPr>
          <p:cNvPr id="7" name="Text Placeholder 6">
            <a:extLst>
              <a:ext uri="{FF2B5EF4-FFF2-40B4-BE49-F238E27FC236}">
                <a16:creationId xmlns:a16="http://schemas.microsoft.com/office/drawing/2014/main" id="{DE79F1C7-B664-C930-BF0D-1D4767D8A808}"/>
              </a:ext>
            </a:extLst>
          </p:cNvPr>
          <p:cNvSpPr>
            <a:spLocks noGrp="1"/>
          </p:cNvSpPr>
          <p:nvPr>
            <p:ph type="body" sz="quarter" idx="13"/>
          </p:nvPr>
        </p:nvSpPr>
        <p:spPr/>
        <p:txBody>
          <a:bodyPr/>
          <a:lstStyle/>
          <a:p>
            <a:pPr marL="571500" indent="-571500" defTabSz="914400">
              <a:spcBef>
                <a:spcPts val="0"/>
              </a:spcBef>
              <a:spcAft>
                <a:spcPts val="2400"/>
              </a:spcAft>
              <a:buClr>
                <a:srgbClr val="323438"/>
              </a:buClr>
              <a:buSzPct val="120000"/>
              <a:defRPr/>
            </a:pPr>
            <a:r>
              <a:rPr lang="en-US" dirty="0">
                <a:solidFill>
                  <a:schemeClr val="tx1"/>
                </a:solidFill>
                <a:ea typeface="+mn-ea"/>
              </a:rPr>
              <a:t>The EITC Assistant</a:t>
            </a:r>
          </a:p>
          <a:p>
            <a:pPr marL="822960" lvl="1" indent="-457200" defTabSz="914400">
              <a:spcBef>
                <a:spcPts val="0"/>
              </a:spcBef>
              <a:spcAft>
                <a:spcPts val="2400"/>
              </a:spcAft>
              <a:buClr>
                <a:srgbClr val="323438"/>
              </a:buClr>
              <a:buSzPct val="120000"/>
              <a:defRPr/>
            </a:pPr>
            <a:r>
              <a:rPr lang="en-US" dirty="0">
                <a:solidFill>
                  <a:schemeClr val="tx1"/>
                </a:solidFill>
                <a:ea typeface="+mn-ea"/>
              </a:rPr>
              <a:t>Use this calculator to find out if your client is eligible for the EITC</a:t>
            </a:r>
          </a:p>
          <a:p>
            <a:pPr marL="1200903" lvl="2" indent="-457200" defTabSz="914400">
              <a:spcBef>
                <a:spcPts val="0"/>
              </a:spcBef>
              <a:spcAft>
                <a:spcPts val="2400"/>
              </a:spcAft>
              <a:buClr>
                <a:srgbClr val="323438"/>
              </a:buClr>
              <a:buSzPct val="120000"/>
              <a:defRPr/>
            </a:pPr>
            <a:r>
              <a:rPr kumimoji="0" lang="en-US" i="0" u="none" strike="noStrike" kern="1200" cap="none" spc="0" normalizeH="0" baseline="0" noProof="0" dirty="0">
                <a:ln>
                  <a:noFill/>
                </a:ln>
                <a:solidFill>
                  <a:srgbClr val="00ADD7"/>
                </a:solidFill>
                <a:effectLst/>
                <a:uLnTx/>
                <a:uFillTx/>
                <a:ea typeface="+mn-ea"/>
                <a:cs typeface="+mn-cs"/>
                <a:hlinkClick r:id="rId4"/>
              </a:rPr>
              <a:t>https://www.irs.gov/credits-deductions/individuals/earned-income-tax-credit/use-the-eitc-assistant</a:t>
            </a:r>
            <a:endParaRPr kumimoji="0" lang="en-US" i="0" u="none" strike="noStrike" kern="1200" cap="none" spc="0" normalizeH="0" baseline="0" noProof="0" dirty="0">
              <a:ln>
                <a:noFill/>
              </a:ln>
              <a:solidFill>
                <a:srgbClr val="00ADD7"/>
              </a:solidFill>
              <a:effectLst/>
              <a:uLnTx/>
              <a:uFillTx/>
              <a:ea typeface="+mn-ea"/>
              <a:cs typeface="+mn-cs"/>
            </a:endParaRPr>
          </a:p>
        </p:txBody>
      </p:sp>
      <p:sp>
        <p:nvSpPr>
          <p:cNvPr id="2" name="Slide Number Placeholder 1">
            <a:extLst>
              <a:ext uri="{FF2B5EF4-FFF2-40B4-BE49-F238E27FC236}">
                <a16:creationId xmlns:a16="http://schemas.microsoft.com/office/drawing/2014/main" id="{197CE2D5-C8AF-A3C7-046D-F13C54241449}"/>
              </a:ext>
            </a:extLst>
          </p:cNvPr>
          <p:cNvSpPr>
            <a:spLocks noGrp="1"/>
          </p:cNvSpPr>
          <p:nvPr>
            <p:ph type="sldNum" sz="quarter" idx="12"/>
          </p:nvPr>
        </p:nvSpPr>
        <p:spPr/>
        <p:txBody>
          <a:bodyPr/>
          <a:lstStyle/>
          <a:p>
            <a:fld id="{C3C3236D-FB65-584A-8227-5A449D06E62A}" type="slidenum">
              <a:rPr lang="en-US" smtClean="0"/>
              <a:t>72</a:t>
            </a:fld>
            <a:endParaRPr lang="en-US" dirty="0"/>
          </a:p>
        </p:txBody>
      </p:sp>
      <p:sp>
        <p:nvSpPr>
          <p:cNvPr id="4" name="Arrow: Pentagon 3">
            <a:extLst>
              <a:ext uri="{FF2B5EF4-FFF2-40B4-BE49-F238E27FC236}">
                <a16:creationId xmlns:a16="http://schemas.microsoft.com/office/drawing/2014/main" id="{44E25E24-F7B2-B7F9-ED02-A4EC3A146B67}"/>
              </a:ext>
            </a:extLst>
          </p:cNvPr>
          <p:cNvSpPr/>
          <p:nvPr/>
        </p:nvSpPr>
        <p:spPr>
          <a:xfrm>
            <a:off x="272360" y="1981435"/>
            <a:ext cx="3762799" cy="2890395"/>
          </a:xfrm>
          <a:prstGeom prst="homePlate">
            <a:avLst>
              <a:gd name="adj" fmla="val 20301"/>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ira Sans Light"/>
                <a:ea typeface="+mn-ea"/>
                <a:cs typeface="+mn-cs"/>
              </a:rPr>
              <a:t>IRS Resources</a:t>
            </a:r>
          </a:p>
        </p:txBody>
      </p:sp>
    </p:spTree>
    <p:custDataLst>
      <p:tags r:id="rId1"/>
    </p:custDataLst>
    <p:extLst>
      <p:ext uri="{BB962C8B-B14F-4D97-AF65-F5344CB8AC3E}">
        <p14:creationId xmlns:p14="http://schemas.microsoft.com/office/powerpoint/2010/main" val="3111755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4C76-2112-9F77-37D2-77005543AE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B5974F3-C9B3-7A4F-7D34-E1FEB120F5D6}"/>
              </a:ext>
            </a:extLst>
          </p:cNvPr>
          <p:cNvPicPr>
            <a:picLocks noChangeAspect="1"/>
          </p:cNvPicPr>
          <p:nvPr/>
        </p:nvPicPr>
        <p:blipFill>
          <a:blip r:embed="rId4"/>
          <a:stretch>
            <a:fillRect/>
          </a:stretch>
        </p:blipFill>
        <p:spPr>
          <a:xfrm>
            <a:off x="5265339" y="292101"/>
            <a:ext cx="6094907" cy="5948354"/>
          </a:xfrm>
          <a:prstGeom prst="rect">
            <a:avLst/>
          </a:prstGeom>
        </p:spPr>
      </p:pic>
      <p:sp>
        <p:nvSpPr>
          <p:cNvPr id="3" name="Title 2">
            <a:extLst>
              <a:ext uri="{FF2B5EF4-FFF2-40B4-BE49-F238E27FC236}">
                <a16:creationId xmlns:a16="http://schemas.microsoft.com/office/drawing/2014/main" id="{472F26EA-765E-DFC2-261F-56C9FC9EB890}"/>
              </a:ext>
            </a:extLst>
          </p:cNvPr>
          <p:cNvSpPr>
            <a:spLocks noGrp="1"/>
          </p:cNvSpPr>
          <p:nvPr>
            <p:ph type="title"/>
          </p:nvPr>
        </p:nvSpPr>
        <p:spPr/>
        <p:txBody>
          <a:bodyPr/>
          <a:lstStyle/>
          <a:p>
            <a:r>
              <a:rPr kumimoji="0" lang="en-US" sz="3600" i="1" u="none" strike="noStrike" kern="1200" cap="none" spc="0" normalizeH="0" baseline="0" noProof="0" dirty="0">
                <a:ln>
                  <a:noFill/>
                </a:ln>
                <a:effectLst/>
                <a:uLnTx/>
                <a:uFillTx/>
                <a:latin typeface="Fira Sans Light"/>
                <a:ea typeface="+mn-ea"/>
                <a:cs typeface="+mn-cs"/>
              </a:rPr>
              <a:t>IRS Resources</a:t>
            </a:r>
            <a:endParaRPr lang="en-US" dirty="0"/>
          </a:p>
        </p:txBody>
      </p:sp>
      <p:sp>
        <p:nvSpPr>
          <p:cNvPr id="2" name="Slide Number Placeholder 1">
            <a:extLst>
              <a:ext uri="{FF2B5EF4-FFF2-40B4-BE49-F238E27FC236}">
                <a16:creationId xmlns:a16="http://schemas.microsoft.com/office/drawing/2014/main" id="{D2D64801-AF36-0364-4ED0-69FF41652936}"/>
              </a:ext>
            </a:extLst>
          </p:cNvPr>
          <p:cNvSpPr>
            <a:spLocks noGrp="1"/>
          </p:cNvSpPr>
          <p:nvPr>
            <p:ph type="sldNum" sz="quarter" idx="12"/>
          </p:nvPr>
        </p:nvSpPr>
        <p:spPr/>
        <p:txBody>
          <a:bodyPr/>
          <a:lstStyle/>
          <a:p>
            <a:fld id="{C3C3236D-FB65-584A-8227-5A449D06E62A}" type="slidenum">
              <a:rPr lang="en-US" smtClean="0"/>
              <a:t>73</a:t>
            </a:fld>
            <a:endParaRPr lang="en-US" dirty="0"/>
          </a:p>
        </p:txBody>
      </p:sp>
      <p:sp>
        <p:nvSpPr>
          <p:cNvPr id="4" name="Arrow: Pentagon 3">
            <a:extLst>
              <a:ext uri="{FF2B5EF4-FFF2-40B4-BE49-F238E27FC236}">
                <a16:creationId xmlns:a16="http://schemas.microsoft.com/office/drawing/2014/main" id="{13769970-2203-DD34-EB4A-3C53F21A5654}"/>
              </a:ext>
            </a:extLst>
          </p:cNvPr>
          <p:cNvSpPr/>
          <p:nvPr/>
        </p:nvSpPr>
        <p:spPr>
          <a:xfrm>
            <a:off x="272360" y="1986182"/>
            <a:ext cx="3762799" cy="2890395"/>
          </a:xfrm>
          <a:prstGeom prst="homePlate">
            <a:avLst>
              <a:gd name="adj" fmla="val 20301"/>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ira Sans Light"/>
                <a:ea typeface="+mn-ea"/>
                <a:cs typeface="+mn-cs"/>
              </a:rPr>
              <a:t>IRS Resources</a:t>
            </a:r>
          </a:p>
        </p:txBody>
      </p:sp>
    </p:spTree>
    <p:custDataLst>
      <p:tags r:id="rId1"/>
    </p:custDataLst>
    <p:extLst>
      <p:ext uri="{BB962C8B-B14F-4D97-AF65-F5344CB8AC3E}">
        <p14:creationId xmlns:p14="http://schemas.microsoft.com/office/powerpoint/2010/main" val="973692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CB0E0-ABE6-26AB-E603-AF55B9D1F192}"/>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933B5A4A-EF6D-3687-99A0-C8CF91C8D447}"/>
              </a:ext>
            </a:extLst>
          </p:cNvPr>
          <p:cNvSpPr/>
          <p:nvPr/>
        </p:nvSpPr>
        <p:spPr>
          <a:xfrm>
            <a:off x="234488" y="494802"/>
            <a:ext cx="4943475" cy="2168500"/>
          </a:xfrm>
          <a:prstGeom prst="homePlate">
            <a:avLst>
              <a:gd name="adj" fmla="val 20301"/>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ira Sans Light"/>
                <a:ea typeface="+mn-ea"/>
                <a:cs typeface="+mn-cs"/>
              </a:rPr>
              <a:t>Training Questions</a:t>
            </a:r>
          </a:p>
        </p:txBody>
      </p:sp>
      <p:pic>
        <p:nvPicPr>
          <p:cNvPr id="3" name="Content Placeholder 6">
            <a:extLst>
              <a:ext uri="{FF2B5EF4-FFF2-40B4-BE49-F238E27FC236}">
                <a16:creationId xmlns:a16="http://schemas.microsoft.com/office/drawing/2014/main" id="{9F2EAE59-9545-6EB6-CF04-715C34EE0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489" y="2836644"/>
            <a:ext cx="4943475" cy="3102517"/>
          </a:xfrm>
          <a:prstGeom prst="rect">
            <a:avLst/>
          </a:prstGeom>
        </p:spPr>
      </p:pic>
      <p:pic>
        <p:nvPicPr>
          <p:cNvPr id="5" name="Content Placeholder 8">
            <a:extLst>
              <a:ext uri="{FF2B5EF4-FFF2-40B4-BE49-F238E27FC236}">
                <a16:creationId xmlns:a16="http://schemas.microsoft.com/office/drawing/2014/main" id="{CFD8CA4D-EFBF-5938-7BDB-7BBE5D41D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81257"/>
            <a:ext cx="5185129" cy="3495486"/>
          </a:xfrm>
          <a:prstGeom prst="rect">
            <a:avLst/>
          </a:prstGeom>
        </p:spPr>
      </p:pic>
      <p:sp>
        <p:nvSpPr>
          <p:cNvPr id="4" name="Slide Number Placeholder 1">
            <a:extLst>
              <a:ext uri="{FF2B5EF4-FFF2-40B4-BE49-F238E27FC236}">
                <a16:creationId xmlns:a16="http://schemas.microsoft.com/office/drawing/2014/main" id="{69F0CB34-6D89-89DD-629F-9D8988716C8F}"/>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74</a:t>
            </a:fld>
            <a:endParaRPr lang="en-US" dirty="0"/>
          </a:p>
        </p:txBody>
      </p:sp>
    </p:spTree>
    <p:custDataLst>
      <p:tags r:id="rId1"/>
    </p:custDataLst>
    <p:extLst>
      <p:ext uri="{BB962C8B-B14F-4D97-AF65-F5344CB8AC3E}">
        <p14:creationId xmlns:p14="http://schemas.microsoft.com/office/powerpoint/2010/main" val="257561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1435-B747-459A-7FA0-DA32632A8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F9CCD-7468-FF5B-B9C0-96F609A7C726}"/>
              </a:ext>
            </a:extLst>
          </p:cNvPr>
          <p:cNvSpPr>
            <a:spLocks noGrp="1"/>
          </p:cNvSpPr>
          <p:nvPr>
            <p:ph type="title"/>
          </p:nvPr>
        </p:nvSpPr>
        <p:spPr/>
        <p:txBody>
          <a:bodyPr/>
          <a:lstStyle/>
          <a:p>
            <a:pPr algn="ctr"/>
            <a:br>
              <a:rPr lang="en-US" dirty="0"/>
            </a:br>
            <a:r>
              <a:rPr lang="en-US" dirty="0"/>
              <a:t>Training Question</a:t>
            </a:r>
            <a:br>
              <a:rPr lang="en-US" dirty="0"/>
            </a:br>
            <a:r>
              <a:rPr lang="en-US" dirty="0"/>
              <a:t># 1</a:t>
            </a:r>
          </a:p>
        </p:txBody>
      </p:sp>
      <p:sp>
        <p:nvSpPr>
          <p:cNvPr id="8" name="Text Placeholder 7">
            <a:extLst>
              <a:ext uri="{FF2B5EF4-FFF2-40B4-BE49-F238E27FC236}">
                <a16:creationId xmlns:a16="http://schemas.microsoft.com/office/drawing/2014/main" id="{B84E99BC-4AED-25F8-07D0-ED42C4628F19}"/>
              </a:ext>
            </a:extLst>
          </p:cNvPr>
          <p:cNvSpPr>
            <a:spLocks noGrp="1"/>
          </p:cNvSpPr>
          <p:nvPr>
            <p:ph type="body" sz="quarter" idx="19"/>
          </p:nvPr>
        </p:nvSpPr>
        <p:spPr>
          <a:xfrm>
            <a:off x="4522009" y="452763"/>
            <a:ext cx="7063349" cy="5948353"/>
          </a:xfrm>
        </p:spPr>
        <p:txBody>
          <a:bodyPr/>
          <a:lstStyle/>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600" b="0" i="0" u="none" strike="noStrike" kern="1200" cap="none" spc="0" normalizeH="0" baseline="0" noProof="0" dirty="0">
                <a:ln>
                  <a:noFill/>
                </a:ln>
                <a:solidFill>
                  <a:srgbClr val="323438"/>
                </a:solidFill>
                <a:effectLst/>
                <a:uLnTx/>
                <a:uFillTx/>
                <a:ea typeface="+mn-ea"/>
                <a:cs typeface="+mn-cs"/>
              </a:rPr>
              <a:t>As a paid preparer, you must ask additional questions if a reasonable and </a:t>
            </a:r>
            <a:br>
              <a:rPr kumimoji="0" lang="en-US" sz="2600" b="0" i="0" u="none" strike="noStrike" kern="1200" cap="none" spc="0" normalizeH="0" baseline="0" noProof="0" dirty="0">
                <a:ln>
                  <a:noFill/>
                </a:ln>
                <a:solidFill>
                  <a:srgbClr val="323438"/>
                </a:solidFill>
                <a:effectLst/>
                <a:uLnTx/>
                <a:uFillTx/>
                <a:ea typeface="+mn-ea"/>
                <a:cs typeface="+mn-cs"/>
              </a:rPr>
            </a:br>
            <a:r>
              <a:rPr kumimoji="0" lang="en-US" sz="2600" b="0" i="0" u="none" strike="noStrike" kern="1200" cap="none" spc="0" normalizeH="0" baseline="0" noProof="0" dirty="0">
                <a:ln>
                  <a:noFill/>
                </a:ln>
                <a:solidFill>
                  <a:srgbClr val="323438"/>
                </a:solidFill>
                <a:effectLst/>
                <a:uLnTx/>
                <a:uFillTx/>
                <a:ea typeface="+mn-ea"/>
                <a:cs typeface="+mn-cs"/>
              </a:rPr>
              <a:t>well-informed paid preparer, knowledgeable in the law, would conclude the information given to you seems incorrect, inconsistent or incomplete.</a:t>
            </a:r>
          </a:p>
          <a:p>
            <a:pPr marL="457200" marR="0" lvl="0" indent="-457200" algn="l" defTabSz="914400" rtl="0" eaLnBrk="1" fontAlgn="auto" latinLnBrk="0" hangingPunct="1">
              <a:lnSpc>
                <a:spcPct val="100000"/>
              </a:lnSpc>
              <a:spcBef>
                <a:spcPts val="700"/>
              </a:spcBef>
              <a:spcAft>
                <a:spcPts val="0"/>
              </a:spcAft>
              <a:buClr>
                <a:srgbClr val="323438"/>
              </a:buClr>
              <a:buSzPct val="120000"/>
              <a:buFont typeface="+mj-lt"/>
              <a:buAutoNum type="alphaUcPeriod"/>
              <a:tabLst/>
              <a:defRPr/>
            </a:pPr>
            <a:endParaRPr kumimoji="0" lang="en-US" sz="2600" b="0" i="0" u="none" strike="noStrike" kern="1200" cap="none" spc="0" normalizeH="0" baseline="0" noProof="0" dirty="0">
              <a:ln>
                <a:noFill/>
              </a:ln>
              <a:solidFill>
                <a:srgbClr val="323438"/>
              </a:solidFill>
              <a:effectLst/>
              <a:uLnTx/>
              <a:uFillTx/>
              <a:ea typeface="+mn-ea"/>
              <a:cs typeface="+mn-cs"/>
            </a:endParaRPr>
          </a:p>
          <a:p>
            <a:pPr marL="77724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True</a:t>
            </a:r>
          </a:p>
          <a:p>
            <a:pPr marL="77724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False</a:t>
            </a:r>
            <a:endParaRPr lang="en-US" sz="2600" dirty="0"/>
          </a:p>
        </p:txBody>
      </p:sp>
      <p:sp>
        <p:nvSpPr>
          <p:cNvPr id="3" name="Slide Number Placeholder 1">
            <a:extLst>
              <a:ext uri="{FF2B5EF4-FFF2-40B4-BE49-F238E27FC236}">
                <a16:creationId xmlns:a16="http://schemas.microsoft.com/office/drawing/2014/main" id="{0F97C96A-B2EC-4EC8-1C0C-6EB2FC1E8D57}"/>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75</a:t>
            </a:fld>
            <a:endParaRPr lang="en-US" dirty="0"/>
          </a:p>
        </p:txBody>
      </p:sp>
    </p:spTree>
    <p:extLst>
      <p:ext uri="{BB962C8B-B14F-4D97-AF65-F5344CB8AC3E}">
        <p14:creationId xmlns:p14="http://schemas.microsoft.com/office/powerpoint/2010/main" val="1536252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F7F9E-796C-2B9B-FD31-084F7F8C90DF}"/>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9EA77B7-ACB3-A41B-5383-3533D76EB815}"/>
              </a:ext>
            </a:extLst>
          </p:cNvPr>
          <p:cNvSpPr>
            <a:spLocks noGrp="1"/>
          </p:cNvSpPr>
          <p:nvPr>
            <p:ph type="title"/>
          </p:nvPr>
        </p:nvSpPr>
        <p:spPr>
          <a:xfrm>
            <a:off x="226378" y="285649"/>
            <a:ext cx="11739244" cy="501586"/>
          </a:xfrm>
        </p:spPr>
        <p:txBody>
          <a:bodyPr/>
          <a:lstStyle/>
          <a:p>
            <a:pPr algn="ctr"/>
            <a:r>
              <a:rPr lang="en-US" dirty="0"/>
              <a:t>Training Question # 1 – Answer </a:t>
            </a:r>
          </a:p>
        </p:txBody>
      </p:sp>
      <p:sp>
        <p:nvSpPr>
          <p:cNvPr id="2" name="Slide Number Placeholder 2">
            <a:extLst>
              <a:ext uri="{FF2B5EF4-FFF2-40B4-BE49-F238E27FC236}">
                <a16:creationId xmlns:a16="http://schemas.microsoft.com/office/drawing/2014/main" id="{1B53DE8B-68FF-989D-0C0B-7B6431F963C4}"/>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21CE7825-C1B1-5588-1B41-350A82776201}"/>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70C0"/>
              </a:solidFill>
              <a:effectLst/>
              <a:uLnTx/>
              <a:uFillTx/>
              <a:latin typeface="Lucida Calligraphy" pitchFamily="66" charset="0"/>
              <a:ea typeface="Cambria" panose="02040503050406030204" pitchFamily="18" charset="0"/>
              <a:cs typeface="+mn-cs"/>
            </a:endParaRPr>
          </a:p>
          <a:p>
            <a:pPr marL="0" indent="0">
              <a:buClr>
                <a:srgbClr val="000000"/>
              </a:buClr>
              <a:buNone/>
              <a:defRPr/>
            </a:pPr>
            <a:r>
              <a:rPr lang="en-US" sz="3200" b="1" dirty="0"/>
              <a:t>True</a:t>
            </a:r>
            <a:r>
              <a:rPr lang="en-US" sz="3200" dirty="0"/>
              <a:t> - The knowledge requirement in the regulation provides a standard for when paid return preparers must ask more questions. </a:t>
            </a: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3600" b="0" i="0" u="none" strike="noStrike" kern="1200" cap="none" spc="0" normalizeH="0" baseline="0" noProof="0" dirty="0">
                <a:ln>
                  <a:noFill/>
                </a:ln>
                <a:solidFill>
                  <a:srgbClr val="000000"/>
                </a:solidFill>
                <a:effectLst/>
                <a:uLnTx/>
                <a:uFillTx/>
                <a:latin typeface="Fira Sans Light"/>
                <a:ea typeface="Cambria" panose="02040503050406030204" pitchFamily="18" charset="0"/>
                <a:cs typeface="+mn-cs"/>
              </a:rPr>
            </a:br>
            <a:endParaRPr kumimoji="0" lang="en-US" sz="48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latin typeface="Bradley Hand ITC" pitchFamily="66" charset="0"/>
              <a:cs typeface="+mn-cs"/>
            </a:endParaRPr>
          </a:p>
        </p:txBody>
      </p:sp>
    </p:spTree>
    <p:custDataLst>
      <p:tags r:id="rId1"/>
    </p:custDataLst>
    <p:extLst>
      <p:ext uri="{BB962C8B-B14F-4D97-AF65-F5344CB8AC3E}">
        <p14:creationId xmlns:p14="http://schemas.microsoft.com/office/powerpoint/2010/main" val="453287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86200-AD76-C004-8E36-2281D5972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C7A70-61CC-2551-A05E-3917A95166CB}"/>
              </a:ext>
            </a:extLst>
          </p:cNvPr>
          <p:cNvSpPr>
            <a:spLocks noGrp="1"/>
          </p:cNvSpPr>
          <p:nvPr>
            <p:ph type="title"/>
          </p:nvPr>
        </p:nvSpPr>
        <p:spPr/>
        <p:txBody>
          <a:bodyPr/>
          <a:lstStyle/>
          <a:p>
            <a:pPr algn="ctr"/>
            <a:br>
              <a:rPr lang="en-US" dirty="0"/>
            </a:br>
            <a:r>
              <a:rPr lang="en-US" dirty="0"/>
              <a:t>Training Question</a:t>
            </a:r>
            <a:br>
              <a:rPr lang="en-US" dirty="0"/>
            </a:br>
            <a:r>
              <a:rPr lang="en-US" dirty="0"/>
              <a:t># 2</a:t>
            </a:r>
          </a:p>
        </p:txBody>
      </p:sp>
      <p:sp>
        <p:nvSpPr>
          <p:cNvPr id="8" name="Text Placeholder 7">
            <a:extLst>
              <a:ext uri="{FF2B5EF4-FFF2-40B4-BE49-F238E27FC236}">
                <a16:creationId xmlns:a16="http://schemas.microsoft.com/office/drawing/2014/main" id="{CDE18981-D088-843B-97D4-99906246842F}"/>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600" b="0" i="0" u="none" strike="noStrike" kern="1200" cap="none" spc="0" normalizeH="0" baseline="0" noProof="0" dirty="0">
                <a:ln>
                  <a:noFill/>
                </a:ln>
                <a:solidFill>
                  <a:srgbClr val="323438"/>
                </a:solidFill>
                <a:effectLst/>
                <a:uLnTx/>
                <a:uFillTx/>
                <a:ea typeface="+mn-ea"/>
                <a:cs typeface="+mn-cs"/>
              </a:rPr>
              <a:t>Which of the following is NOT a due diligence requirement that you as a paid preparer must meet?</a:t>
            </a: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600" b="0" i="0" u="none" strike="noStrike" kern="1200" cap="none" spc="0" normalizeH="0" baseline="0" noProof="0" dirty="0">
              <a:ln>
                <a:noFill/>
              </a:ln>
              <a:solidFill>
                <a:srgbClr val="323438"/>
              </a:solidFill>
              <a:effectLst/>
              <a:uLnTx/>
              <a:uFillTx/>
              <a:ea typeface="+mn-ea"/>
              <a:cs typeface="+mn-cs"/>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Computing the credit</a:t>
            </a:r>
            <a:endParaRPr kumimoji="0" lang="en-US" sz="2600" b="0" i="0" u="none" strike="noStrike" kern="1200" cap="none" spc="0" normalizeH="0" baseline="0" noProof="0" dirty="0">
              <a:ln>
                <a:noFill/>
              </a:ln>
              <a:solidFill>
                <a:srgbClr val="323438"/>
              </a:solidFill>
              <a:effectLst/>
              <a:uLnTx/>
              <a:uFillTx/>
              <a:ea typeface="+mn-ea"/>
              <a:cs typeface="Arial"/>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Keeping records</a:t>
            </a:r>
            <a:endParaRPr kumimoji="0" lang="en-US" sz="2600" b="0" i="0" u="none" strike="noStrike" kern="1200" cap="none" spc="0" normalizeH="0" baseline="0" noProof="0" dirty="0">
              <a:ln>
                <a:noFill/>
              </a:ln>
              <a:solidFill>
                <a:srgbClr val="323438"/>
              </a:solidFill>
              <a:effectLst/>
              <a:uLnTx/>
              <a:uFillTx/>
              <a:ea typeface="+mn-ea"/>
              <a:cs typeface="Arial" panose="020B0604020202020204"/>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Completing and submitting the Form 8867</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Reviewing prior year tax returns</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Following the knowledge requirement</a:t>
            </a:r>
            <a:endParaRPr lang="en-US" sz="2600" dirty="0"/>
          </a:p>
        </p:txBody>
      </p:sp>
      <p:sp>
        <p:nvSpPr>
          <p:cNvPr id="3" name="Slide Number Placeholder 1">
            <a:extLst>
              <a:ext uri="{FF2B5EF4-FFF2-40B4-BE49-F238E27FC236}">
                <a16:creationId xmlns:a16="http://schemas.microsoft.com/office/drawing/2014/main" id="{79707B4A-80A4-EDC5-49A3-B7238776836B}"/>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77</a:t>
            </a:fld>
            <a:endParaRPr lang="en-US" dirty="0"/>
          </a:p>
        </p:txBody>
      </p:sp>
    </p:spTree>
    <p:extLst>
      <p:ext uri="{BB962C8B-B14F-4D97-AF65-F5344CB8AC3E}">
        <p14:creationId xmlns:p14="http://schemas.microsoft.com/office/powerpoint/2010/main" val="33665714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0D20B-0CB6-CD57-D4DD-8155C47EA12D}"/>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DDD6355-A40E-0943-3C35-72796E0B1498}"/>
              </a:ext>
            </a:extLst>
          </p:cNvPr>
          <p:cNvSpPr>
            <a:spLocks noGrp="1"/>
          </p:cNvSpPr>
          <p:nvPr>
            <p:ph type="title"/>
          </p:nvPr>
        </p:nvSpPr>
        <p:spPr>
          <a:xfrm>
            <a:off x="226378" y="285649"/>
            <a:ext cx="11739244" cy="501586"/>
          </a:xfrm>
        </p:spPr>
        <p:txBody>
          <a:bodyPr/>
          <a:lstStyle/>
          <a:p>
            <a:pPr algn="ctr"/>
            <a:r>
              <a:rPr lang="en-US" dirty="0"/>
              <a:t>Training Question # 2 – Answer </a:t>
            </a:r>
          </a:p>
        </p:txBody>
      </p:sp>
      <p:sp>
        <p:nvSpPr>
          <p:cNvPr id="2" name="Slide Number Placeholder 2">
            <a:extLst>
              <a:ext uri="{FF2B5EF4-FFF2-40B4-BE49-F238E27FC236}">
                <a16:creationId xmlns:a16="http://schemas.microsoft.com/office/drawing/2014/main" id="{1E6A0114-03BE-2E83-B6B1-0147FCE1E863}"/>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9F64036B-4AEA-B7F2-1AA4-585E52087CDC}"/>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0070C0"/>
              </a:solidFill>
              <a:effectLst/>
              <a:uLnTx/>
              <a:uFillTx/>
              <a:latin typeface="Lucida Calligraphy" pitchFamily="66" charset="0"/>
              <a:ea typeface="Cambria" panose="02040503050406030204" pitchFamily="18" charset="0"/>
              <a:cs typeface="+mn-cs"/>
            </a:endParaRPr>
          </a:p>
          <a:p>
            <a:pPr marL="0" marR="0" indent="0">
              <a:buNone/>
            </a:pPr>
            <a:r>
              <a:rPr lang="en-US" sz="2600" b="1" dirty="0"/>
              <a:t>D. </a:t>
            </a:r>
            <a:r>
              <a:rPr lang="en-US" sz="2600" dirty="0"/>
              <a:t>Reviewing prior year tax returns - The four due diligence requirements include:</a:t>
            </a:r>
          </a:p>
          <a:p>
            <a:pPr marL="0" marR="0" indent="0">
              <a:buNone/>
            </a:pPr>
            <a:endParaRPr lang="en-US" sz="2600" dirty="0"/>
          </a:p>
          <a:p>
            <a:pPr marL="834390" lvl="1" indent="-514350">
              <a:lnSpc>
                <a:spcPct val="107000"/>
              </a:lnSpc>
              <a:spcBef>
                <a:spcPts val="0"/>
              </a:spcBef>
              <a:spcAft>
                <a:spcPts val="300"/>
              </a:spcAft>
              <a:buSzPct val="100000"/>
              <a:buFont typeface="+mj-lt"/>
              <a:buAutoNum type="arabicParenR"/>
              <a:tabLst>
                <a:tab pos="457200" algn="l"/>
              </a:tabLst>
            </a:pPr>
            <a:r>
              <a:rPr lang="en-US" sz="2600" dirty="0"/>
              <a:t>Completing and submitting the Form 8867</a:t>
            </a:r>
          </a:p>
          <a:p>
            <a:pPr marL="834390" lvl="1" indent="-514350">
              <a:lnSpc>
                <a:spcPct val="107000"/>
              </a:lnSpc>
              <a:spcBef>
                <a:spcPts val="0"/>
              </a:spcBef>
              <a:spcAft>
                <a:spcPts val="300"/>
              </a:spcAft>
              <a:buSzPct val="100000"/>
              <a:buFont typeface="+mj-lt"/>
              <a:buAutoNum type="arabicParenR"/>
              <a:tabLst>
                <a:tab pos="457200" algn="l"/>
              </a:tabLst>
            </a:pPr>
            <a:r>
              <a:rPr lang="en-US" sz="2600" dirty="0"/>
              <a:t>Computing the credit</a:t>
            </a:r>
          </a:p>
          <a:p>
            <a:pPr marL="834390" lvl="1" indent="-514350">
              <a:lnSpc>
                <a:spcPct val="107000"/>
              </a:lnSpc>
              <a:spcBef>
                <a:spcPts val="0"/>
              </a:spcBef>
              <a:spcAft>
                <a:spcPts val="300"/>
              </a:spcAft>
              <a:buSzPct val="100000"/>
              <a:buFont typeface="+mj-lt"/>
              <a:buAutoNum type="arabicParenR"/>
              <a:tabLst>
                <a:tab pos="457200" algn="l"/>
              </a:tabLst>
            </a:pPr>
            <a:r>
              <a:rPr lang="en-US" sz="2600" dirty="0"/>
              <a:t>Following the knowledge requirement</a:t>
            </a:r>
          </a:p>
          <a:p>
            <a:pPr marL="834390" lvl="1" indent="-514350">
              <a:lnSpc>
                <a:spcPct val="107000"/>
              </a:lnSpc>
              <a:spcBef>
                <a:spcPts val="0"/>
              </a:spcBef>
              <a:spcAft>
                <a:spcPts val="300"/>
              </a:spcAft>
              <a:buSzPct val="100000"/>
              <a:buFont typeface="+mj-lt"/>
              <a:buAutoNum type="arabicParenR"/>
              <a:tabLst>
                <a:tab pos="457200" algn="l"/>
              </a:tabLst>
            </a:pPr>
            <a:r>
              <a:rPr lang="en-US" sz="2600" dirty="0"/>
              <a:t>Keeping records</a:t>
            </a:r>
          </a:p>
          <a:p>
            <a:pPr marL="0" marR="0" indent="0">
              <a:lnSpc>
                <a:spcPct val="107000"/>
              </a:lnSpc>
              <a:spcBef>
                <a:spcPts val="0"/>
              </a:spcBef>
              <a:spcAft>
                <a:spcPts val="800"/>
              </a:spcAft>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3600" b="0" i="0" u="none" strike="noStrike" kern="1200" cap="none" spc="0" normalizeH="0" baseline="0" noProof="0" dirty="0">
                <a:ln>
                  <a:noFill/>
                </a:ln>
                <a:solidFill>
                  <a:srgbClr val="000000"/>
                </a:solidFill>
                <a:effectLst/>
                <a:uLnTx/>
                <a:uFillTx/>
                <a:latin typeface="Fira Sans Light"/>
                <a:ea typeface="Cambria" panose="02040503050406030204" pitchFamily="18" charset="0"/>
                <a:cs typeface="+mn-cs"/>
              </a:rPr>
            </a:br>
            <a:endParaRPr kumimoji="0" lang="en-US" sz="48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latin typeface="Bradley Hand ITC" pitchFamily="66" charset="0"/>
              <a:cs typeface="+mn-cs"/>
            </a:endParaRPr>
          </a:p>
        </p:txBody>
      </p:sp>
    </p:spTree>
    <p:custDataLst>
      <p:tags r:id="rId1"/>
    </p:custDataLst>
    <p:extLst>
      <p:ext uri="{BB962C8B-B14F-4D97-AF65-F5344CB8AC3E}">
        <p14:creationId xmlns:p14="http://schemas.microsoft.com/office/powerpoint/2010/main" val="1502556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0C10-967B-7299-C1BE-3203E4D37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1BAA0F-74D7-8081-8618-6F12582BDAA9}"/>
              </a:ext>
            </a:extLst>
          </p:cNvPr>
          <p:cNvSpPr>
            <a:spLocks noGrp="1"/>
          </p:cNvSpPr>
          <p:nvPr>
            <p:ph type="title"/>
          </p:nvPr>
        </p:nvSpPr>
        <p:spPr/>
        <p:txBody>
          <a:bodyPr/>
          <a:lstStyle/>
          <a:p>
            <a:pPr algn="ctr"/>
            <a:br>
              <a:rPr lang="en-US" dirty="0"/>
            </a:br>
            <a:r>
              <a:rPr lang="en-US" dirty="0"/>
              <a:t>Training Question</a:t>
            </a:r>
            <a:br>
              <a:rPr lang="en-US" dirty="0"/>
            </a:br>
            <a:r>
              <a:rPr lang="en-US" dirty="0"/>
              <a:t># 3</a:t>
            </a:r>
          </a:p>
        </p:txBody>
      </p:sp>
      <p:sp>
        <p:nvSpPr>
          <p:cNvPr id="8" name="Text Placeholder 7">
            <a:extLst>
              <a:ext uri="{FF2B5EF4-FFF2-40B4-BE49-F238E27FC236}">
                <a16:creationId xmlns:a16="http://schemas.microsoft.com/office/drawing/2014/main" id="{BD35D596-1A02-645F-DB03-05D342ED2D53}"/>
              </a:ext>
            </a:extLst>
          </p:cNvPr>
          <p:cNvSpPr>
            <a:spLocks noGrp="1"/>
          </p:cNvSpPr>
          <p:nvPr>
            <p:ph type="body" sz="quarter" idx="19"/>
          </p:nvPr>
        </p:nvSpPr>
        <p:spPr>
          <a:xfrm>
            <a:off x="4522009" y="452763"/>
            <a:ext cx="7063349" cy="5948353"/>
          </a:xfrm>
        </p:spPr>
        <p:txBody>
          <a:bodyPr/>
          <a:lstStyle/>
          <a:p>
            <a:r>
              <a:rPr lang="en-US" sz="2200" dirty="0"/>
              <a:t>Which of the following is not true about the due diligence requirements?</a:t>
            </a:r>
          </a:p>
          <a:p>
            <a:pPr marL="822960" lvl="1" indent="-457200" algn="l">
              <a:buSzPct val="100000"/>
              <a:buFont typeface="+mj-lt"/>
              <a:buAutoNum type="alphaUcPeriod"/>
            </a:pPr>
            <a:r>
              <a:rPr lang="en-US" sz="1700" dirty="0"/>
              <a:t>Paid preparers must keep records showing due diligence requirements were met for at least 3 years from the due date of the return</a:t>
            </a:r>
          </a:p>
          <a:p>
            <a:pPr marL="822960" lvl="1" indent="-457200" algn="l">
              <a:buSzPct val="100000"/>
              <a:buFont typeface="+mj-lt"/>
              <a:buAutoNum type="alphaUcPeriod"/>
            </a:pPr>
            <a:r>
              <a:rPr lang="en-US" sz="1700" dirty="0"/>
              <a:t>Paid preparers must always ask for documents to prove the relationship and residency of a qualifying person before completing a claim for the EIC, CTC/ACTC/ODC, AOTC or HOH </a:t>
            </a:r>
            <a:br>
              <a:rPr lang="en-US" sz="1700" dirty="0"/>
            </a:br>
            <a:r>
              <a:rPr lang="en-US" sz="1700" dirty="0"/>
              <a:t>filing status</a:t>
            </a:r>
          </a:p>
          <a:p>
            <a:pPr marL="822960" lvl="1" indent="-457200" algn="l">
              <a:buSzPct val="100000"/>
              <a:buFont typeface="+mj-lt"/>
              <a:buAutoNum type="alphaUcPeriod"/>
            </a:pPr>
            <a:r>
              <a:rPr lang="en-US" sz="1700" dirty="0"/>
              <a:t>Paid preparers must complete and submit Form 8867 to the IRS with each return or claim for refund claiming the EIC, CTC/ACTC/ODC, AOTC or HOH filing status</a:t>
            </a:r>
          </a:p>
          <a:p>
            <a:pPr marL="822960" lvl="1" indent="-457200" algn="l">
              <a:buSzPct val="100000"/>
              <a:buFont typeface="+mj-lt"/>
              <a:buAutoNum type="alphaUcPeriod"/>
            </a:pPr>
            <a:r>
              <a:rPr lang="en-US" sz="1700" dirty="0"/>
              <a:t>Paid preparers must keep a copy of any document provided by a client on which the paid preparer relies to determine eligibility for the EIC, CTC/ACTC/ODC, AOTC or HOH filing status</a:t>
            </a:r>
          </a:p>
          <a:p>
            <a:pPr marL="822960" lvl="1" indent="-457200" algn="l">
              <a:buSzPct val="100000"/>
              <a:buFont typeface="+mj-lt"/>
              <a:buAutoNum type="alphaUcPeriod"/>
            </a:pPr>
            <a:r>
              <a:rPr lang="en-US" sz="1700" dirty="0"/>
              <a:t>Paid preparers should make additional inquiries if the client's response seems incorrect, inconsistent, or incomplete, and record any additional questions asked and the client's answers</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endParaRPr lang="en-US" sz="2600" dirty="0"/>
          </a:p>
        </p:txBody>
      </p:sp>
      <p:sp>
        <p:nvSpPr>
          <p:cNvPr id="3" name="Slide Number Placeholder 1">
            <a:extLst>
              <a:ext uri="{FF2B5EF4-FFF2-40B4-BE49-F238E27FC236}">
                <a16:creationId xmlns:a16="http://schemas.microsoft.com/office/drawing/2014/main" id="{2E646285-1937-3984-2630-DE4FB6DC1C5B}"/>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79</a:t>
            </a:fld>
            <a:endParaRPr lang="en-US" dirty="0"/>
          </a:p>
        </p:txBody>
      </p:sp>
    </p:spTree>
    <p:extLst>
      <p:ext uri="{BB962C8B-B14F-4D97-AF65-F5344CB8AC3E}">
        <p14:creationId xmlns:p14="http://schemas.microsoft.com/office/powerpoint/2010/main" val="3858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0E759-0B65-A9A5-F9A3-553BA0A323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77200-EAE8-8D60-B3B6-B6846AF90268}"/>
              </a:ext>
            </a:extLst>
          </p:cNvPr>
          <p:cNvSpPr>
            <a:spLocks noGrp="1"/>
          </p:cNvSpPr>
          <p:nvPr>
            <p:ph type="title"/>
          </p:nvPr>
        </p:nvSpPr>
        <p:spPr/>
        <p:txBody>
          <a:bodyPr/>
          <a:lstStyle/>
          <a:p>
            <a:r>
              <a:rPr lang="en-US" dirty="0"/>
              <a:t>Earned Income Tax Credit</a:t>
            </a:r>
          </a:p>
        </p:txBody>
      </p:sp>
      <p:sp>
        <p:nvSpPr>
          <p:cNvPr id="8" name="Text Placeholder 7">
            <a:extLst>
              <a:ext uri="{FF2B5EF4-FFF2-40B4-BE49-F238E27FC236}">
                <a16:creationId xmlns:a16="http://schemas.microsoft.com/office/drawing/2014/main" id="{DED4E040-E7E8-B38C-6BCF-07BC669D44BC}"/>
              </a:ext>
            </a:extLst>
          </p:cNvPr>
          <p:cNvSpPr>
            <a:spLocks noGrp="1"/>
          </p:cNvSpPr>
          <p:nvPr>
            <p:ph type="body" sz="quarter" idx="13"/>
          </p:nvPr>
        </p:nvSpPr>
        <p:spPr/>
        <p:txBody>
          <a:bodyPr/>
          <a:lstStyle/>
          <a:p>
            <a:r>
              <a:rPr lang="en-US" sz="2800" dirty="0">
                <a:solidFill>
                  <a:schemeClr val="tx1"/>
                </a:solidFill>
              </a:rPr>
              <a:t>Tax Year 2024</a:t>
            </a:r>
          </a:p>
        </p:txBody>
      </p:sp>
      <p:pic>
        <p:nvPicPr>
          <p:cNvPr id="4" name="Picture 3">
            <a:extLst>
              <a:ext uri="{FF2B5EF4-FFF2-40B4-BE49-F238E27FC236}">
                <a16:creationId xmlns:a16="http://schemas.microsoft.com/office/drawing/2014/main" id="{8C488FD2-654A-98C1-62C3-47CC6A57F9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1737" y="976667"/>
            <a:ext cx="7290663" cy="3519133"/>
          </a:xfrm>
          <a:prstGeom prst="rect">
            <a:avLst/>
          </a:prstGeom>
        </p:spPr>
      </p:pic>
      <p:sp>
        <p:nvSpPr>
          <p:cNvPr id="5" name="Slide Number Placeholder 4">
            <a:extLst>
              <a:ext uri="{FF2B5EF4-FFF2-40B4-BE49-F238E27FC236}">
                <a16:creationId xmlns:a16="http://schemas.microsoft.com/office/drawing/2014/main" id="{8167DD65-3CA7-EB34-D441-30F74F80CEFD}"/>
              </a:ext>
            </a:extLst>
          </p:cNvPr>
          <p:cNvSpPr>
            <a:spLocks noGrp="1"/>
          </p:cNvSpPr>
          <p:nvPr>
            <p:ph type="sldNum" sz="quarter" idx="12"/>
          </p:nvPr>
        </p:nvSpPr>
        <p:spPr/>
        <p:txBody>
          <a:bodyPr/>
          <a:lstStyle/>
          <a:p>
            <a:fld id="{C3C3236D-FB65-584A-8227-5A449D06E62A}" type="slidenum">
              <a:rPr lang="en-US" smtClean="0"/>
              <a:t>8</a:t>
            </a:fld>
            <a:endParaRPr lang="en-US" dirty="0"/>
          </a:p>
        </p:txBody>
      </p:sp>
    </p:spTree>
    <p:extLst>
      <p:ext uri="{BB962C8B-B14F-4D97-AF65-F5344CB8AC3E}">
        <p14:creationId xmlns:p14="http://schemas.microsoft.com/office/powerpoint/2010/main" val="2435219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82728-CC6D-1CFF-277D-83700F47F90E}"/>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C33DF5A-1301-5EBE-9702-CE1E061604E6}"/>
              </a:ext>
            </a:extLst>
          </p:cNvPr>
          <p:cNvSpPr>
            <a:spLocks noGrp="1"/>
          </p:cNvSpPr>
          <p:nvPr>
            <p:ph type="title"/>
          </p:nvPr>
        </p:nvSpPr>
        <p:spPr>
          <a:xfrm>
            <a:off x="226378" y="285649"/>
            <a:ext cx="11739244" cy="501586"/>
          </a:xfrm>
        </p:spPr>
        <p:txBody>
          <a:bodyPr/>
          <a:lstStyle/>
          <a:p>
            <a:pPr algn="ctr"/>
            <a:r>
              <a:rPr lang="en-US" dirty="0"/>
              <a:t>Training Question # 3 – Answer </a:t>
            </a:r>
          </a:p>
        </p:txBody>
      </p:sp>
      <p:sp>
        <p:nvSpPr>
          <p:cNvPr id="2" name="Slide Number Placeholder 2">
            <a:extLst>
              <a:ext uri="{FF2B5EF4-FFF2-40B4-BE49-F238E27FC236}">
                <a16:creationId xmlns:a16="http://schemas.microsoft.com/office/drawing/2014/main" id="{60E90FDA-B7D1-C30F-4A85-065EE0404AC7}"/>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6997EB40-61B1-9906-E6BB-9AE824F5CB3C}"/>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600" dirty="0"/>
              <a:t>Paid preparers must always ask for documents to prove the relationship and residency of a qualifying person before completing a claim for the EIC, CTC/ACTC/ODC, AOTC or HOH filing status. </a:t>
            </a:r>
            <a:r>
              <a:rPr lang="en-US" sz="2600" b="1" dirty="0"/>
              <a:t>FALSE.</a:t>
            </a:r>
          </a:p>
          <a:p>
            <a:endParaRPr lang="en-US" sz="2600" dirty="0"/>
          </a:p>
          <a:p>
            <a:r>
              <a:rPr lang="en-US" sz="2600" dirty="0"/>
              <a:t>Paid preparers are not required to ask for client documents to prove relationship and residency of a qualifying person before completing a claim for the EIC, CTC/ACTC/ODC, AOTC or HOH filing status. </a:t>
            </a:r>
            <a:r>
              <a:rPr lang="en-US" sz="2600" b="1" dirty="0">
                <a:solidFill>
                  <a:schemeClr val="tx2"/>
                </a:solidFill>
              </a:rPr>
              <a:t>However</a:t>
            </a:r>
            <a:r>
              <a:rPr lang="en-US" sz="2600" dirty="0"/>
              <a:t>, a paid preparer must ask questions and may request documents if the information provided by the client appears to be incorrect, inconsistent or incomplete.</a:t>
            </a:r>
            <a:endParaRPr lang="en-US" sz="2600" dirty="0">
              <a:cs typeface="Arial"/>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endParaRPr kumimoji="0" lang="en-US" sz="2600" b="1" i="0" u="none" strike="noStrike" kern="1200" cap="none" spc="0" normalizeH="0" baseline="0" noProof="0" dirty="0">
              <a:ln>
                <a:noFill/>
              </a:ln>
              <a:solidFill>
                <a:srgbClr val="0070C0"/>
              </a:solidFill>
              <a:effectLst/>
              <a:uLnTx/>
              <a:uFillTx/>
              <a:ea typeface="Cambria" panose="02040503050406030204" pitchFamily="18" charset="0"/>
              <a:cs typeface="+mn-cs"/>
            </a:endParaRPr>
          </a:p>
          <a:p>
            <a:pPr marL="0" marR="0" indent="0">
              <a:buNone/>
            </a:pPr>
            <a:endParaRPr lang="en-US" sz="26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1895064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3C848-BAB2-1BC6-E525-F4337BA3F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998F3-7F7E-A70B-6D28-CB76A9AD5283}"/>
              </a:ext>
            </a:extLst>
          </p:cNvPr>
          <p:cNvSpPr>
            <a:spLocks noGrp="1"/>
          </p:cNvSpPr>
          <p:nvPr>
            <p:ph type="title"/>
          </p:nvPr>
        </p:nvSpPr>
        <p:spPr/>
        <p:txBody>
          <a:bodyPr/>
          <a:lstStyle/>
          <a:p>
            <a:pPr algn="ctr"/>
            <a:br>
              <a:rPr lang="en-US" dirty="0"/>
            </a:br>
            <a:r>
              <a:rPr lang="en-US" dirty="0"/>
              <a:t>Training Question</a:t>
            </a:r>
            <a:br>
              <a:rPr lang="en-US" dirty="0"/>
            </a:br>
            <a:r>
              <a:rPr lang="en-US" dirty="0"/>
              <a:t># 4</a:t>
            </a:r>
          </a:p>
        </p:txBody>
      </p:sp>
      <p:sp>
        <p:nvSpPr>
          <p:cNvPr id="8" name="Text Placeholder 7">
            <a:extLst>
              <a:ext uri="{FF2B5EF4-FFF2-40B4-BE49-F238E27FC236}">
                <a16:creationId xmlns:a16="http://schemas.microsoft.com/office/drawing/2014/main" id="{AA34DB56-C2B0-CCA2-3B50-008E4F0002E3}"/>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Which of the following is a qualifying child requirement for both the EIC and the CTC/ACTC?</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Relationship test</a:t>
            </a:r>
            <a:endParaRPr kumimoji="0" lang="en-US" sz="2800" b="0" i="0" u="none" strike="noStrike" kern="1200" cap="none" spc="0" normalizeH="0" baseline="0" noProof="0" dirty="0">
              <a:ln>
                <a:noFill/>
              </a:ln>
              <a:solidFill>
                <a:srgbClr val="323438"/>
              </a:solidFill>
              <a:effectLst/>
              <a:uLnTx/>
              <a:uFillTx/>
              <a:ea typeface="+mn-ea"/>
              <a:cs typeface="Arial"/>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Residency test</a:t>
            </a:r>
            <a:endParaRPr kumimoji="0" lang="en-US" sz="2800" b="0" i="0" u="none" strike="noStrike" kern="1200" cap="none" spc="0" normalizeH="0" baseline="0" noProof="0" dirty="0">
              <a:ln>
                <a:noFill/>
              </a:ln>
              <a:solidFill>
                <a:srgbClr val="323438"/>
              </a:solidFill>
              <a:effectLst/>
              <a:uLnTx/>
              <a:uFillTx/>
              <a:ea typeface="+mn-ea"/>
              <a:cs typeface="Arial" panose="020B0604020202020204"/>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Support test</a:t>
            </a:r>
            <a:endParaRPr kumimoji="0" lang="en-US" sz="2800" b="0" i="0" u="none" strike="noStrike" kern="1200" cap="none" spc="0" normalizeH="0" baseline="0" noProof="0" dirty="0">
              <a:ln>
                <a:noFill/>
              </a:ln>
              <a:solidFill>
                <a:srgbClr val="323438"/>
              </a:solidFill>
              <a:effectLst/>
              <a:uLnTx/>
              <a:uFillTx/>
              <a:ea typeface="+mn-ea"/>
              <a:cs typeface="Arial" panose="020B0604020202020204"/>
            </a:endParaRP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All the above</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Both A and B</a:t>
            </a:r>
          </a:p>
          <a:p>
            <a:pPr marL="365760" marR="0" lvl="1" algn="l" defTabSz="914400" rtl="0" eaLnBrk="1" fontAlgn="auto" latinLnBrk="0" hangingPunct="1">
              <a:lnSpc>
                <a:spcPct val="100000"/>
              </a:lnSpc>
              <a:spcBef>
                <a:spcPts val="550"/>
              </a:spcBef>
              <a:spcAft>
                <a:spcPts val="0"/>
              </a:spcAft>
              <a:buClr>
                <a:srgbClr val="323438"/>
              </a:buClr>
              <a:buSzPct val="100000"/>
              <a:tabLst/>
              <a:defRPr/>
            </a:pPr>
            <a:endParaRPr lang="en-US" sz="2600" dirty="0"/>
          </a:p>
        </p:txBody>
      </p:sp>
      <p:sp>
        <p:nvSpPr>
          <p:cNvPr id="3" name="Slide Number Placeholder 1">
            <a:extLst>
              <a:ext uri="{FF2B5EF4-FFF2-40B4-BE49-F238E27FC236}">
                <a16:creationId xmlns:a16="http://schemas.microsoft.com/office/drawing/2014/main" id="{E37906B8-B2E9-9EC2-7B94-08C42C7C333C}"/>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81</a:t>
            </a:fld>
            <a:endParaRPr lang="en-US" dirty="0"/>
          </a:p>
        </p:txBody>
      </p:sp>
    </p:spTree>
    <p:extLst>
      <p:ext uri="{BB962C8B-B14F-4D97-AF65-F5344CB8AC3E}">
        <p14:creationId xmlns:p14="http://schemas.microsoft.com/office/powerpoint/2010/main" val="1380997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5BB76-6D29-0ACF-5D0E-0E9B6902F195}"/>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BF2D24F3-E1AD-8915-E340-17DFC2BAB9CA}"/>
              </a:ext>
            </a:extLst>
          </p:cNvPr>
          <p:cNvSpPr>
            <a:spLocks noGrp="1"/>
          </p:cNvSpPr>
          <p:nvPr>
            <p:ph type="title"/>
          </p:nvPr>
        </p:nvSpPr>
        <p:spPr>
          <a:xfrm>
            <a:off x="226378" y="285649"/>
            <a:ext cx="11739244" cy="501586"/>
          </a:xfrm>
        </p:spPr>
        <p:txBody>
          <a:bodyPr/>
          <a:lstStyle/>
          <a:p>
            <a:pPr algn="ctr"/>
            <a:r>
              <a:rPr lang="en-US" dirty="0"/>
              <a:t>Training Question # 4 – Answer </a:t>
            </a:r>
          </a:p>
        </p:txBody>
      </p:sp>
      <p:sp>
        <p:nvSpPr>
          <p:cNvPr id="2" name="Slide Number Placeholder 2">
            <a:extLst>
              <a:ext uri="{FF2B5EF4-FFF2-40B4-BE49-F238E27FC236}">
                <a16:creationId xmlns:a16="http://schemas.microsoft.com/office/drawing/2014/main" id="{214007EE-2582-07B6-6DBF-BE95729B9C90}"/>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FB65A8E2-FB0B-994A-43F9-BB8A52CB3658}"/>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1" i="0" u="none" strike="noStrike" kern="1200" cap="none" spc="0" normalizeH="0" baseline="0" noProof="0" dirty="0">
                <a:ln>
                  <a:noFill/>
                </a:ln>
                <a:solidFill>
                  <a:srgbClr val="323438"/>
                </a:solidFill>
                <a:effectLst/>
                <a:uLnTx/>
                <a:uFillTx/>
                <a:ea typeface="+mn-ea"/>
                <a:cs typeface="+mn-cs"/>
              </a:rPr>
              <a:t>E. Both A and B.</a:t>
            </a: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800" b="1" i="0" u="none" strike="noStrike" kern="1200" cap="none" spc="0" normalizeH="0" baseline="0" noProof="0" dirty="0">
              <a:ln>
                <a:noFill/>
              </a:ln>
              <a:solidFill>
                <a:srgbClr val="323438"/>
              </a:solidFill>
              <a:effectLst/>
              <a:uLnTx/>
              <a:uFillTx/>
              <a:ea typeface="+mn-ea"/>
              <a:cs typeface="+mn-cs"/>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1" i="0" u="none" strike="noStrike" kern="1200" cap="none" spc="0" normalizeH="0" baseline="0" noProof="0" dirty="0">
                <a:ln>
                  <a:noFill/>
                </a:ln>
                <a:solidFill>
                  <a:srgbClr val="323438"/>
                </a:solidFill>
                <a:effectLst/>
                <a:uLnTx/>
                <a:uFillTx/>
                <a:ea typeface="+mn-ea"/>
                <a:cs typeface="+mn-cs"/>
              </a:rPr>
              <a:t>Remember :</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Relationship</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Residency</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Age</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Joint return</a:t>
            </a:r>
            <a:endParaRPr kumimoji="0" lang="en-US" sz="2800" b="0" i="0" u="none" strike="noStrike" kern="1200" cap="none" spc="0" normalizeH="0" baseline="0" noProof="0" dirty="0">
              <a:ln>
                <a:noFill/>
              </a:ln>
              <a:solidFill>
                <a:srgbClr val="323438"/>
              </a:solidFill>
              <a:effectLst/>
              <a:uLnTx/>
              <a:uFillTx/>
              <a:ea typeface="+mn-ea"/>
              <a:cs typeface="Arial"/>
            </a:endParaRP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Support</a:t>
            </a:r>
            <a:endParaRPr kumimoji="0" lang="en-US" sz="2800" b="1" i="0" u="none" strike="noStrike" kern="1200" cap="none" spc="0" normalizeH="0" baseline="0" noProof="0" dirty="0">
              <a:ln>
                <a:noFill/>
              </a:ln>
              <a:solidFill>
                <a:srgbClr val="0070C0"/>
              </a:solidFill>
              <a:effectLst/>
              <a:uLnTx/>
              <a:uFillTx/>
              <a:ea typeface="Cambria" panose="02040503050406030204" pitchFamily="18" charset="0"/>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2401747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A8118-E54D-B9A3-3C66-5BDCC85C6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0161D-A71A-13DD-21D7-12C44EF8037F}"/>
              </a:ext>
            </a:extLst>
          </p:cNvPr>
          <p:cNvSpPr>
            <a:spLocks noGrp="1"/>
          </p:cNvSpPr>
          <p:nvPr>
            <p:ph type="title"/>
          </p:nvPr>
        </p:nvSpPr>
        <p:spPr/>
        <p:txBody>
          <a:bodyPr/>
          <a:lstStyle/>
          <a:p>
            <a:pPr algn="ctr"/>
            <a:br>
              <a:rPr lang="en-US" dirty="0"/>
            </a:br>
            <a:r>
              <a:rPr lang="en-US" dirty="0"/>
              <a:t>Training Question</a:t>
            </a:r>
            <a:br>
              <a:rPr lang="en-US" dirty="0"/>
            </a:br>
            <a:r>
              <a:rPr lang="en-US" dirty="0"/>
              <a:t># 5</a:t>
            </a:r>
          </a:p>
        </p:txBody>
      </p:sp>
      <p:sp>
        <p:nvSpPr>
          <p:cNvPr id="8" name="Text Placeholder 7">
            <a:extLst>
              <a:ext uri="{FF2B5EF4-FFF2-40B4-BE49-F238E27FC236}">
                <a16:creationId xmlns:a16="http://schemas.microsoft.com/office/drawing/2014/main" id="{7D844F93-812C-83D5-B7E5-22E565EC940F}"/>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Thomas wants to have his taxes prepared. He informs you:</a:t>
            </a:r>
          </a:p>
          <a:p>
            <a:pPr marL="640080" marR="0" lvl="1" indent="-274320" algn="l" defTabSz="914400" rtl="0" eaLnBrk="1" fontAlgn="auto" latinLnBrk="0" hangingPunct="1">
              <a:lnSpc>
                <a:spcPct val="100000"/>
              </a:lnSpc>
              <a:spcBef>
                <a:spcPts val="550"/>
              </a:spcBef>
              <a:spcAft>
                <a:spcPts val="0"/>
              </a:spcAft>
              <a:buClr>
                <a:srgbClr val="323438"/>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is 51 years old</a:t>
            </a:r>
          </a:p>
          <a:p>
            <a:pPr marL="640080" marR="0" lvl="1" indent="-274320" algn="l" defTabSz="914400" rtl="0" eaLnBrk="1" fontAlgn="auto" latinLnBrk="0" hangingPunct="1">
              <a:lnSpc>
                <a:spcPct val="100000"/>
              </a:lnSpc>
              <a:spcBef>
                <a:spcPts val="550"/>
              </a:spcBef>
              <a:spcAft>
                <a:spcPts val="0"/>
              </a:spcAft>
              <a:buClr>
                <a:srgbClr val="323438"/>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lives in South Dakota</a:t>
            </a:r>
          </a:p>
          <a:p>
            <a:pPr marL="640080" marR="0" lvl="1" indent="-274320" algn="l" defTabSz="914400" rtl="0" eaLnBrk="1" fontAlgn="auto" latinLnBrk="0" hangingPunct="1">
              <a:lnSpc>
                <a:spcPct val="100000"/>
              </a:lnSpc>
              <a:spcBef>
                <a:spcPts val="550"/>
              </a:spcBef>
              <a:spcAft>
                <a:spcPts val="0"/>
              </a:spcAft>
              <a:buClr>
                <a:srgbClr val="323438"/>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Both Thomas and his 19-year-old son have an ITIN issued by the due date of the return</a:t>
            </a:r>
          </a:p>
          <a:p>
            <a:pPr marL="640080" marR="0" lvl="1" indent="-274320" algn="l" defTabSz="914400" rtl="0" eaLnBrk="1" fontAlgn="auto" latinLnBrk="0" hangingPunct="1">
              <a:lnSpc>
                <a:spcPct val="100000"/>
              </a:lnSpc>
              <a:spcBef>
                <a:spcPts val="550"/>
              </a:spcBef>
              <a:spcAft>
                <a:spcPts val="0"/>
              </a:spcAft>
              <a:buClr>
                <a:srgbClr val="323438"/>
              </a:buClr>
              <a:buSzPct val="10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Thomas's Form W-2 reflects earnings of $19,000</a:t>
            </a:r>
            <a:endParaRPr kumimoji="0" lang="en-US" sz="2800" b="0" i="0" u="none" strike="noStrike" kern="1200" cap="none" spc="0" normalizeH="0" baseline="0" noProof="0" dirty="0">
              <a:ln>
                <a:noFill/>
              </a:ln>
              <a:solidFill>
                <a:srgbClr val="323438"/>
              </a:solidFill>
              <a:effectLst/>
              <a:uLnTx/>
              <a:uFillTx/>
              <a:ea typeface="+mn-ea"/>
              <a:cs typeface="Arial"/>
            </a:endParaRP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365760" marR="0" lvl="1" algn="l" defTabSz="914400" rtl="0" eaLnBrk="1" fontAlgn="auto" latinLnBrk="0" hangingPunct="1">
              <a:lnSpc>
                <a:spcPct val="100000"/>
              </a:lnSpc>
              <a:spcBef>
                <a:spcPts val="550"/>
              </a:spcBef>
              <a:spcAft>
                <a:spcPts val="0"/>
              </a:spcAft>
              <a:buClr>
                <a:srgbClr val="323438"/>
              </a:buClr>
              <a:buSzPct val="100000"/>
              <a:tabLst/>
              <a:defRPr/>
            </a:pPr>
            <a:endParaRPr lang="en-US" sz="2600" dirty="0"/>
          </a:p>
        </p:txBody>
      </p:sp>
      <p:sp>
        <p:nvSpPr>
          <p:cNvPr id="3" name="Slide Number Placeholder 1">
            <a:extLst>
              <a:ext uri="{FF2B5EF4-FFF2-40B4-BE49-F238E27FC236}">
                <a16:creationId xmlns:a16="http://schemas.microsoft.com/office/drawing/2014/main" id="{9DC15BFE-68B5-F033-F556-0CDCE7B430B5}"/>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83</a:t>
            </a:fld>
            <a:endParaRPr lang="en-US" dirty="0"/>
          </a:p>
        </p:txBody>
      </p:sp>
    </p:spTree>
    <p:extLst>
      <p:ext uri="{BB962C8B-B14F-4D97-AF65-F5344CB8AC3E}">
        <p14:creationId xmlns:p14="http://schemas.microsoft.com/office/powerpoint/2010/main" val="1440762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76B05-1D0F-F029-2377-889B5024EFC8}"/>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ADE4B8B3-3E26-DDA6-172B-5DEDB5FC2BAC}"/>
              </a:ext>
            </a:extLst>
          </p:cNvPr>
          <p:cNvSpPr>
            <a:spLocks noGrp="1"/>
          </p:cNvSpPr>
          <p:nvPr>
            <p:ph type="title"/>
          </p:nvPr>
        </p:nvSpPr>
        <p:spPr>
          <a:xfrm>
            <a:off x="226378" y="285649"/>
            <a:ext cx="11739244" cy="501586"/>
          </a:xfrm>
        </p:spPr>
        <p:txBody>
          <a:bodyPr/>
          <a:lstStyle/>
          <a:p>
            <a:pPr algn="ctr"/>
            <a:r>
              <a:rPr lang="en-US" dirty="0"/>
              <a:t>Training Question # 5 – Answer </a:t>
            </a:r>
          </a:p>
        </p:txBody>
      </p:sp>
      <p:sp>
        <p:nvSpPr>
          <p:cNvPr id="2" name="Slide Number Placeholder 2">
            <a:extLst>
              <a:ext uri="{FF2B5EF4-FFF2-40B4-BE49-F238E27FC236}">
                <a16:creationId xmlns:a16="http://schemas.microsoft.com/office/drawing/2014/main" id="{9AD7555F-E9E6-185A-BE32-06B98F335316}"/>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31AA2204-C495-3FBF-5363-C6D2D00682B8}"/>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Does Thomas’s son qualify Thomas for ODC?</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Yes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No</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Need more information</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30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24778406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3A3F-22AA-3537-5B96-86F2CA286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C73D6-8909-52A7-96DF-B63E154FFD1C}"/>
              </a:ext>
            </a:extLst>
          </p:cNvPr>
          <p:cNvSpPr>
            <a:spLocks noGrp="1"/>
          </p:cNvSpPr>
          <p:nvPr>
            <p:ph type="title"/>
          </p:nvPr>
        </p:nvSpPr>
        <p:spPr/>
        <p:txBody>
          <a:bodyPr/>
          <a:lstStyle/>
          <a:p>
            <a:pPr algn="ctr"/>
            <a:br>
              <a:rPr lang="en-US" dirty="0"/>
            </a:br>
            <a:r>
              <a:rPr lang="en-US" dirty="0"/>
              <a:t>Training Question</a:t>
            </a:r>
            <a:br>
              <a:rPr lang="en-US" dirty="0"/>
            </a:br>
            <a:r>
              <a:rPr lang="en-US" dirty="0"/>
              <a:t># 6</a:t>
            </a:r>
          </a:p>
        </p:txBody>
      </p:sp>
      <p:sp>
        <p:nvSpPr>
          <p:cNvPr id="8" name="Text Placeholder 7">
            <a:extLst>
              <a:ext uri="{FF2B5EF4-FFF2-40B4-BE49-F238E27FC236}">
                <a16:creationId xmlns:a16="http://schemas.microsoft.com/office/drawing/2014/main" id="{28DA666E-FC02-571C-CB9D-28BE5D179910}"/>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Mary wants to have her tax return prepared. She informs you:</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She is 22 years old and has an SSN that is valid for employment and issued by the due date of the return</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She lives in Iowa (always a bonus)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Her 16-year-old sister lived with her</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Her sister has an ITIN issued by the due date of the return</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Her 14-year-old niece lived with her</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Her niece has SSN and is valid and issued timely</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Mary’s W-2 reflects earnings of $27,000</a:t>
            </a:r>
          </a:p>
          <a:p>
            <a:pPr marL="365760" marR="0" lvl="1" algn="l" defTabSz="914400" rtl="0" eaLnBrk="1" fontAlgn="auto" latinLnBrk="0" hangingPunct="1">
              <a:lnSpc>
                <a:spcPct val="100000"/>
              </a:lnSpc>
              <a:spcBef>
                <a:spcPts val="550"/>
              </a:spcBef>
              <a:spcAft>
                <a:spcPts val="0"/>
              </a:spcAft>
              <a:buClr>
                <a:srgbClr val="323438"/>
              </a:buClr>
              <a:buSzPct val="100000"/>
              <a:tabLst/>
              <a:defRPr/>
            </a:pPr>
            <a:endParaRPr lang="en-US" sz="2600" dirty="0"/>
          </a:p>
        </p:txBody>
      </p:sp>
      <p:sp>
        <p:nvSpPr>
          <p:cNvPr id="3" name="Slide Number Placeholder 1">
            <a:extLst>
              <a:ext uri="{FF2B5EF4-FFF2-40B4-BE49-F238E27FC236}">
                <a16:creationId xmlns:a16="http://schemas.microsoft.com/office/drawing/2014/main" id="{C44441B8-4FF7-D089-6669-CCBAA08D6109}"/>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85</a:t>
            </a:fld>
            <a:endParaRPr lang="en-US" dirty="0"/>
          </a:p>
        </p:txBody>
      </p:sp>
    </p:spTree>
    <p:extLst>
      <p:ext uri="{BB962C8B-B14F-4D97-AF65-F5344CB8AC3E}">
        <p14:creationId xmlns:p14="http://schemas.microsoft.com/office/powerpoint/2010/main" val="639151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7925-639A-BF1B-773F-CEBD4AF60488}"/>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E97D8A47-0103-5C36-EE0D-1F4526564F08}"/>
              </a:ext>
            </a:extLst>
          </p:cNvPr>
          <p:cNvSpPr>
            <a:spLocks noGrp="1"/>
          </p:cNvSpPr>
          <p:nvPr>
            <p:ph type="title"/>
          </p:nvPr>
        </p:nvSpPr>
        <p:spPr>
          <a:xfrm>
            <a:off x="226378" y="285649"/>
            <a:ext cx="11739244" cy="501586"/>
          </a:xfrm>
        </p:spPr>
        <p:txBody>
          <a:bodyPr/>
          <a:lstStyle/>
          <a:p>
            <a:pPr algn="ctr"/>
            <a:r>
              <a:rPr lang="en-US" dirty="0"/>
              <a:t>Training Question # 6 – Answer </a:t>
            </a:r>
          </a:p>
        </p:txBody>
      </p:sp>
      <p:sp>
        <p:nvSpPr>
          <p:cNvPr id="2" name="Slide Number Placeholder 2">
            <a:extLst>
              <a:ext uri="{FF2B5EF4-FFF2-40B4-BE49-F238E27FC236}">
                <a16:creationId xmlns:a16="http://schemas.microsoft.com/office/drawing/2014/main" id="{25749370-47E8-034D-7C43-969AA034E2F5}"/>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1A734FA7-40BE-894F-8E10-3B2C84BB7D2F}"/>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Does May qualify to claim the EIC with a qualifying child or claim the CTC/ACTC or ODC?</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Yes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No</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Need more information</a:t>
            </a:r>
            <a:endParaRPr kumimoji="0" lang="en-US" sz="2800" b="0" i="0" u="none" strike="noStrike" kern="1200" cap="none" spc="0" normalizeH="0" baseline="0" noProof="0" dirty="0">
              <a:ln>
                <a:noFill/>
              </a:ln>
              <a:solidFill>
                <a:srgbClr val="323438"/>
              </a:solidFill>
              <a:effectLst/>
              <a:uLnTx/>
              <a:uFillTx/>
              <a:ea typeface="+mn-ea"/>
              <a:cs typeface="Arial"/>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30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4229770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1E784-92DA-FB4F-564C-2152CC1B2E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5A93E-08B5-C4FA-B55E-AEAEEA02E407}"/>
              </a:ext>
            </a:extLst>
          </p:cNvPr>
          <p:cNvSpPr>
            <a:spLocks noGrp="1"/>
          </p:cNvSpPr>
          <p:nvPr>
            <p:ph type="title"/>
          </p:nvPr>
        </p:nvSpPr>
        <p:spPr/>
        <p:txBody>
          <a:bodyPr/>
          <a:lstStyle/>
          <a:p>
            <a:pPr algn="ctr"/>
            <a:br>
              <a:rPr lang="en-US" dirty="0"/>
            </a:br>
            <a:r>
              <a:rPr lang="en-US" dirty="0"/>
              <a:t>Training Question</a:t>
            </a:r>
            <a:br>
              <a:rPr lang="en-US" dirty="0"/>
            </a:br>
            <a:r>
              <a:rPr lang="en-US" dirty="0"/>
              <a:t># 6</a:t>
            </a:r>
            <a:br>
              <a:rPr lang="en-US" dirty="0"/>
            </a:br>
            <a:r>
              <a:rPr lang="en-US" dirty="0"/>
              <a:t>(continued)</a:t>
            </a:r>
          </a:p>
        </p:txBody>
      </p:sp>
      <p:sp>
        <p:nvSpPr>
          <p:cNvPr id="8" name="Text Placeholder 7">
            <a:extLst>
              <a:ext uri="{FF2B5EF4-FFF2-40B4-BE49-F238E27FC236}">
                <a16:creationId xmlns:a16="http://schemas.microsoft.com/office/drawing/2014/main" id="{2E4E1D2C-E12C-4B80-50F6-3E44F6882617}"/>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700" b="0" i="0" u="none" strike="noStrike" kern="1200" cap="none" spc="0" normalizeH="0" baseline="0" noProof="0" dirty="0">
                <a:ln>
                  <a:noFill/>
                </a:ln>
                <a:solidFill>
                  <a:srgbClr val="323438"/>
                </a:solidFill>
                <a:effectLst/>
                <a:uLnTx/>
                <a:uFillTx/>
                <a:ea typeface="+mn-ea"/>
                <a:cs typeface="+mn-cs"/>
              </a:rPr>
              <a:t>Which question(s) would you ask Mary to determine if she can claim CTC/ACTC or ODC for these people?</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700" b="0" i="0" u="none" strike="noStrike" kern="1200" cap="none" spc="0" normalizeH="0" baseline="0" noProof="0" dirty="0">
                <a:ln>
                  <a:noFill/>
                </a:ln>
                <a:solidFill>
                  <a:srgbClr val="323438"/>
                </a:solidFill>
                <a:effectLst/>
                <a:uLnTx/>
                <a:uFillTx/>
                <a:ea typeface="+mn-ea"/>
                <a:cs typeface="+mn-cs"/>
              </a:rPr>
              <a:t>Is your niece a full-time student?</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700" b="0" i="0" u="none" strike="noStrike" kern="1200" cap="none" spc="0" normalizeH="0" baseline="0" noProof="0" dirty="0">
                <a:ln>
                  <a:noFill/>
                </a:ln>
                <a:solidFill>
                  <a:srgbClr val="323438"/>
                </a:solidFill>
                <a:effectLst/>
                <a:uLnTx/>
                <a:uFillTx/>
                <a:ea typeface="+mn-ea"/>
                <a:cs typeface="+mn-cs"/>
              </a:rPr>
              <a:t>How long did your sister and niece live with you in the U.S. during the tax year</a:t>
            </a:r>
            <a:endParaRPr kumimoji="0" lang="en-US" sz="2700" b="0" i="0" u="none" strike="noStrike" kern="1200" cap="none" spc="0" normalizeH="0" baseline="0" noProof="0" dirty="0">
              <a:ln>
                <a:noFill/>
              </a:ln>
              <a:solidFill>
                <a:srgbClr val="323438"/>
              </a:solidFill>
              <a:effectLst/>
              <a:uLnTx/>
              <a:uFillTx/>
              <a:ea typeface="+mn-ea"/>
              <a:cs typeface="Arial"/>
            </a:endParaRP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700" b="0" i="0" u="none" strike="noStrike" kern="1200" cap="none" spc="0" normalizeH="0" baseline="0" noProof="0" dirty="0">
                <a:ln>
                  <a:noFill/>
                </a:ln>
                <a:solidFill>
                  <a:srgbClr val="323438"/>
                </a:solidFill>
                <a:effectLst/>
                <a:uLnTx/>
                <a:uFillTx/>
                <a:ea typeface="+mn-ea"/>
                <a:cs typeface="+mn-cs"/>
              </a:rPr>
              <a:t>Did your sister or niece provide more than half of their own support?</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700" b="0" i="0" u="none" strike="noStrike" kern="1200" cap="none" spc="0" normalizeH="0" baseline="0" noProof="0" dirty="0">
                <a:ln>
                  <a:noFill/>
                </a:ln>
                <a:solidFill>
                  <a:srgbClr val="323438"/>
                </a:solidFill>
                <a:effectLst/>
                <a:uLnTx/>
                <a:uFillTx/>
                <a:ea typeface="+mn-ea"/>
                <a:cs typeface="+mn-cs"/>
              </a:rPr>
              <a:t>Is there a parent or anyone else who my claim your sister or niece as a dependent or qualifying child/relative?</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700" b="0" i="0" u="none" strike="noStrike" kern="1200" cap="none" spc="0" normalizeH="0" baseline="0" noProof="0" dirty="0">
                <a:ln>
                  <a:noFill/>
                </a:ln>
                <a:solidFill>
                  <a:srgbClr val="323438"/>
                </a:solidFill>
                <a:effectLst/>
                <a:uLnTx/>
                <a:uFillTx/>
                <a:ea typeface="+mn-ea"/>
                <a:cs typeface="+mn-cs"/>
              </a:rPr>
              <a:t>B, C and D</a:t>
            </a:r>
            <a:endParaRPr kumimoji="0" lang="en-US" sz="2700" b="0" i="0" u="none" strike="noStrike" kern="1200" cap="none" spc="0" normalizeH="0" baseline="0" noProof="0" dirty="0">
              <a:ln>
                <a:noFill/>
              </a:ln>
              <a:solidFill>
                <a:srgbClr val="323438"/>
              </a:solidFill>
              <a:effectLst/>
              <a:uLnTx/>
              <a:uFillTx/>
              <a:ea typeface="+mn-ea"/>
              <a:cs typeface="Arial"/>
            </a:endParaRPr>
          </a:p>
          <a:p>
            <a:pPr marL="365760" marR="0" lvl="1" algn="l" defTabSz="914400" rtl="0" eaLnBrk="1" fontAlgn="auto" latinLnBrk="0" hangingPunct="1">
              <a:lnSpc>
                <a:spcPct val="100000"/>
              </a:lnSpc>
              <a:spcBef>
                <a:spcPts val="550"/>
              </a:spcBef>
              <a:spcAft>
                <a:spcPts val="0"/>
              </a:spcAft>
              <a:buClr>
                <a:srgbClr val="323438"/>
              </a:buClr>
              <a:buSzPct val="100000"/>
              <a:tabLst/>
              <a:defRPr/>
            </a:pPr>
            <a:endParaRPr lang="en-US" sz="2600" dirty="0"/>
          </a:p>
        </p:txBody>
      </p:sp>
      <p:sp>
        <p:nvSpPr>
          <p:cNvPr id="3" name="Slide Number Placeholder 1">
            <a:extLst>
              <a:ext uri="{FF2B5EF4-FFF2-40B4-BE49-F238E27FC236}">
                <a16:creationId xmlns:a16="http://schemas.microsoft.com/office/drawing/2014/main" id="{B20EA9C2-C9CF-9186-2774-F0FA4D1F7D64}"/>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87</a:t>
            </a:fld>
            <a:endParaRPr lang="en-US" dirty="0"/>
          </a:p>
        </p:txBody>
      </p:sp>
    </p:spTree>
    <p:extLst>
      <p:ext uri="{BB962C8B-B14F-4D97-AF65-F5344CB8AC3E}">
        <p14:creationId xmlns:p14="http://schemas.microsoft.com/office/powerpoint/2010/main" val="3377152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8136-49C6-6257-9BC2-F1E59D015C5A}"/>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D554F02-EA2A-FAD3-3348-F5E24A860E57}"/>
              </a:ext>
            </a:extLst>
          </p:cNvPr>
          <p:cNvSpPr>
            <a:spLocks noGrp="1"/>
          </p:cNvSpPr>
          <p:nvPr>
            <p:ph type="title"/>
          </p:nvPr>
        </p:nvSpPr>
        <p:spPr>
          <a:xfrm>
            <a:off x="226378" y="285649"/>
            <a:ext cx="11739244" cy="501586"/>
          </a:xfrm>
        </p:spPr>
        <p:txBody>
          <a:bodyPr/>
          <a:lstStyle/>
          <a:p>
            <a:pPr algn="ctr"/>
            <a:r>
              <a:rPr lang="en-US" dirty="0"/>
              <a:t>Training Question # 6 (continue) – Answer </a:t>
            </a:r>
          </a:p>
        </p:txBody>
      </p:sp>
      <p:sp>
        <p:nvSpPr>
          <p:cNvPr id="2" name="Slide Number Placeholder 2">
            <a:extLst>
              <a:ext uri="{FF2B5EF4-FFF2-40B4-BE49-F238E27FC236}">
                <a16:creationId xmlns:a16="http://schemas.microsoft.com/office/drawing/2014/main" id="{F65105F3-01AD-38CF-94A9-1E6EF40DB832}"/>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CCF57C01-2A45-D03A-3EE1-DBA6D2311F3C}"/>
              </a:ext>
            </a:extLst>
          </p:cNvPr>
          <p:cNvSpPr txBox="1">
            <a:spLocks/>
          </p:cNvSpPr>
          <p:nvPr/>
        </p:nvSpPr>
        <p:spPr>
          <a:xfrm>
            <a:off x="609600" y="1145219"/>
            <a:ext cx="10972800" cy="4871860"/>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b="0" i="0" u="none" strike="noStrike" kern="1200" cap="none" spc="0" normalizeH="0" baseline="0" noProof="0" dirty="0">
                <a:ln>
                  <a:noFill/>
                </a:ln>
                <a:solidFill>
                  <a:srgbClr val="323438"/>
                </a:solidFill>
                <a:effectLst/>
                <a:uLnTx/>
                <a:uFillTx/>
                <a:ea typeface="+mn-ea"/>
                <a:cs typeface="+mn-cs"/>
              </a:rPr>
              <a:t>In response to your questions, May informs you:</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b="1" i="0" u="none" strike="noStrike" kern="1200" cap="none" spc="0" normalizeH="0" baseline="0" noProof="0" dirty="0">
                <a:ln>
                  <a:noFill/>
                </a:ln>
                <a:solidFill>
                  <a:srgbClr val="323438"/>
                </a:solidFill>
                <a:effectLst/>
                <a:uLnTx/>
                <a:uFillTx/>
                <a:ea typeface="+mn-ea"/>
                <a:cs typeface="+mn-cs"/>
              </a:rPr>
              <a:t>Q: How long did your sister and niece live with you in the United States during </a:t>
            </a:r>
            <a:br>
              <a:rPr kumimoji="0" lang="en-US" b="1" i="0" u="none" strike="noStrike" kern="1200" cap="none" spc="0" normalizeH="0" baseline="0" noProof="0" dirty="0">
                <a:ln>
                  <a:noFill/>
                </a:ln>
                <a:solidFill>
                  <a:srgbClr val="323438"/>
                </a:solidFill>
                <a:effectLst/>
                <a:uLnTx/>
                <a:uFillTx/>
                <a:ea typeface="+mn-ea"/>
                <a:cs typeface="+mn-cs"/>
              </a:rPr>
            </a:br>
            <a:r>
              <a:rPr kumimoji="0" lang="en-US" b="1" i="0" u="none" strike="noStrike" kern="1200" cap="none" spc="0" normalizeH="0" baseline="0" noProof="0" dirty="0">
                <a:ln>
                  <a:noFill/>
                </a:ln>
                <a:solidFill>
                  <a:srgbClr val="323438"/>
                </a:solidFill>
                <a:effectLst/>
                <a:uLnTx/>
                <a:uFillTx/>
                <a:ea typeface="+mn-ea"/>
                <a:cs typeface="+mn-cs"/>
              </a:rPr>
              <a:t>the year?</a:t>
            </a:r>
            <a:br>
              <a:rPr kumimoji="0" lang="en-US" b="1" i="0" u="none" strike="noStrike" kern="1200" cap="none" spc="0" normalizeH="0" baseline="0" noProof="0" dirty="0">
                <a:ln>
                  <a:noFill/>
                </a:ln>
                <a:solidFill>
                  <a:srgbClr val="323438"/>
                </a:solidFill>
                <a:effectLst/>
                <a:uLnTx/>
                <a:uFillTx/>
                <a:ea typeface="+mn-ea"/>
                <a:cs typeface="+mn-cs"/>
              </a:rPr>
            </a:br>
            <a:r>
              <a:rPr kumimoji="0" lang="en-US" b="0" i="0" u="none" strike="noStrike" kern="1200" cap="none" spc="0" normalizeH="0" baseline="0" noProof="0" dirty="0">
                <a:ln>
                  <a:noFill/>
                </a:ln>
                <a:solidFill>
                  <a:srgbClr val="323438"/>
                </a:solidFill>
                <a:effectLst/>
                <a:uLnTx/>
                <a:uFillTx/>
                <a:ea typeface="+mn-ea"/>
                <a:cs typeface="+mn-cs"/>
              </a:rPr>
              <a:t>A: They both lived with me in the U.S. all year.</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b="1" i="0" u="none" strike="noStrike" kern="1200" cap="none" spc="0" normalizeH="0" baseline="0" noProof="0" dirty="0">
                <a:ln>
                  <a:noFill/>
                </a:ln>
                <a:solidFill>
                  <a:srgbClr val="323438"/>
                </a:solidFill>
                <a:effectLst/>
                <a:uLnTx/>
                <a:uFillTx/>
                <a:ea typeface="+mn-ea"/>
                <a:cs typeface="+mn-cs"/>
              </a:rPr>
              <a:t>Q: Did your sister or niece provide more than half their own support?</a:t>
            </a:r>
            <a:br>
              <a:rPr kumimoji="0" lang="en-US" b="1" i="0" u="none" strike="noStrike" kern="1200" cap="none" spc="0" normalizeH="0" baseline="0" noProof="0" dirty="0">
                <a:ln>
                  <a:noFill/>
                </a:ln>
                <a:solidFill>
                  <a:srgbClr val="323438"/>
                </a:solidFill>
                <a:effectLst/>
                <a:uLnTx/>
                <a:uFillTx/>
                <a:ea typeface="+mn-ea"/>
                <a:cs typeface="+mn-cs"/>
              </a:rPr>
            </a:br>
            <a:r>
              <a:rPr kumimoji="0" lang="en-US" b="0" i="0" u="none" strike="noStrike" kern="1200" cap="none" spc="0" normalizeH="0" baseline="0" noProof="0" dirty="0">
                <a:ln>
                  <a:noFill/>
                </a:ln>
                <a:solidFill>
                  <a:srgbClr val="323438"/>
                </a:solidFill>
                <a:effectLst/>
                <a:uLnTx/>
                <a:uFillTx/>
                <a:ea typeface="+mn-ea"/>
                <a:cs typeface="+mn-cs"/>
              </a:rPr>
              <a:t>A: No, they both were attending school. My sister had a part-time job, but she only earned about $1,500. We had no support except my paycheck.</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b="1" i="0" u="none" strike="noStrike" kern="1200" cap="none" spc="0" normalizeH="0" baseline="0" noProof="0" dirty="0">
                <a:ln>
                  <a:noFill/>
                </a:ln>
                <a:solidFill>
                  <a:srgbClr val="323438"/>
                </a:solidFill>
                <a:effectLst/>
                <a:uLnTx/>
                <a:uFillTx/>
                <a:ea typeface="+mn-ea"/>
                <a:cs typeface="+mn-cs"/>
              </a:rPr>
              <a:t>Q: Is there a parent or anyone else who may claim your sister or your niece as a dependent or qualifying child?</a:t>
            </a:r>
            <a:br>
              <a:rPr kumimoji="0" lang="en-US" b="1" i="0" u="none" strike="noStrike" kern="1200" cap="none" spc="0" normalizeH="0" baseline="0" noProof="0" dirty="0">
                <a:ln>
                  <a:noFill/>
                </a:ln>
                <a:solidFill>
                  <a:srgbClr val="323438"/>
                </a:solidFill>
                <a:effectLst/>
                <a:uLnTx/>
                <a:uFillTx/>
                <a:ea typeface="+mn-ea"/>
                <a:cs typeface="+mn-cs"/>
              </a:rPr>
            </a:br>
            <a:r>
              <a:rPr kumimoji="0" lang="en-US" b="0" i="0" u="none" strike="noStrike" kern="1200" cap="none" spc="0" normalizeH="0" baseline="0" noProof="0" dirty="0">
                <a:ln>
                  <a:noFill/>
                </a:ln>
                <a:solidFill>
                  <a:srgbClr val="323438"/>
                </a:solidFill>
                <a:effectLst/>
                <a:uLnTx/>
                <a:uFillTx/>
                <a:ea typeface="+mn-ea"/>
                <a:cs typeface="+mn-cs"/>
              </a:rPr>
              <a:t>A: No, our mother died more than a year ago, and we don't know where our father is. My niece's parents don't live in the U.S. No one else lived with us during the year.</a:t>
            </a:r>
            <a:endParaRPr kumimoji="0" lang="en-US" b="0" i="0" u="none" strike="noStrike" kern="1200" cap="none" spc="0" normalizeH="0" baseline="0" noProof="0" dirty="0">
              <a:ln>
                <a:noFill/>
              </a:ln>
              <a:solidFill>
                <a:srgbClr val="323438"/>
              </a:solidFill>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30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2864044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057E-10D9-2818-6895-134D964FA12F}"/>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1933C225-1602-E495-8E7D-7DE105E922DB}"/>
              </a:ext>
            </a:extLst>
          </p:cNvPr>
          <p:cNvSpPr>
            <a:spLocks noGrp="1"/>
          </p:cNvSpPr>
          <p:nvPr>
            <p:ph type="title"/>
          </p:nvPr>
        </p:nvSpPr>
        <p:spPr>
          <a:xfrm>
            <a:off x="226378" y="285649"/>
            <a:ext cx="11739244" cy="501586"/>
          </a:xfrm>
        </p:spPr>
        <p:txBody>
          <a:bodyPr/>
          <a:lstStyle/>
          <a:p>
            <a:pPr algn="ctr"/>
            <a:r>
              <a:rPr lang="en-US" dirty="0"/>
              <a:t>Training Question # 6 (continue) – Answer </a:t>
            </a:r>
          </a:p>
        </p:txBody>
      </p:sp>
      <p:sp>
        <p:nvSpPr>
          <p:cNvPr id="2" name="Slide Number Placeholder 2">
            <a:extLst>
              <a:ext uri="{FF2B5EF4-FFF2-40B4-BE49-F238E27FC236}">
                <a16:creationId xmlns:a16="http://schemas.microsoft.com/office/drawing/2014/main" id="{6DECF495-3C14-1460-892B-9BF02B9E7C0F}"/>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2D02ED3F-C7E1-7400-F99F-1A94EA9AEBF9}"/>
              </a:ext>
            </a:extLst>
          </p:cNvPr>
          <p:cNvSpPr txBox="1">
            <a:spLocks/>
          </p:cNvSpPr>
          <p:nvPr/>
        </p:nvSpPr>
        <p:spPr>
          <a:xfrm>
            <a:off x="609600" y="1145219"/>
            <a:ext cx="10972800" cy="4871860"/>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3000" b="0" i="0" u="none" strike="noStrike" kern="1200" cap="none" spc="0" normalizeH="0" baseline="0" noProof="0" dirty="0">
                <a:ln>
                  <a:noFill/>
                </a:ln>
                <a:solidFill>
                  <a:srgbClr val="323438"/>
                </a:solidFill>
                <a:effectLst/>
                <a:uLnTx/>
                <a:uFillTx/>
                <a:ea typeface="+mn-ea"/>
                <a:cs typeface="+mn-cs"/>
              </a:rPr>
              <a:t>Does Mary qualify to claim EIC, CTC/ACTC or ODC?</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3000" b="0" i="0" u="none" strike="noStrike" kern="1200" cap="none" spc="0" normalizeH="0" baseline="0" noProof="0" dirty="0">
                <a:ln>
                  <a:noFill/>
                </a:ln>
                <a:solidFill>
                  <a:srgbClr val="323438"/>
                </a:solidFill>
                <a:effectLst/>
                <a:uLnTx/>
                <a:uFillTx/>
                <a:ea typeface="+mn-ea"/>
                <a:cs typeface="+mn-cs"/>
              </a:rPr>
              <a:t>Yes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3000" b="0" i="0" u="none" strike="noStrike" kern="1200" cap="none" spc="0" normalizeH="0" baseline="0" noProof="0" dirty="0">
                <a:ln>
                  <a:noFill/>
                </a:ln>
                <a:solidFill>
                  <a:srgbClr val="323438"/>
                </a:solidFill>
                <a:effectLst/>
                <a:uLnTx/>
                <a:uFillTx/>
                <a:ea typeface="+mn-ea"/>
                <a:cs typeface="+mn-cs"/>
              </a:rPr>
              <a:t>No</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3000" b="0" i="0" u="none" strike="noStrike" kern="1200" cap="none" spc="0" normalizeH="0" baseline="0" noProof="0" dirty="0">
              <a:ln>
                <a:noFill/>
              </a:ln>
              <a:solidFill>
                <a:srgbClr val="323438"/>
              </a:solidFill>
              <a:effectLst/>
              <a:uLnTx/>
              <a:uFillTx/>
              <a:ea typeface="+mn-ea"/>
              <a:cs typeface="+mn-cs"/>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30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3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3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30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203243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8B3B5-80BB-19C5-E552-7BE55887B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E9D16-3849-6C07-AF26-13A4FCCAA04A}"/>
              </a:ext>
            </a:extLst>
          </p:cNvPr>
          <p:cNvSpPr>
            <a:spLocks noGrp="1"/>
          </p:cNvSpPr>
          <p:nvPr>
            <p:ph type="title"/>
          </p:nvPr>
        </p:nvSpPr>
        <p:spPr/>
        <p:txBody>
          <a:bodyPr/>
          <a:lstStyle/>
          <a:p>
            <a:r>
              <a:rPr lang="en-US" dirty="0"/>
              <a:t>Earned Income Tax Credit</a:t>
            </a:r>
          </a:p>
        </p:txBody>
      </p:sp>
      <p:sp>
        <p:nvSpPr>
          <p:cNvPr id="8" name="Text Placeholder 7">
            <a:extLst>
              <a:ext uri="{FF2B5EF4-FFF2-40B4-BE49-F238E27FC236}">
                <a16:creationId xmlns:a16="http://schemas.microsoft.com/office/drawing/2014/main" id="{B77109DB-1C78-1CAA-5BA8-D554412459A7}"/>
              </a:ext>
            </a:extLst>
          </p:cNvPr>
          <p:cNvSpPr>
            <a:spLocks noGrp="1"/>
          </p:cNvSpPr>
          <p:nvPr>
            <p:ph type="body" sz="quarter" idx="13"/>
          </p:nvPr>
        </p:nvSpPr>
        <p:spPr/>
        <p:txBody>
          <a:bodyPr/>
          <a:lstStyle/>
          <a:p>
            <a:r>
              <a:rPr lang="en-US" sz="2800" dirty="0"/>
              <a:t>Tax Year 2025</a:t>
            </a:r>
          </a:p>
        </p:txBody>
      </p:sp>
      <p:pic>
        <p:nvPicPr>
          <p:cNvPr id="5" name="Picture 4">
            <a:extLst>
              <a:ext uri="{FF2B5EF4-FFF2-40B4-BE49-F238E27FC236}">
                <a16:creationId xmlns:a16="http://schemas.microsoft.com/office/drawing/2014/main" id="{56F5173C-C981-7998-EDB2-20EDA7EC2B2C}"/>
              </a:ext>
            </a:extLst>
          </p:cNvPr>
          <p:cNvPicPr>
            <a:picLocks noChangeAspect="1"/>
          </p:cNvPicPr>
          <p:nvPr/>
        </p:nvPicPr>
        <p:blipFill>
          <a:blip r:embed="rId2" cstate="email">
            <a:extLst>
              <a:ext uri="{28A0092B-C50C-407E-A947-70E740481C1C}">
                <a14:useLocalDpi xmlns:a14="http://schemas.microsoft.com/office/drawing/2010/main"/>
              </a:ext>
            </a:extLst>
          </a:blip>
          <a:srcRect l="2653" t="1" r="40656" b="-1"/>
          <a:stretch/>
        </p:blipFill>
        <p:spPr>
          <a:xfrm>
            <a:off x="4648200" y="1124401"/>
            <a:ext cx="4965700" cy="1529900"/>
          </a:xfrm>
          <a:prstGeom prst="rect">
            <a:avLst/>
          </a:prstGeom>
        </p:spPr>
      </p:pic>
      <p:pic>
        <p:nvPicPr>
          <p:cNvPr id="7" name="Picture 6">
            <a:extLst>
              <a:ext uri="{FF2B5EF4-FFF2-40B4-BE49-F238E27FC236}">
                <a16:creationId xmlns:a16="http://schemas.microsoft.com/office/drawing/2014/main" id="{63358090-BBF8-F933-025C-7D872CAFF71A}"/>
              </a:ext>
            </a:extLst>
          </p:cNvPr>
          <p:cNvPicPr>
            <a:picLocks noChangeAspect="1"/>
          </p:cNvPicPr>
          <p:nvPr/>
        </p:nvPicPr>
        <p:blipFill>
          <a:blip r:embed="rId3"/>
          <a:stretch>
            <a:fillRect/>
          </a:stretch>
        </p:blipFill>
        <p:spPr>
          <a:xfrm>
            <a:off x="4314226" y="2366003"/>
            <a:ext cx="6680639" cy="2244098"/>
          </a:xfrm>
          <a:prstGeom prst="rect">
            <a:avLst/>
          </a:prstGeom>
        </p:spPr>
      </p:pic>
      <p:sp>
        <p:nvSpPr>
          <p:cNvPr id="4" name="Slide Number Placeholder 3">
            <a:extLst>
              <a:ext uri="{FF2B5EF4-FFF2-40B4-BE49-F238E27FC236}">
                <a16:creationId xmlns:a16="http://schemas.microsoft.com/office/drawing/2014/main" id="{B0BAC89B-E6F9-D2CB-7B61-D54401522D4A}"/>
              </a:ext>
            </a:extLst>
          </p:cNvPr>
          <p:cNvSpPr>
            <a:spLocks noGrp="1"/>
          </p:cNvSpPr>
          <p:nvPr>
            <p:ph type="sldNum" sz="quarter" idx="12"/>
          </p:nvPr>
        </p:nvSpPr>
        <p:spPr/>
        <p:txBody>
          <a:bodyPr/>
          <a:lstStyle/>
          <a:p>
            <a:fld id="{C3C3236D-FB65-584A-8227-5A449D06E62A}" type="slidenum">
              <a:rPr lang="en-US" smtClean="0"/>
              <a:t>9</a:t>
            </a:fld>
            <a:endParaRPr lang="en-US" dirty="0"/>
          </a:p>
        </p:txBody>
      </p:sp>
    </p:spTree>
    <p:extLst>
      <p:ext uri="{BB962C8B-B14F-4D97-AF65-F5344CB8AC3E}">
        <p14:creationId xmlns:p14="http://schemas.microsoft.com/office/powerpoint/2010/main" val="2644096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8D27C-986A-F433-1C7D-F1B5BC891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0A51F-FCA4-B9B0-70A7-9D86B8E5D33A}"/>
              </a:ext>
            </a:extLst>
          </p:cNvPr>
          <p:cNvSpPr>
            <a:spLocks noGrp="1"/>
          </p:cNvSpPr>
          <p:nvPr>
            <p:ph type="title"/>
          </p:nvPr>
        </p:nvSpPr>
        <p:spPr/>
        <p:txBody>
          <a:bodyPr/>
          <a:lstStyle/>
          <a:p>
            <a:pPr algn="ctr"/>
            <a:br>
              <a:rPr lang="en-US" dirty="0"/>
            </a:br>
            <a:r>
              <a:rPr lang="en-US" dirty="0"/>
              <a:t>Training Question</a:t>
            </a:r>
            <a:br>
              <a:rPr lang="en-US" dirty="0"/>
            </a:br>
            <a:r>
              <a:rPr lang="en-US" dirty="0"/>
              <a:t># 7</a:t>
            </a:r>
          </a:p>
        </p:txBody>
      </p:sp>
      <p:sp>
        <p:nvSpPr>
          <p:cNvPr id="8" name="Text Placeholder 7">
            <a:extLst>
              <a:ext uri="{FF2B5EF4-FFF2-40B4-BE49-F238E27FC236}">
                <a16:creationId xmlns:a16="http://schemas.microsoft.com/office/drawing/2014/main" id="{F56DDFBB-B666-11AD-D23C-DA72AAB3CBF6}"/>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Linda wants to have her tax return prepared. She tells you:</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She is 18 years old</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She has a 2-year-old daughter</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She wants to claim the EIC and the CTC/ACTC for her daughter</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She and her daughter have valid SSNs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Her W-2 reflects earnings of $3,000</a:t>
            </a:r>
            <a:endParaRPr lang="en-US" sz="2800" dirty="0"/>
          </a:p>
        </p:txBody>
      </p:sp>
      <p:sp>
        <p:nvSpPr>
          <p:cNvPr id="3" name="Slide Number Placeholder 1">
            <a:extLst>
              <a:ext uri="{FF2B5EF4-FFF2-40B4-BE49-F238E27FC236}">
                <a16:creationId xmlns:a16="http://schemas.microsoft.com/office/drawing/2014/main" id="{686284ED-61DC-94EE-A487-C8175A8CDA50}"/>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90</a:t>
            </a:fld>
            <a:endParaRPr lang="en-US" dirty="0"/>
          </a:p>
        </p:txBody>
      </p:sp>
    </p:spTree>
    <p:extLst>
      <p:ext uri="{BB962C8B-B14F-4D97-AF65-F5344CB8AC3E}">
        <p14:creationId xmlns:p14="http://schemas.microsoft.com/office/powerpoint/2010/main" val="41391661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FD6AC-45DA-29A1-20AC-DE0D682B9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23B71-7B82-B0BD-D3D3-15B18E92B8BC}"/>
              </a:ext>
            </a:extLst>
          </p:cNvPr>
          <p:cNvSpPr>
            <a:spLocks noGrp="1"/>
          </p:cNvSpPr>
          <p:nvPr>
            <p:ph type="title"/>
          </p:nvPr>
        </p:nvSpPr>
        <p:spPr/>
        <p:txBody>
          <a:bodyPr/>
          <a:lstStyle/>
          <a:p>
            <a:pPr algn="ctr"/>
            <a:br>
              <a:rPr lang="en-US" dirty="0"/>
            </a:br>
            <a:r>
              <a:rPr lang="en-US" dirty="0"/>
              <a:t>Training Question</a:t>
            </a:r>
            <a:br>
              <a:rPr lang="en-US" dirty="0"/>
            </a:br>
            <a:r>
              <a:rPr lang="en-US" dirty="0"/>
              <a:t># 7</a:t>
            </a:r>
          </a:p>
        </p:txBody>
      </p:sp>
      <p:sp>
        <p:nvSpPr>
          <p:cNvPr id="8" name="Text Placeholder 7">
            <a:extLst>
              <a:ext uri="{FF2B5EF4-FFF2-40B4-BE49-F238E27FC236}">
                <a16:creationId xmlns:a16="http://schemas.microsoft.com/office/drawing/2014/main" id="{A6D4CB3F-6D4C-E16B-4609-E6CFCB0A67BC}"/>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4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Would you ask Linda additional questions to satisfy due diligence requirements in this situation?</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Yes</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No</a:t>
            </a:r>
            <a:endParaRPr lang="en-US" sz="2800" dirty="0"/>
          </a:p>
        </p:txBody>
      </p:sp>
      <p:sp>
        <p:nvSpPr>
          <p:cNvPr id="3" name="Slide Number Placeholder 1">
            <a:extLst>
              <a:ext uri="{FF2B5EF4-FFF2-40B4-BE49-F238E27FC236}">
                <a16:creationId xmlns:a16="http://schemas.microsoft.com/office/drawing/2014/main" id="{C1CB67DA-2B9B-063D-B423-8032013DC8E5}"/>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91</a:t>
            </a:fld>
            <a:endParaRPr lang="en-US" dirty="0"/>
          </a:p>
        </p:txBody>
      </p:sp>
    </p:spTree>
    <p:extLst>
      <p:ext uri="{BB962C8B-B14F-4D97-AF65-F5344CB8AC3E}">
        <p14:creationId xmlns:p14="http://schemas.microsoft.com/office/powerpoint/2010/main" val="41970302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60919-69A7-C03E-F104-6436A1FB2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67F84-BB26-BB25-33B4-0DE06F3EF477}"/>
              </a:ext>
            </a:extLst>
          </p:cNvPr>
          <p:cNvSpPr>
            <a:spLocks noGrp="1"/>
          </p:cNvSpPr>
          <p:nvPr>
            <p:ph type="title"/>
          </p:nvPr>
        </p:nvSpPr>
        <p:spPr/>
        <p:txBody>
          <a:bodyPr/>
          <a:lstStyle/>
          <a:p>
            <a:pPr algn="ctr"/>
            <a:br>
              <a:rPr lang="en-US" dirty="0"/>
            </a:br>
            <a:r>
              <a:rPr lang="en-US" dirty="0"/>
              <a:t>Training Question</a:t>
            </a:r>
            <a:br>
              <a:rPr lang="en-US" dirty="0"/>
            </a:br>
            <a:r>
              <a:rPr lang="en-US" dirty="0"/>
              <a:t># 7</a:t>
            </a:r>
          </a:p>
        </p:txBody>
      </p:sp>
      <p:sp>
        <p:nvSpPr>
          <p:cNvPr id="8" name="Text Placeholder 7">
            <a:extLst>
              <a:ext uri="{FF2B5EF4-FFF2-40B4-BE49-F238E27FC236}">
                <a16:creationId xmlns:a16="http://schemas.microsoft.com/office/drawing/2014/main" id="{B9703D34-3617-DAC8-EDE6-0EAAA1C41E99}"/>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4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Which question(s) would you ask Linda to determine if she and/or child are the qualifying child or dependent of another person?</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With whom did you and your daughter live during the year?</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Who provided support for both you and your daughter?</a:t>
            </a:r>
            <a:endParaRPr kumimoji="0" lang="en-US" sz="2800" b="0" i="0" u="none" strike="noStrike" kern="1200" cap="none" spc="0" normalizeH="0" baseline="0" noProof="0" dirty="0">
              <a:ln>
                <a:noFill/>
              </a:ln>
              <a:solidFill>
                <a:srgbClr val="323438"/>
              </a:solidFill>
              <a:effectLst/>
              <a:uLnTx/>
              <a:uFillTx/>
              <a:ea typeface="+mn-ea"/>
              <a:cs typeface="Arial"/>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Both A &amp; B</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None of the above</a:t>
            </a:r>
            <a:endParaRPr lang="en-US" sz="2800" dirty="0"/>
          </a:p>
        </p:txBody>
      </p:sp>
      <p:sp>
        <p:nvSpPr>
          <p:cNvPr id="3" name="Slide Number Placeholder 1">
            <a:extLst>
              <a:ext uri="{FF2B5EF4-FFF2-40B4-BE49-F238E27FC236}">
                <a16:creationId xmlns:a16="http://schemas.microsoft.com/office/drawing/2014/main" id="{A1A87A43-86C2-91C7-8D93-8AC804FB419C}"/>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92</a:t>
            </a:fld>
            <a:endParaRPr lang="en-US" dirty="0"/>
          </a:p>
        </p:txBody>
      </p:sp>
    </p:spTree>
    <p:extLst>
      <p:ext uri="{BB962C8B-B14F-4D97-AF65-F5344CB8AC3E}">
        <p14:creationId xmlns:p14="http://schemas.microsoft.com/office/powerpoint/2010/main" val="2582349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F744-ABEC-6915-3EEA-C707D53C6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0EC4C-8A27-75B3-789F-5CEC28AF209F}"/>
              </a:ext>
            </a:extLst>
          </p:cNvPr>
          <p:cNvSpPr>
            <a:spLocks noGrp="1"/>
          </p:cNvSpPr>
          <p:nvPr>
            <p:ph type="title"/>
          </p:nvPr>
        </p:nvSpPr>
        <p:spPr/>
        <p:txBody>
          <a:bodyPr/>
          <a:lstStyle/>
          <a:p>
            <a:pPr algn="ctr"/>
            <a:br>
              <a:rPr lang="en-US" dirty="0"/>
            </a:br>
            <a:r>
              <a:rPr lang="en-US" dirty="0"/>
              <a:t>Training Question</a:t>
            </a:r>
            <a:br>
              <a:rPr lang="en-US" dirty="0"/>
            </a:br>
            <a:r>
              <a:rPr lang="en-US" dirty="0"/>
              <a:t># 7</a:t>
            </a:r>
          </a:p>
        </p:txBody>
      </p:sp>
      <p:sp>
        <p:nvSpPr>
          <p:cNvPr id="8" name="Text Placeholder 7">
            <a:extLst>
              <a:ext uri="{FF2B5EF4-FFF2-40B4-BE49-F238E27FC236}">
                <a16:creationId xmlns:a16="http://schemas.microsoft.com/office/drawing/2014/main" id="{FAF5C415-C7A1-F32D-0293-9DCA5DE90E1B}"/>
              </a:ext>
            </a:extLst>
          </p:cNvPr>
          <p:cNvSpPr>
            <a:spLocks noGrp="1"/>
          </p:cNvSpPr>
          <p:nvPr>
            <p:ph type="body" sz="quarter" idx="19"/>
          </p:nvPr>
        </p:nvSpPr>
        <p:spPr>
          <a:xfrm>
            <a:off x="4522009" y="452763"/>
            <a:ext cx="7063349" cy="5948353"/>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400" b="0" i="0" u="none" strike="noStrike" kern="1200" cap="none" spc="0" normalizeH="0" baseline="0" noProof="0" dirty="0">
              <a:ln>
                <a:noFill/>
              </a:ln>
              <a:solidFill>
                <a:srgbClr val="323438"/>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400" b="0" i="0" u="none" strike="noStrike" kern="1200" cap="none" spc="0" normalizeH="0" baseline="0" noProof="0" dirty="0">
                <a:ln>
                  <a:noFill/>
                </a:ln>
                <a:solidFill>
                  <a:srgbClr val="323438"/>
                </a:solidFill>
                <a:effectLst/>
                <a:uLnTx/>
                <a:uFillTx/>
                <a:ea typeface="+mn-ea"/>
                <a:cs typeface="+mn-cs"/>
              </a:rPr>
              <a:t>In response to your questions, Linda provides the following:</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400" b="1" i="0" u="none" strike="noStrike" kern="1200" cap="none" spc="0" normalizeH="0" baseline="0" noProof="0" dirty="0">
                <a:ln>
                  <a:noFill/>
                </a:ln>
                <a:solidFill>
                  <a:srgbClr val="323438"/>
                </a:solidFill>
                <a:effectLst/>
                <a:uLnTx/>
                <a:uFillTx/>
                <a:ea typeface="+mn-ea"/>
                <a:cs typeface="+mn-cs"/>
              </a:rPr>
              <a:t>Q: With whom did you and your daughter live during the year?</a:t>
            </a:r>
            <a:br>
              <a:rPr kumimoji="0" lang="en-US" sz="2400" b="0" i="0" u="none" strike="noStrike" kern="1200" cap="none" spc="0" normalizeH="0" baseline="0" noProof="0" dirty="0">
                <a:ln>
                  <a:noFill/>
                </a:ln>
                <a:solidFill>
                  <a:srgbClr val="323438"/>
                </a:solidFill>
                <a:effectLst/>
                <a:uLnTx/>
                <a:uFillTx/>
                <a:ea typeface="+mn-ea"/>
                <a:cs typeface="+mn-cs"/>
              </a:rPr>
            </a:br>
            <a:r>
              <a:rPr kumimoji="0" lang="en-US" sz="2400" b="0" i="0" u="none" strike="noStrike" kern="1200" cap="none" spc="0" normalizeH="0" baseline="0" noProof="0" dirty="0">
                <a:ln>
                  <a:noFill/>
                </a:ln>
                <a:solidFill>
                  <a:srgbClr val="323438"/>
                </a:solidFill>
                <a:effectLst/>
                <a:uLnTx/>
                <a:uFillTx/>
                <a:ea typeface="+mn-ea"/>
                <a:cs typeface="+mn-cs"/>
              </a:rPr>
              <a:t>A: My daughter lived with my parents all year and I moved into my parent's house in September.</a:t>
            </a: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endParaRPr kumimoji="0" lang="en-US" sz="2400" b="0" i="0" u="none" strike="noStrike" kern="1200" cap="none" spc="0" normalizeH="0" baseline="0" noProof="0" dirty="0">
              <a:ln>
                <a:noFill/>
              </a:ln>
              <a:solidFill>
                <a:srgbClr val="323438"/>
              </a:solidFill>
              <a:effectLst/>
              <a:uLnTx/>
              <a:uFillTx/>
              <a:ea typeface="+mn-ea"/>
              <a:cs typeface="+mn-cs"/>
            </a:endParaRPr>
          </a:p>
          <a:p>
            <a:pPr marL="0" marR="0" lvl="0" indent="0" algn="l" defTabSz="914400" rtl="0" eaLnBrk="1" fontAlgn="auto" latinLnBrk="0" hangingPunct="1">
              <a:lnSpc>
                <a:spcPct val="107000"/>
              </a:lnSpc>
              <a:spcBef>
                <a:spcPts val="0"/>
              </a:spcBef>
              <a:spcAft>
                <a:spcPts val="750"/>
              </a:spcAft>
              <a:buClr>
                <a:srgbClr val="323438"/>
              </a:buClr>
              <a:buSzPct val="120000"/>
              <a:buFont typeface="Wingdings" panose="05000000000000000000" pitchFamily="2" charset="2"/>
              <a:buNone/>
              <a:tabLst/>
              <a:defRPr/>
            </a:pPr>
            <a:r>
              <a:rPr kumimoji="0" lang="en-US" sz="2400" b="1" i="0" u="none" strike="noStrike" kern="1200" cap="none" spc="0" normalizeH="0" baseline="0" noProof="0" dirty="0">
                <a:ln>
                  <a:noFill/>
                </a:ln>
                <a:solidFill>
                  <a:srgbClr val="323438"/>
                </a:solidFill>
                <a:effectLst/>
                <a:uLnTx/>
                <a:uFillTx/>
                <a:ea typeface="+mn-ea"/>
                <a:cs typeface="+mn-cs"/>
              </a:rPr>
              <a:t>Q: Who provided support for you and your daughter?</a:t>
            </a:r>
            <a:br>
              <a:rPr kumimoji="0" lang="en-US" sz="2400" b="0" i="0" u="none" strike="noStrike" kern="1200" cap="none" spc="0" normalizeH="0" baseline="0" noProof="0" dirty="0">
                <a:ln>
                  <a:noFill/>
                </a:ln>
                <a:solidFill>
                  <a:srgbClr val="323438"/>
                </a:solidFill>
                <a:effectLst/>
                <a:uLnTx/>
                <a:uFillTx/>
                <a:ea typeface="+mn-ea"/>
                <a:cs typeface="+mn-cs"/>
              </a:rPr>
            </a:br>
            <a:r>
              <a:rPr kumimoji="0" lang="en-US" sz="2400" b="0" i="0" u="none" strike="noStrike" kern="1200" cap="none" spc="0" normalizeH="0" baseline="0" noProof="0" dirty="0">
                <a:ln>
                  <a:noFill/>
                </a:ln>
                <a:solidFill>
                  <a:srgbClr val="323438"/>
                </a:solidFill>
                <a:effectLst/>
                <a:uLnTx/>
                <a:uFillTx/>
                <a:ea typeface="+mn-ea"/>
                <a:cs typeface="+mn-cs"/>
              </a:rPr>
              <a:t>A: My parents provided most of the support for both of us. I moved back into my parent's house in September because they stopped paying my rent.</a:t>
            </a:r>
            <a:endParaRPr kumimoji="0" lang="en-US" sz="2400" b="0" i="0" u="none" strike="noStrike" kern="1200" cap="none" spc="0" normalizeH="0" baseline="0" noProof="0" dirty="0">
              <a:ln>
                <a:noFill/>
              </a:ln>
              <a:solidFill>
                <a:srgbClr val="323438"/>
              </a:solidFill>
              <a:effectLst/>
              <a:uLnTx/>
              <a:uFillTx/>
              <a:ea typeface="+mn-ea"/>
              <a:cs typeface="Arial"/>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lang="en-US" sz="2800" dirty="0"/>
          </a:p>
        </p:txBody>
      </p:sp>
      <p:sp>
        <p:nvSpPr>
          <p:cNvPr id="3" name="Slide Number Placeholder 1">
            <a:extLst>
              <a:ext uri="{FF2B5EF4-FFF2-40B4-BE49-F238E27FC236}">
                <a16:creationId xmlns:a16="http://schemas.microsoft.com/office/drawing/2014/main" id="{9BDFFBED-00FF-68CB-4081-7446A2A83109}"/>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93</a:t>
            </a:fld>
            <a:endParaRPr lang="en-US" dirty="0"/>
          </a:p>
        </p:txBody>
      </p:sp>
    </p:spTree>
    <p:extLst>
      <p:ext uri="{BB962C8B-B14F-4D97-AF65-F5344CB8AC3E}">
        <p14:creationId xmlns:p14="http://schemas.microsoft.com/office/powerpoint/2010/main" val="3623499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73A19-C7FA-70B2-CEA7-431AB7FECC70}"/>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E913E2E4-0CAE-E3AE-3A69-D85A69EB93F9}"/>
              </a:ext>
            </a:extLst>
          </p:cNvPr>
          <p:cNvSpPr>
            <a:spLocks noGrp="1"/>
          </p:cNvSpPr>
          <p:nvPr>
            <p:ph type="title"/>
          </p:nvPr>
        </p:nvSpPr>
        <p:spPr>
          <a:xfrm>
            <a:off x="226378" y="285649"/>
            <a:ext cx="11739244" cy="501586"/>
          </a:xfrm>
        </p:spPr>
        <p:txBody>
          <a:bodyPr/>
          <a:lstStyle/>
          <a:p>
            <a:pPr algn="ctr"/>
            <a:r>
              <a:rPr lang="en-US" dirty="0"/>
              <a:t>Training Question # 7 – Answer </a:t>
            </a:r>
          </a:p>
        </p:txBody>
      </p:sp>
      <p:sp>
        <p:nvSpPr>
          <p:cNvPr id="2" name="Slide Number Placeholder 2">
            <a:extLst>
              <a:ext uri="{FF2B5EF4-FFF2-40B4-BE49-F238E27FC236}">
                <a16:creationId xmlns:a16="http://schemas.microsoft.com/office/drawing/2014/main" id="{BDDB6418-39E0-0999-F627-CE9273B416AB}"/>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B1D19066-71D9-2E0E-95DD-E4EDFBF48BF5}"/>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Does Linda qualify to claim the EIC with a qualifying child or claim the CTC/ACTC?</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8721437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BFE8E-2D63-1384-9DFF-9B152E44C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F74E5-EDF4-2C91-F7F1-ECA941645984}"/>
              </a:ext>
            </a:extLst>
          </p:cNvPr>
          <p:cNvSpPr>
            <a:spLocks noGrp="1"/>
          </p:cNvSpPr>
          <p:nvPr>
            <p:ph type="title"/>
          </p:nvPr>
        </p:nvSpPr>
        <p:spPr/>
        <p:txBody>
          <a:bodyPr/>
          <a:lstStyle/>
          <a:p>
            <a:pPr algn="ctr"/>
            <a:br>
              <a:rPr lang="en-US" dirty="0"/>
            </a:br>
            <a:r>
              <a:rPr lang="en-US" dirty="0"/>
              <a:t>Training Question</a:t>
            </a:r>
            <a:br>
              <a:rPr lang="en-US" dirty="0"/>
            </a:br>
            <a:r>
              <a:rPr lang="en-US" dirty="0"/>
              <a:t># 8</a:t>
            </a:r>
          </a:p>
        </p:txBody>
      </p:sp>
      <p:sp>
        <p:nvSpPr>
          <p:cNvPr id="8" name="Text Placeholder 7">
            <a:extLst>
              <a:ext uri="{FF2B5EF4-FFF2-40B4-BE49-F238E27FC236}">
                <a16:creationId xmlns:a16="http://schemas.microsoft.com/office/drawing/2014/main" id="{61F7B54B-BF97-3E9D-416D-8A5BDBF71AC4}"/>
              </a:ext>
            </a:extLst>
          </p:cNvPr>
          <p:cNvSpPr>
            <a:spLocks noGrp="1"/>
          </p:cNvSpPr>
          <p:nvPr>
            <p:ph type="body" sz="quarter" idx="19"/>
          </p:nvPr>
        </p:nvSpPr>
        <p:spPr>
          <a:xfrm>
            <a:off x="4522009" y="372863"/>
            <a:ext cx="7063349"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Steven wants to have his tax return prepared. He tell you:</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is 32 years old</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has stepsons, ages, 10 and 11, and both stepsons have valid SSNs</a:t>
            </a:r>
            <a:endParaRPr kumimoji="0" lang="en-US" sz="2800" b="0" i="0" u="none" strike="noStrike" kern="1200" cap="none" spc="0" normalizeH="0" baseline="0" noProof="0" dirty="0">
              <a:ln>
                <a:noFill/>
              </a:ln>
              <a:solidFill>
                <a:srgbClr val="323438"/>
              </a:solidFill>
              <a:effectLst/>
              <a:uLnTx/>
              <a:uFillTx/>
              <a:ea typeface="+mn-ea"/>
              <a:cs typeface="Arial"/>
            </a:endParaRP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can provide documentation that the boys lived with him all year in the U.S.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He divorced the boys’ mother two years ago</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The boys’ mother moved back in with them in August</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His W-2 reflects earnings are $20,000</a:t>
            </a:r>
          </a:p>
          <a:p>
            <a:pPr marL="880110" marR="0" lvl="1" indent="-514350" algn="l" defTabSz="914400" rtl="0" eaLnBrk="1" fontAlgn="auto" latinLnBrk="0" hangingPunct="1">
              <a:lnSpc>
                <a:spcPct val="100000"/>
              </a:lnSpc>
              <a:spcBef>
                <a:spcPts val="550"/>
              </a:spcBef>
              <a:spcAft>
                <a:spcPts val="0"/>
              </a:spcAft>
              <a:buClr>
                <a:srgbClr val="323438"/>
              </a:buClr>
              <a:buSzPct val="120000"/>
              <a:buFont typeface="+mj-lt"/>
              <a:buAutoNum type="alphaUcPeriod"/>
              <a:tabLst/>
              <a:defRPr/>
            </a:pPr>
            <a:endParaRPr lang="en-US" sz="2800" dirty="0"/>
          </a:p>
        </p:txBody>
      </p:sp>
      <p:sp>
        <p:nvSpPr>
          <p:cNvPr id="3" name="Slide Number Placeholder 1">
            <a:extLst>
              <a:ext uri="{FF2B5EF4-FFF2-40B4-BE49-F238E27FC236}">
                <a16:creationId xmlns:a16="http://schemas.microsoft.com/office/drawing/2014/main" id="{7E9C227A-4EE3-B479-76E4-8384BD5404BF}"/>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95</a:t>
            </a:fld>
            <a:endParaRPr lang="en-US" dirty="0"/>
          </a:p>
        </p:txBody>
      </p:sp>
    </p:spTree>
    <p:extLst>
      <p:ext uri="{BB962C8B-B14F-4D97-AF65-F5344CB8AC3E}">
        <p14:creationId xmlns:p14="http://schemas.microsoft.com/office/powerpoint/2010/main" val="958205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3B58-E0CD-E134-4D63-9C8815B998EA}"/>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EC8D5E7B-3F2B-3425-337E-15F7FD0E20B1}"/>
              </a:ext>
            </a:extLst>
          </p:cNvPr>
          <p:cNvSpPr>
            <a:spLocks noGrp="1"/>
          </p:cNvSpPr>
          <p:nvPr>
            <p:ph type="title"/>
          </p:nvPr>
        </p:nvSpPr>
        <p:spPr>
          <a:xfrm>
            <a:off x="226378" y="285649"/>
            <a:ext cx="11739244" cy="501586"/>
          </a:xfrm>
        </p:spPr>
        <p:txBody>
          <a:bodyPr/>
          <a:lstStyle/>
          <a:p>
            <a:pPr algn="ctr"/>
            <a:r>
              <a:rPr lang="en-US" dirty="0"/>
              <a:t>Training Question # 8 – Answer </a:t>
            </a:r>
          </a:p>
        </p:txBody>
      </p:sp>
      <p:sp>
        <p:nvSpPr>
          <p:cNvPr id="2" name="Slide Number Placeholder 2">
            <a:extLst>
              <a:ext uri="{FF2B5EF4-FFF2-40B4-BE49-F238E27FC236}">
                <a16:creationId xmlns:a16="http://schemas.microsoft.com/office/drawing/2014/main" id="{78A44FEB-186F-983E-DF04-EABB8B873B34}"/>
              </a:ext>
            </a:extLst>
          </p:cNvPr>
          <p:cNvSpPr>
            <a:spLocks noGrp="1"/>
          </p:cNvSpPr>
          <p:nvPr>
            <p:ph type="sldNum" sz="quarter" idx="12"/>
          </p:nvPr>
        </p:nvSpPr>
        <p:spPr>
          <a:xfrm>
            <a:off x="272360" y="6405556"/>
            <a:ext cx="6528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C3C3236D-FB65-584A-8227-5A449D06E62A}" type="slidenum">
              <a:rPr kumimoji="0" lang="en-US" sz="1200" b="0" i="0" u="none" strike="noStrike" kern="1200" cap="none" spc="0" normalizeH="0" baseline="0" noProof="0" smtClean="0">
                <a:ln>
                  <a:noFill/>
                </a:ln>
                <a:solidFill>
                  <a:srgbClr val="000000"/>
                </a:solidFill>
                <a:effectLst/>
                <a:uLnTx/>
                <a:uFillTx/>
                <a:latin typeface="Fira Sans" panose="020B0503050000020004" pitchFamily="34" charset="0"/>
                <a:cs typeface="+mn-cs"/>
              </a:rPr>
              <a:pPr marL="0" marR="0" lvl="0" indent="0" algn="l" defTabSz="609585"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000000"/>
              </a:solidFill>
              <a:effectLst/>
              <a:uLnTx/>
              <a:uFillTx/>
              <a:latin typeface="Fira Sans" panose="020B0503050000020004" pitchFamily="34" charset="0"/>
              <a:cs typeface="+mn-cs"/>
            </a:endParaRPr>
          </a:p>
        </p:txBody>
      </p:sp>
      <p:sp>
        <p:nvSpPr>
          <p:cNvPr id="3" name="Content Placeholder 13">
            <a:extLst>
              <a:ext uri="{FF2B5EF4-FFF2-40B4-BE49-F238E27FC236}">
                <a16:creationId xmlns:a16="http://schemas.microsoft.com/office/drawing/2014/main" id="{A8992332-B846-D69A-37EA-2887E44BA449}"/>
              </a:ext>
            </a:extLst>
          </p:cNvPr>
          <p:cNvSpPr txBox="1">
            <a:spLocks/>
          </p:cNvSpPr>
          <p:nvPr/>
        </p:nvSpPr>
        <p:spPr>
          <a:xfrm>
            <a:off x="609600" y="1396093"/>
            <a:ext cx="10972800" cy="4620986"/>
          </a:xfrm>
          <a:prstGeom prst="rect">
            <a:avLst/>
          </a:prstGeom>
        </p:spPr>
        <p:style>
          <a:lnRef idx="2">
            <a:schemeClr val="accent1"/>
          </a:lnRef>
          <a:fillRef idx="1">
            <a:schemeClr val="lt1"/>
          </a:fillRef>
          <a:effectRef idx="0">
            <a:schemeClr val="accent1"/>
          </a:effectRef>
          <a:fontRef idx="minor">
            <a:schemeClr val="dk1"/>
          </a:fontRef>
        </p:style>
        <p:txBody>
          <a:bodyPr/>
          <a:lstStyle>
            <a:lvl1pPr marL="40639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
                <a:schemeClr val="tx1"/>
              </a:buClr>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
                <a:schemeClr val="tx1"/>
              </a:buClr>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Would you ask Steven additional questions to satisfy due diligence requirements for EIC or CTC/ACTC in this situation?</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p>
          <a:p>
            <a:pPr marL="365760" marR="0" lvl="1" indent="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None/>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45720" marR="0" lvl="0" indent="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None/>
              <a:tabLst/>
              <a:defRPr/>
            </a:pPr>
            <a:r>
              <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rPr>
              <a:t>Let’s discuss…………………</a:t>
            </a:r>
            <a:endParaRPr kumimoji="0" lang="en-US" sz="2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ea typeface="+mn-ea"/>
              <a:cs typeface="Arial"/>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0" marR="0" indent="0">
              <a:buNone/>
            </a:pPr>
            <a:endParaRPr lang="en-US" sz="2800" kern="100" dirty="0">
              <a:solidFill>
                <a:srgbClr val="00B050"/>
              </a:solidFill>
              <a:effectLst/>
              <a:ea typeface="Calibri" panose="020F0502020204030204" pitchFamily="34" charset="0"/>
              <a:cs typeface="Times New Roman" panose="02020603050405020304" pitchFamily="18" charset="0"/>
            </a:endParaRPr>
          </a:p>
          <a:p>
            <a:pPr marL="0" marR="0" lvl="0" indent="0" defTabSz="609585" rtl="0" eaLnBrk="1" fontAlgn="auto" latinLnBrk="0" hangingPunct="1">
              <a:lnSpc>
                <a:spcPct val="100000"/>
              </a:lnSpc>
              <a:spcBef>
                <a:spcPct val="20000"/>
              </a:spcBef>
              <a:spcAft>
                <a:spcPts val="0"/>
              </a:spcAft>
              <a:buClr>
                <a:srgbClr val="000000"/>
              </a:buClr>
              <a:buSzTx/>
              <a:buFont typeface="Arial" panose="020B0604020202020204" pitchFamily="34" charset="0"/>
              <a:buNone/>
              <a:tabLst/>
              <a:defRPr/>
            </a:pPr>
            <a:br>
              <a:rPr kumimoji="0" lang="en-US" sz="2600" b="0" i="0" u="none" strike="noStrike" kern="1200" cap="none" spc="0" normalizeH="0" baseline="0" noProof="0" dirty="0">
                <a:ln>
                  <a:noFill/>
                </a:ln>
                <a:solidFill>
                  <a:srgbClr val="000000"/>
                </a:solidFill>
                <a:effectLst/>
                <a:uLnTx/>
                <a:uFillTx/>
                <a:ea typeface="Cambria" panose="02040503050406030204" pitchFamily="18" charset="0"/>
                <a:cs typeface="+mn-cs"/>
              </a:rPr>
            </a:br>
            <a:endParaRPr kumimoji="0" lang="en-US" sz="2600" b="1" i="0" u="none" strike="noStrike" kern="1200" cap="none" spc="0" normalizeH="0" baseline="0" noProof="0" dirty="0">
              <a:ln>
                <a:noFill/>
              </a:ln>
              <a:solidFill>
                <a:srgbClr val="A6D1EA">
                  <a:lumMod val="75000"/>
                </a:srgbClr>
              </a:solidFill>
              <a:effectLst>
                <a:outerShdw blurRad="38100" dist="38100" dir="2700000" algn="tl">
                  <a:srgbClr val="000000">
                    <a:alpha val="43137"/>
                  </a:srgbClr>
                </a:outerShdw>
              </a:effectLst>
              <a:uLnTx/>
              <a:uFillTx/>
              <a:cs typeface="+mn-cs"/>
            </a:endParaRPr>
          </a:p>
        </p:txBody>
      </p:sp>
    </p:spTree>
    <p:custDataLst>
      <p:tags r:id="rId1"/>
    </p:custDataLst>
    <p:extLst>
      <p:ext uri="{BB962C8B-B14F-4D97-AF65-F5344CB8AC3E}">
        <p14:creationId xmlns:p14="http://schemas.microsoft.com/office/powerpoint/2010/main" val="922262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BF53-2323-B1D4-ED27-6F1A8645D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42273-07A4-526F-DACD-9A196E521F2C}"/>
              </a:ext>
            </a:extLst>
          </p:cNvPr>
          <p:cNvSpPr>
            <a:spLocks noGrp="1"/>
          </p:cNvSpPr>
          <p:nvPr>
            <p:ph type="title"/>
          </p:nvPr>
        </p:nvSpPr>
        <p:spPr/>
        <p:txBody>
          <a:bodyPr/>
          <a:lstStyle/>
          <a:p>
            <a:pPr algn="ctr"/>
            <a:br>
              <a:rPr lang="en-US" dirty="0"/>
            </a:br>
            <a:r>
              <a:rPr lang="en-US" dirty="0"/>
              <a:t>Training Question</a:t>
            </a:r>
            <a:br>
              <a:rPr lang="en-US" dirty="0"/>
            </a:br>
            <a:r>
              <a:rPr lang="en-US" dirty="0"/>
              <a:t># 9</a:t>
            </a:r>
          </a:p>
        </p:txBody>
      </p:sp>
      <p:sp>
        <p:nvSpPr>
          <p:cNvPr id="8" name="Text Placeholder 7">
            <a:extLst>
              <a:ext uri="{FF2B5EF4-FFF2-40B4-BE49-F238E27FC236}">
                <a16:creationId xmlns:a16="http://schemas.microsoft.com/office/drawing/2014/main" id="{EE821EB8-9244-F0C5-D17D-65AD6F0037F6}"/>
              </a:ext>
            </a:extLst>
          </p:cNvPr>
          <p:cNvSpPr>
            <a:spLocks noGrp="1"/>
          </p:cNvSpPr>
          <p:nvPr>
            <p:ph type="body" sz="quarter" idx="19"/>
          </p:nvPr>
        </p:nvSpPr>
        <p:spPr>
          <a:xfrm>
            <a:off x="4522009" y="372863"/>
            <a:ext cx="7178760"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Sam wants to have his tax return prepared. He tells you:</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He is 29 years old</a:t>
            </a:r>
            <a:endParaRPr kumimoji="0" lang="en-US" sz="2400" b="0" i="0" u="none" strike="noStrike" kern="1200" cap="none" spc="0" normalizeH="0" baseline="0" noProof="0" dirty="0">
              <a:ln>
                <a:noFill/>
              </a:ln>
              <a:solidFill>
                <a:srgbClr val="323438"/>
              </a:solidFill>
              <a:effectLst/>
              <a:uLnTx/>
              <a:uFillTx/>
              <a:ea typeface="+mn-ea"/>
              <a:cs typeface="Arial"/>
            </a:endParaRP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He has a nephew, age 2</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Sam shows you SS cards for himself, nephew, and child’s mother, his widowed (unmarried) sister-in-law, that are valid</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Sam’s sister-in-law is 33 years old</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His nephew and sister-in-law lived with him all year in U.S.</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There were no other adults living in the home</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He wishes to claim EIC and the CTC/ACTC and ODC</a:t>
            </a:r>
          </a:p>
          <a:p>
            <a:pPr marL="640080" marR="0" lvl="1" indent="-274320" algn="l" defTabSz="914400" rtl="0" eaLnBrk="1" fontAlgn="auto" latinLnBrk="0" hangingPunct="1">
              <a:lnSpc>
                <a:spcPct val="100000"/>
              </a:lnSpc>
              <a:spcBef>
                <a:spcPts val="550"/>
              </a:spcBef>
              <a:spcAft>
                <a:spcPts val="0"/>
              </a:spcAft>
              <a:buClr>
                <a:srgbClr val="323438"/>
              </a:buClr>
              <a:buSzPct val="120000"/>
              <a:buFont typeface="Wingdings" panose="05000000000000000000" pitchFamily="2" charset="2"/>
              <a:buChar char="§"/>
              <a:tabLst/>
              <a:defRPr/>
            </a:pPr>
            <a:r>
              <a:rPr kumimoji="0" lang="en-US" sz="2400" b="0" i="0" u="none" strike="noStrike" kern="1200" cap="none" spc="0" normalizeH="0" baseline="0" noProof="0" dirty="0">
                <a:ln>
                  <a:noFill/>
                </a:ln>
                <a:solidFill>
                  <a:srgbClr val="323438"/>
                </a:solidFill>
                <a:effectLst/>
                <a:uLnTx/>
                <a:uFillTx/>
                <a:ea typeface="+mn-ea"/>
                <a:cs typeface="+mn-cs"/>
              </a:rPr>
              <a:t>His W-2 reflects earnings of $33,000</a:t>
            </a:r>
            <a:endParaRPr lang="en-US" sz="2400" dirty="0"/>
          </a:p>
        </p:txBody>
      </p:sp>
      <p:sp>
        <p:nvSpPr>
          <p:cNvPr id="3" name="Slide Number Placeholder 1">
            <a:extLst>
              <a:ext uri="{FF2B5EF4-FFF2-40B4-BE49-F238E27FC236}">
                <a16:creationId xmlns:a16="http://schemas.microsoft.com/office/drawing/2014/main" id="{C269FD71-FC15-1C40-42D6-A4BD119027D0}"/>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97</a:t>
            </a:fld>
            <a:endParaRPr lang="en-US" dirty="0"/>
          </a:p>
        </p:txBody>
      </p:sp>
    </p:spTree>
    <p:extLst>
      <p:ext uri="{BB962C8B-B14F-4D97-AF65-F5344CB8AC3E}">
        <p14:creationId xmlns:p14="http://schemas.microsoft.com/office/powerpoint/2010/main" val="21971154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DF1F2-6FBB-4204-227C-5D56107AE4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4F962-27E5-1DEA-CB1B-AA3E6C5EF803}"/>
              </a:ext>
            </a:extLst>
          </p:cNvPr>
          <p:cNvSpPr>
            <a:spLocks noGrp="1"/>
          </p:cNvSpPr>
          <p:nvPr>
            <p:ph type="title"/>
          </p:nvPr>
        </p:nvSpPr>
        <p:spPr/>
        <p:txBody>
          <a:bodyPr/>
          <a:lstStyle/>
          <a:p>
            <a:pPr algn="ctr"/>
            <a:br>
              <a:rPr lang="en-US" dirty="0"/>
            </a:br>
            <a:r>
              <a:rPr lang="en-US" dirty="0"/>
              <a:t>Training Question</a:t>
            </a:r>
            <a:br>
              <a:rPr lang="en-US" dirty="0"/>
            </a:br>
            <a:r>
              <a:rPr lang="en-US" dirty="0"/>
              <a:t># 9</a:t>
            </a:r>
          </a:p>
        </p:txBody>
      </p:sp>
      <p:sp>
        <p:nvSpPr>
          <p:cNvPr id="8" name="Text Placeholder 7">
            <a:extLst>
              <a:ext uri="{FF2B5EF4-FFF2-40B4-BE49-F238E27FC236}">
                <a16:creationId xmlns:a16="http://schemas.microsoft.com/office/drawing/2014/main" id="{A1D3E1F3-9E61-D8D0-E9D2-155AD8587A00}"/>
              </a:ext>
            </a:extLst>
          </p:cNvPr>
          <p:cNvSpPr>
            <a:spLocks noGrp="1"/>
          </p:cNvSpPr>
          <p:nvPr>
            <p:ph type="body" sz="quarter" idx="19"/>
          </p:nvPr>
        </p:nvSpPr>
        <p:spPr>
          <a:xfrm>
            <a:off x="4522009" y="372863"/>
            <a:ext cx="7178760"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endParaRPr kumimoji="0" lang="en-US" sz="2800" b="0" i="0" u="none" strike="noStrike" kern="1200" cap="none" spc="0" normalizeH="0" baseline="0" noProof="0" dirty="0">
              <a:ln>
                <a:noFill/>
              </a:ln>
              <a:solidFill>
                <a:srgbClr val="323438"/>
              </a:solidFill>
              <a:effectLst/>
              <a:uLnTx/>
              <a:uFillTx/>
              <a:ea typeface="+mn-ea"/>
              <a:cs typeface="+mn-cs"/>
            </a:endParaRPr>
          </a:p>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800" b="0" i="0" u="none" strike="noStrike" kern="1200" cap="none" spc="0" normalizeH="0" baseline="0" noProof="0" dirty="0">
                <a:ln>
                  <a:noFill/>
                </a:ln>
                <a:solidFill>
                  <a:srgbClr val="323438"/>
                </a:solidFill>
                <a:effectLst/>
                <a:uLnTx/>
                <a:uFillTx/>
                <a:ea typeface="+mn-ea"/>
                <a:cs typeface="+mn-cs"/>
              </a:rPr>
              <a:t>Would ask Sam additional questions to satisfy due diligence requirements for EIC, CTC/ACTC or ODC in this situation?</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Yes</a:t>
            </a:r>
          </a:p>
          <a:p>
            <a:pPr marL="880110" marR="0" lvl="1" indent="-51435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800" b="0" i="0" u="none" strike="noStrike" kern="1200" cap="none" spc="0" normalizeH="0" baseline="0" noProof="0" dirty="0">
                <a:ln>
                  <a:noFill/>
                </a:ln>
                <a:solidFill>
                  <a:srgbClr val="323438"/>
                </a:solidFill>
                <a:effectLst/>
                <a:uLnTx/>
                <a:uFillTx/>
                <a:ea typeface="+mn-ea"/>
                <a:cs typeface="+mn-cs"/>
              </a:rPr>
              <a:t> No</a:t>
            </a:r>
            <a:endParaRPr lang="en-US" sz="2800" dirty="0"/>
          </a:p>
        </p:txBody>
      </p:sp>
      <p:sp>
        <p:nvSpPr>
          <p:cNvPr id="3" name="Slide Number Placeholder 1">
            <a:extLst>
              <a:ext uri="{FF2B5EF4-FFF2-40B4-BE49-F238E27FC236}">
                <a16:creationId xmlns:a16="http://schemas.microsoft.com/office/drawing/2014/main" id="{AB094D44-5AD3-8F25-2D95-BF6BD59D434E}"/>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98</a:t>
            </a:fld>
            <a:endParaRPr lang="en-US" dirty="0"/>
          </a:p>
        </p:txBody>
      </p:sp>
    </p:spTree>
    <p:extLst>
      <p:ext uri="{BB962C8B-B14F-4D97-AF65-F5344CB8AC3E}">
        <p14:creationId xmlns:p14="http://schemas.microsoft.com/office/powerpoint/2010/main" val="70482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6A0B4-D826-6734-FA80-300690814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88D32-719E-53F5-E17B-5E7900D25D4A}"/>
              </a:ext>
            </a:extLst>
          </p:cNvPr>
          <p:cNvSpPr>
            <a:spLocks noGrp="1"/>
          </p:cNvSpPr>
          <p:nvPr>
            <p:ph type="title"/>
          </p:nvPr>
        </p:nvSpPr>
        <p:spPr/>
        <p:txBody>
          <a:bodyPr/>
          <a:lstStyle/>
          <a:p>
            <a:pPr algn="ctr"/>
            <a:br>
              <a:rPr lang="en-US" dirty="0"/>
            </a:br>
            <a:r>
              <a:rPr lang="en-US" dirty="0"/>
              <a:t>Training Question</a:t>
            </a:r>
            <a:br>
              <a:rPr lang="en-US" dirty="0"/>
            </a:br>
            <a:r>
              <a:rPr lang="en-US" dirty="0"/>
              <a:t># 9</a:t>
            </a:r>
          </a:p>
        </p:txBody>
      </p:sp>
      <p:sp>
        <p:nvSpPr>
          <p:cNvPr id="8" name="Text Placeholder 7">
            <a:extLst>
              <a:ext uri="{FF2B5EF4-FFF2-40B4-BE49-F238E27FC236}">
                <a16:creationId xmlns:a16="http://schemas.microsoft.com/office/drawing/2014/main" id="{DEF253CC-4016-167D-E988-5872137FE303}"/>
              </a:ext>
            </a:extLst>
          </p:cNvPr>
          <p:cNvSpPr>
            <a:spLocks noGrp="1"/>
          </p:cNvSpPr>
          <p:nvPr>
            <p:ph type="body" sz="quarter" idx="19"/>
          </p:nvPr>
        </p:nvSpPr>
        <p:spPr>
          <a:xfrm>
            <a:off x="4522009" y="372863"/>
            <a:ext cx="7178760" cy="6028254"/>
          </a:xfrm>
        </p:spPr>
        <p:txBody>
          <a:bodyPr/>
          <a:lstStyle/>
          <a:p>
            <a:pPr marL="320040" marR="0" lvl="0" indent="-320040" algn="l" defTabSz="914400" rtl="0" eaLnBrk="1" fontAlgn="auto" latinLnBrk="0" hangingPunct="1">
              <a:lnSpc>
                <a:spcPct val="100000"/>
              </a:lnSpc>
              <a:spcBef>
                <a:spcPts val="700"/>
              </a:spcBef>
              <a:spcAft>
                <a:spcPts val="0"/>
              </a:spcAft>
              <a:buClr>
                <a:srgbClr val="323438"/>
              </a:buClr>
              <a:buSzPct val="120000"/>
              <a:buFont typeface="Wingdings" panose="05000000000000000000" pitchFamily="2" charset="2"/>
              <a:buChar char="§"/>
              <a:tabLst/>
              <a:defRPr/>
            </a:pPr>
            <a:r>
              <a:rPr kumimoji="0" lang="en-US" sz="2600" b="0" i="0" u="none" strike="noStrike" kern="1200" cap="none" spc="0" normalizeH="0" baseline="0" noProof="0" dirty="0">
                <a:ln>
                  <a:noFill/>
                </a:ln>
                <a:solidFill>
                  <a:srgbClr val="323438"/>
                </a:solidFill>
                <a:effectLst/>
                <a:uLnTx/>
                <a:uFillTx/>
                <a:ea typeface="+mn-ea"/>
                <a:cs typeface="+mn-cs"/>
              </a:rPr>
              <a:t>Which questions would you ask Sam to determine if his nephew is a qualifying child for EIC and CTC/ACTC and if sister-in-law is a qualifying relative for whom Sam can claim ODC?</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Does anyone else live in your household?</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Why is the child’s mother not claiming him?</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Who paid towards sister-in-law support and did Sam provide more than one-half?</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Both A &amp; C</a:t>
            </a:r>
          </a:p>
          <a:p>
            <a:pPr marL="822960" marR="0" lvl="1" indent="-457200" algn="l" defTabSz="914400" rtl="0" eaLnBrk="1" fontAlgn="auto" latinLnBrk="0" hangingPunct="1">
              <a:lnSpc>
                <a:spcPct val="100000"/>
              </a:lnSpc>
              <a:spcBef>
                <a:spcPts val="550"/>
              </a:spcBef>
              <a:spcAft>
                <a:spcPts val="0"/>
              </a:spcAft>
              <a:buClr>
                <a:srgbClr val="323438"/>
              </a:buClr>
              <a:buSzPct val="100000"/>
              <a:buFont typeface="+mj-lt"/>
              <a:buAutoNum type="alphaUcPeriod"/>
              <a:tabLst/>
              <a:defRPr/>
            </a:pPr>
            <a:r>
              <a:rPr kumimoji="0" lang="en-US" sz="2600" b="0" i="0" u="none" strike="noStrike" kern="1200" cap="none" spc="0" normalizeH="0" baseline="0" noProof="0" dirty="0">
                <a:ln>
                  <a:noFill/>
                </a:ln>
                <a:solidFill>
                  <a:srgbClr val="323438"/>
                </a:solidFill>
                <a:effectLst/>
                <a:uLnTx/>
                <a:uFillTx/>
                <a:ea typeface="+mn-ea"/>
                <a:cs typeface="+mn-cs"/>
              </a:rPr>
              <a:t>Both B &amp; C</a:t>
            </a:r>
            <a:endParaRPr lang="en-US" sz="2600" dirty="0"/>
          </a:p>
        </p:txBody>
      </p:sp>
      <p:sp>
        <p:nvSpPr>
          <p:cNvPr id="3" name="Slide Number Placeholder 1">
            <a:extLst>
              <a:ext uri="{FF2B5EF4-FFF2-40B4-BE49-F238E27FC236}">
                <a16:creationId xmlns:a16="http://schemas.microsoft.com/office/drawing/2014/main" id="{066C6661-618C-956A-D278-6F2CD2FC9FA2}"/>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99</a:t>
            </a:fld>
            <a:endParaRPr lang="en-US" dirty="0"/>
          </a:p>
        </p:txBody>
      </p:sp>
    </p:spTree>
    <p:extLst>
      <p:ext uri="{BB962C8B-B14F-4D97-AF65-F5344CB8AC3E}">
        <p14:creationId xmlns:p14="http://schemas.microsoft.com/office/powerpoint/2010/main" val="714583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0.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11.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12.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3.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4.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5.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6.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7.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18.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19.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2.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0.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21.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22.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3.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4.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5.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6.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7.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8.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29.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0.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1.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2.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3.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34.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4.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5.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6.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7.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alculations"/>
  <p:tag name="ARTICULATE_SLIDE_THUMBNAIL_REFRESH" val="1"/>
  <p:tag name="GENSWF_SLIDE_UID" val="{64E0A543-7077-423B-9423-44DE83B7F2A6}:566"/>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35.684"/>
  <p:tag name="ISPRING_SLIDE_ID_2" val="{00CC6881-BF5C-4361-8094-FCE81B207441}"/>
</p:tagLst>
</file>

<file path=ppt/tags/tag8.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ags/tag9.xml><?xml version="1.0" encoding="utf-8"?>
<p:tagLst xmlns:a="http://schemas.openxmlformats.org/drawingml/2006/main" xmlns:r="http://schemas.openxmlformats.org/officeDocument/2006/relationships" xmlns:p="http://schemas.openxmlformats.org/presentationml/2006/main">
  <p:tag name="AUDIO_ID" val="261"/>
  <p:tag name="ISPRING_SLIDE_INDENT_LEVEL" val="0"/>
  <p:tag name="ARTICULATE_USED_LAYOUT" val="2"/>
  <p:tag name="GENSWF_SLIDE_TITLE" val="College Savings Bonds​"/>
  <p:tag name="ARTICULATE_SLIDE_THUMBNAIL_REFRESH" val="1"/>
  <p:tag name="GENSWF_SLIDE_UID" val="{7A75B619-6F71-46DF-B5A9-12BA6A96BA81}:448"/>
  <p:tag name="ISPRING_CUSTOM_TIMING_USED" val="1"/>
  <p:tag name="ISPRING_SLIDE_BRANCHING_PROPERTIES" val="&lt;BranchingProperties&gt;&lt;nextAction&gt;&lt;action&gt;0&lt;/action&gt;&lt;/nextAction&gt;&lt;prevAction&gt;&lt;action&gt;0&lt;/action&gt;&lt;/prevAction&gt;&lt;lock&gt;0&lt;/lock&gt;&lt;/BranchingProperties&gt;&#10;"/>
  <p:tag name="GENSWF_ADVANCE_TIME" val="45.924"/>
  <p:tag name="ISPRING_SLIDE_ID_2" val="{1D0485E3-CA77-4FC6-9FD2-91C73ACD4B90}"/>
</p:tagLst>
</file>

<file path=ppt/theme/theme1.xml><?xml version="1.0" encoding="utf-8"?>
<a:theme xmlns:a="http://schemas.openxmlformats.org/drawingml/2006/main" name="Wolters Kluwer (2021)">
  <a:themeElements>
    <a:clrScheme name="Wolters Kluwer (2022)">
      <a:dk1>
        <a:srgbClr val="000000"/>
      </a:dk1>
      <a:lt1>
        <a:srgbClr val="FFFFFF"/>
      </a:lt1>
      <a:dk2>
        <a:srgbClr val="000000"/>
      </a:dk2>
      <a:lt2>
        <a:srgbClr val="EDEDED"/>
      </a:lt2>
      <a:accent1>
        <a:srgbClr val="007AC3"/>
      </a:accent1>
      <a:accent2>
        <a:srgbClr val="A6D1EA"/>
      </a:accent2>
      <a:accent3>
        <a:srgbClr val="85BC20"/>
      </a:accent3>
      <a:accent4>
        <a:srgbClr val="C2DD90"/>
      </a:accent4>
      <a:accent5>
        <a:srgbClr val="E5202E"/>
      </a:accent5>
      <a:accent6>
        <a:srgbClr val="FAD2D5"/>
      </a:accent6>
      <a:hlink>
        <a:srgbClr val="007AC3"/>
      </a:hlink>
      <a:folHlink>
        <a:srgbClr val="007AC3"/>
      </a:folHlink>
    </a:clrScheme>
    <a:fontScheme name="Wolters Kluwer">
      <a:majorFont>
        <a:latin typeface="Fira Sans Light"/>
        <a:ea typeface=""/>
        <a:cs typeface=""/>
      </a:majorFont>
      <a:minorFont>
        <a:latin typeface="Fira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tIns="90000" bIns="90000" rtlCol="0" anchor="t"/>
      <a:lstStyle>
        <a:defPPr algn="l">
          <a:defRPr sz="1800" dirty="0">
            <a:solidFill>
              <a:schemeClr val="tx1"/>
            </a:solidFill>
          </a:defRPr>
        </a:defPPr>
      </a:lstStyle>
      <a:style>
        <a:lnRef idx="2">
          <a:schemeClr val="dk1">
            <a:shade val="50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86A4E94E903F4F82D44F796A4EEBBD" ma:contentTypeVersion="12" ma:contentTypeDescription="Create a new document." ma:contentTypeScope="" ma:versionID="8217362be457798e5efc612d5b20afeb">
  <xsd:schema xmlns:xsd="http://www.w3.org/2001/XMLSchema" xmlns:xs="http://www.w3.org/2001/XMLSchema" xmlns:p="http://schemas.microsoft.com/office/2006/metadata/properties" xmlns:ns2="7011d8a9-6cca-4c05-944c-1a38129ce7c1" xmlns:ns3="685dec3f-b50d-426e-9ebb-b45dfb51b450" targetNamespace="http://schemas.microsoft.com/office/2006/metadata/properties" ma:root="true" ma:fieldsID="7d62426d4d88e42078d2e4032a0b82d4" ns2:_="" ns3:_="">
    <xsd:import namespace="7011d8a9-6cca-4c05-944c-1a38129ce7c1"/>
    <xsd:import namespace="685dec3f-b50d-426e-9ebb-b45dfb51b4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11d8a9-6cca-4c05-944c-1a38129ce7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dbaa9c1-4c41-47fa-abf7-0ca4ed4052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5dec3f-b50d-426e-9ebb-b45dfb51b45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517978d-fed3-460e-aedb-bcbd89fc7678}" ma:internalName="TaxCatchAll" ma:showField="CatchAllData" ma:web="685dec3f-b50d-426e-9ebb-b45dfb51b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85dec3f-b50d-426e-9ebb-b45dfb51b450" xsi:nil="true"/>
    <lcf76f155ced4ddcb4097134ff3c332f xmlns="7011d8a9-6cca-4c05-944c-1a38129ce7c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9F8257-8DAC-464B-BFA0-DA408DD2B43F}">
  <ds:schemaRefs>
    <ds:schemaRef ds:uri="685dec3f-b50d-426e-9ebb-b45dfb51b450"/>
    <ds:schemaRef ds:uri="7011d8a9-6cca-4c05-944c-1a38129ce7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C17EEB-22D9-4605-A8CE-5810827C48BA}">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 ds:uri="7011d8a9-6cca-4c05-944c-1a38129ce7c1"/>
    <ds:schemaRef ds:uri="http://purl.org/dc/elements/1.1/"/>
    <ds:schemaRef ds:uri="685dec3f-b50d-426e-9ebb-b45dfb51b450"/>
    <ds:schemaRef ds:uri="http://schemas.microsoft.com/office/2006/metadata/properties"/>
  </ds:schemaRefs>
</ds:datastoreItem>
</file>

<file path=customXml/itemProps3.xml><?xml version="1.0" encoding="utf-8"?>
<ds:datastoreItem xmlns:ds="http://schemas.openxmlformats.org/officeDocument/2006/customXml" ds:itemID="{F951CA2D-65C1-429C-9F15-BBAF8995EC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724</TotalTime>
  <Words>4481</Words>
  <Application>Microsoft Office PowerPoint</Application>
  <PresentationFormat>Widescreen</PresentationFormat>
  <Paragraphs>663</Paragraphs>
  <Slides>110</Slides>
  <Notes>34</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110</vt:i4>
      </vt:variant>
    </vt:vector>
  </HeadingPairs>
  <TitlesOfParts>
    <vt:vector size="126" baseType="lpstr">
      <vt:lpstr>Fira Sans Medium</vt:lpstr>
      <vt:lpstr>Broadway</vt:lpstr>
      <vt:lpstr>Wingdings</vt:lpstr>
      <vt:lpstr>Arial</vt:lpstr>
      <vt:lpstr>Calibri Light</vt:lpstr>
      <vt:lpstr>Bradley Hand ITC</vt:lpstr>
      <vt:lpstr>Lucida Calligraphy</vt:lpstr>
      <vt:lpstr>Calibri</vt:lpstr>
      <vt:lpstr>Cambria</vt:lpstr>
      <vt:lpstr>Brush Script MT</vt:lpstr>
      <vt:lpstr>Fira Sans Light</vt:lpstr>
      <vt:lpstr>Fira Sans</vt:lpstr>
      <vt:lpstr>Wolters Kluwer (2021)</vt:lpstr>
      <vt:lpstr>Custom Design</vt:lpstr>
      <vt:lpstr>1_Retrospect</vt:lpstr>
      <vt:lpstr>Retrospect</vt:lpstr>
      <vt:lpstr>PowerPoint Presentation</vt:lpstr>
      <vt:lpstr>PowerPoint Presentation</vt:lpstr>
      <vt:lpstr>Sioux City, Iowa</vt:lpstr>
      <vt:lpstr>Quote of the Session</vt:lpstr>
      <vt:lpstr>Objectives</vt:lpstr>
      <vt:lpstr>Agenda</vt:lpstr>
      <vt:lpstr>Agenda</vt:lpstr>
      <vt:lpstr>Earned Income Tax Credit</vt:lpstr>
      <vt:lpstr>Earned Income Tax Credit</vt:lpstr>
      <vt:lpstr>EIC Rules for Everyone Rule 1</vt:lpstr>
      <vt:lpstr>EIC Rules for Everyone Rule 1</vt:lpstr>
      <vt:lpstr>EIC Rules for Everyone Rule 2</vt:lpstr>
      <vt:lpstr>EIC Rules for Everyone Rule 3</vt:lpstr>
      <vt:lpstr>EIC Rules for Everyone Rule 4</vt:lpstr>
      <vt:lpstr>EIC Rules for Everyone Rule 5</vt:lpstr>
      <vt:lpstr>EIC Rules for Everyone Rule 6</vt:lpstr>
      <vt:lpstr>EIC Rules for Everyone Rule 7</vt:lpstr>
      <vt:lpstr>EIC Rules for Everyone Rule 7</vt:lpstr>
      <vt:lpstr>EIC Rules for Everyone Rule 7</vt:lpstr>
      <vt:lpstr>EIC Rules for Everyone Rule 7</vt:lpstr>
      <vt:lpstr>EIC Rules for Taxpayers That Have Qualifying Child Rule 8</vt:lpstr>
      <vt:lpstr>EIC Rules for Taxpayers That Have Qualifying Child Rule 8</vt:lpstr>
      <vt:lpstr>Qualifying Child Requirement for EIC</vt:lpstr>
      <vt:lpstr>EIC Rules for Taxpayers That Have Qualifying Child Rule 9</vt:lpstr>
      <vt:lpstr>EIC Rules for Taxpayers That Have Qualifying Child Rule 10</vt:lpstr>
      <vt:lpstr>EIC Rules for Taxpayers That Do Not Have Qualifying Child Rule 11</vt:lpstr>
      <vt:lpstr>EIC Rules for Taxpayers That Do Not Have Qualifying Child Rule 12</vt:lpstr>
      <vt:lpstr>EIC Rules for Taxpayers That Do Not Have Qualifying Child Rule 13</vt:lpstr>
      <vt:lpstr>EIC Rules for Taxpayers That Do Not Have Qualifying Child Rule 14</vt:lpstr>
      <vt:lpstr>EIC Rules for Military</vt:lpstr>
      <vt:lpstr>EIC Rules for Clergy or Minister</vt:lpstr>
      <vt:lpstr>Question</vt:lpstr>
      <vt:lpstr>Due Diligence Must Dos</vt:lpstr>
      <vt:lpstr>Due Diligence Question # 1</vt:lpstr>
      <vt:lpstr>Due Diligence Answer # 1</vt:lpstr>
      <vt:lpstr>Due Diligence Question # 2 </vt:lpstr>
      <vt:lpstr>Due Diligence Answer # 2</vt:lpstr>
      <vt:lpstr>Tax Practitioners Exercising Due Diligence Summary</vt:lpstr>
      <vt:lpstr>Tax Practitioners Exercising Due Diligence Summary</vt:lpstr>
      <vt:lpstr>Tax Practitioners Exercising Due Diligence Summary</vt:lpstr>
      <vt:lpstr>Tax Practitioners Due Diligence Requirements</vt:lpstr>
      <vt:lpstr>Form 8867</vt:lpstr>
      <vt:lpstr>Form 8867</vt:lpstr>
      <vt:lpstr>Due Diligence  Requirement # 1</vt:lpstr>
      <vt:lpstr>Due Diligence  Requirement # 2</vt:lpstr>
      <vt:lpstr>Due Diligence  Requirement # 3</vt:lpstr>
      <vt:lpstr>Due Diligence  Requirement # 4</vt:lpstr>
      <vt:lpstr>Due Diligence Note of Interest</vt:lpstr>
      <vt:lpstr>Interviewing Tips</vt:lpstr>
      <vt:lpstr>Best Practices</vt:lpstr>
      <vt:lpstr>Best Practices</vt:lpstr>
      <vt:lpstr>We Cannot Rely on Software Alone to Fulfill Due Diligence Responsibilities</vt:lpstr>
      <vt:lpstr>These Best Due Diligence Practices Can Assist</vt:lpstr>
      <vt:lpstr>Form 886-H-EIC</vt:lpstr>
      <vt:lpstr>Form 88-H-EIC</vt:lpstr>
      <vt:lpstr>These Best Due Diligence Practices Can Assist</vt:lpstr>
      <vt:lpstr>Record Retention Requirements</vt:lpstr>
      <vt:lpstr>Other  Best Practices</vt:lpstr>
      <vt:lpstr>Paid Preparer Compliance</vt:lpstr>
      <vt:lpstr>Paid Preparer Compliance</vt:lpstr>
      <vt:lpstr>Paid Preparer Compliance</vt:lpstr>
      <vt:lpstr>Paid Preparer Compliance</vt:lpstr>
      <vt:lpstr>Due Diligence Questionnaire Example</vt:lpstr>
      <vt:lpstr>Due Diligence Questionnaire Example</vt:lpstr>
      <vt:lpstr>Due Diligence Questionnaire Example</vt:lpstr>
      <vt:lpstr>Due Diligence Questionnaire Example</vt:lpstr>
      <vt:lpstr>Due Diligence Questionnaire Example</vt:lpstr>
      <vt:lpstr>Other Items of Interest for Questionnaire</vt:lpstr>
      <vt:lpstr>Other Items of Interest for Questionnaire </vt:lpstr>
      <vt:lpstr>Bonus Quote of the Session</vt:lpstr>
      <vt:lpstr>IRS Resources</vt:lpstr>
      <vt:lpstr>IRS Resources</vt:lpstr>
      <vt:lpstr>IRS Resources</vt:lpstr>
      <vt:lpstr>PowerPoint Presentation</vt:lpstr>
      <vt:lpstr> Training Question # 1</vt:lpstr>
      <vt:lpstr>Training Question # 1 – Answer </vt:lpstr>
      <vt:lpstr> Training Question # 2</vt:lpstr>
      <vt:lpstr>Training Question # 2 – Answer </vt:lpstr>
      <vt:lpstr> Training Question # 3</vt:lpstr>
      <vt:lpstr>Training Question # 3 – Answer </vt:lpstr>
      <vt:lpstr> Training Question # 4</vt:lpstr>
      <vt:lpstr>Training Question # 4 – Answer </vt:lpstr>
      <vt:lpstr> Training Question # 5</vt:lpstr>
      <vt:lpstr>Training Question # 5 – Answer </vt:lpstr>
      <vt:lpstr> Training Question # 6</vt:lpstr>
      <vt:lpstr>Training Question # 6 – Answer </vt:lpstr>
      <vt:lpstr> Training Question # 6 (continued)</vt:lpstr>
      <vt:lpstr>Training Question # 6 (continue) – Answer </vt:lpstr>
      <vt:lpstr>Training Question # 6 (continue) – Answer </vt:lpstr>
      <vt:lpstr> Training Question # 7</vt:lpstr>
      <vt:lpstr> Training Question # 7</vt:lpstr>
      <vt:lpstr> Training Question # 7</vt:lpstr>
      <vt:lpstr> Training Question # 7</vt:lpstr>
      <vt:lpstr>Training Question # 7 – Answer </vt:lpstr>
      <vt:lpstr> Training Question # 8</vt:lpstr>
      <vt:lpstr>Training Question # 8 – Answer </vt:lpstr>
      <vt:lpstr> Training Question # 9</vt:lpstr>
      <vt:lpstr> Training Question # 9</vt:lpstr>
      <vt:lpstr> Training Question # 9</vt:lpstr>
      <vt:lpstr> Training Question # 9</vt:lpstr>
      <vt:lpstr>Training Question # 9 – Answer </vt:lpstr>
      <vt:lpstr> Training Question # 10</vt:lpstr>
      <vt:lpstr>Training Question # 10 – Answer </vt:lpstr>
      <vt:lpstr> Training Question # 10</vt:lpstr>
      <vt:lpstr> Training Question # 10</vt:lpstr>
      <vt:lpstr>Training Question # 10 – Answer </vt:lpstr>
      <vt:lpstr>Q&amp;A</vt:lpstr>
      <vt:lpstr>PowerPoint Presentation</vt:lpstr>
      <vt:lpstr>PowerPoint Presentation</vt:lpstr>
      <vt:lpstr>PowerPoint Presentation</vt:lpstr>
    </vt:vector>
  </TitlesOfParts>
  <Company>Wolters Kluwer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Dougherty, Anna</dc:creator>
  <cp:lastModifiedBy>User</cp:lastModifiedBy>
  <cp:revision>107</cp:revision>
  <cp:lastPrinted>2020-01-31T13:19:22Z</cp:lastPrinted>
  <dcterms:created xsi:type="dcterms:W3CDTF">2014-09-21T18:13:09Z</dcterms:created>
  <dcterms:modified xsi:type="dcterms:W3CDTF">2025-06-13T21:17:00Z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0x0101001E86A4E94E903F4F82D44F796A4EEBBD</vt:lpwstr>
  </property>
  <property fmtid="{D5CDD505-2E9C-101B-9397-08002B2CF9AE}" pid="3" name="MediaServiceImageTags">
    <vt:lpwstr/>
  </property>
</Properties>
</file>