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sldIdLst>
    <p:sldId id="3282" r:id="rId4"/>
    <p:sldId id="3445" r:id="rId5"/>
    <p:sldId id="321" r:id="rId6"/>
    <p:sldId id="257" r:id="rId7"/>
    <p:sldId id="3339" r:id="rId8"/>
    <p:sldId id="3341" r:id="rId9"/>
    <p:sldId id="3342" r:id="rId10"/>
    <p:sldId id="3343" r:id="rId11"/>
    <p:sldId id="258" r:id="rId12"/>
    <p:sldId id="259" r:id="rId13"/>
    <p:sldId id="260" r:id="rId14"/>
    <p:sldId id="261" r:id="rId15"/>
    <p:sldId id="262" r:id="rId16"/>
    <p:sldId id="263" r:id="rId17"/>
    <p:sldId id="264" r:id="rId18"/>
    <p:sldId id="266" r:id="rId19"/>
    <p:sldId id="265" r:id="rId20"/>
    <p:sldId id="270" r:id="rId21"/>
    <p:sldId id="273" r:id="rId22"/>
    <p:sldId id="274" r:id="rId23"/>
    <p:sldId id="276" r:id="rId24"/>
    <p:sldId id="3344" r:id="rId25"/>
    <p:sldId id="3345" r:id="rId26"/>
    <p:sldId id="3346" r:id="rId27"/>
    <p:sldId id="3347" r:id="rId28"/>
    <p:sldId id="3348" r:id="rId29"/>
    <p:sldId id="3349" r:id="rId30"/>
    <p:sldId id="3351" r:id="rId31"/>
    <p:sldId id="3352" r:id="rId32"/>
    <p:sldId id="3353" r:id="rId33"/>
    <p:sldId id="3354" r:id="rId34"/>
    <p:sldId id="3355" r:id="rId35"/>
    <p:sldId id="3356" r:id="rId36"/>
    <p:sldId id="3357" r:id="rId37"/>
    <p:sldId id="3358" r:id="rId38"/>
    <p:sldId id="3359" r:id="rId39"/>
    <p:sldId id="3362" r:id="rId40"/>
    <p:sldId id="3389" r:id="rId41"/>
    <p:sldId id="3390" r:id="rId42"/>
    <p:sldId id="3391" r:id="rId43"/>
    <p:sldId id="3393" r:id="rId44"/>
    <p:sldId id="3392" r:id="rId45"/>
    <p:sldId id="277" r:id="rId46"/>
    <p:sldId id="282" r:id="rId47"/>
    <p:sldId id="285" r:id="rId48"/>
    <p:sldId id="291" r:id="rId49"/>
    <p:sldId id="299" r:id="rId50"/>
    <p:sldId id="3295" r:id="rId51"/>
    <p:sldId id="301" r:id="rId52"/>
    <p:sldId id="311" r:id="rId53"/>
    <p:sldId id="341" r:id="rId54"/>
    <p:sldId id="334" r:id="rId55"/>
    <p:sldId id="322" r:id="rId56"/>
    <p:sldId id="324" r:id="rId57"/>
    <p:sldId id="3366" r:id="rId58"/>
    <p:sldId id="3367" r:id="rId59"/>
    <p:sldId id="3368" r:id="rId60"/>
    <p:sldId id="3383" r:id="rId61"/>
    <p:sldId id="3384" r:id="rId62"/>
    <p:sldId id="3385" r:id="rId63"/>
    <p:sldId id="3386" r:id="rId64"/>
    <p:sldId id="3387" r:id="rId65"/>
    <p:sldId id="3388" r:id="rId66"/>
    <p:sldId id="3365" r:id="rId67"/>
    <p:sldId id="325" r:id="rId68"/>
    <p:sldId id="356" r:id="rId69"/>
    <p:sldId id="362" r:id="rId70"/>
    <p:sldId id="363" r:id="rId71"/>
    <p:sldId id="364" r:id="rId72"/>
    <p:sldId id="371" r:id="rId73"/>
    <p:sldId id="372" r:id="rId74"/>
    <p:sldId id="365" r:id="rId75"/>
    <p:sldId id="366" r:id="rId76"/>
    <p:sldId id="376" r:id="rId77"/>
    <p:sldId id="378" r:id="rId78"/>
    <p:sldId id="3394" r:id="rId79"/>
    <p:sldId id="3395" r:id="rId80"/>
    <p:sldId id="3396" r:id="rId81"/>
    <p:sldId id="3397" r:id="rId82"/>
    <p:sldId id="3400" r:id="rId83"/>
    <p:sldId id="3401" r:id="rId84"/>
    <p:sldId id="3404" r:id="rId85"/>
    <p:sldId id="3405" r:id="rId86"/>
    <p:sldId id="401" r:id="rId87"/>
    <p:sldId id="414" r:id="rId88"/>
    <p:sldId id="402" r:id="rId89"/>
    <p:sldId id="3320" r:id="rId90"/>
    <p:sldId id="457" r:id="rId91"/>
    <p:sldId id="3411" r:id="rId92"/>
    <p:sldId id="489" r:id="rId93"/>
    <p:sldId id="490" r:id="rId94"/>
    <p:sldId id="502" r:id="rId95"/>
    <p:sldId id="503" r:id="rId96"/>
    <p:sldId id="549" r:id="rId97"/>
    <p:sldId id="556" r:id="rId98"/>
    <p:sldId id="3444" r:id="rId99"/>
    <p:sldId id="568" r:id="rId100"/>
    <p:sldId id="3338" r:id="rId10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72" autoAdjust="0"/>
    <p:restoredTop sz="94660"/>
  </p:normalViewPr>
  <p:slideViewPr>
    <p:cSldViewPr snapToGrid="0">
      <p:cViewPr varScale="1">
        <p:scale>
          <a:sx n="53" d="100"/>
          <a:sy n="53" d="100"/>
        </p:scale>
        <p:origin x="78" y="1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slide" Target="slides/slide84.xml"/><Relationship Id="rId102" Type="http://schemas.openxmlformats.org/officeDocument/2006/relationships/presProps" Target="presProp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slide" Target="slides/slide9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103" Type="http://schemas.openxmlformats.org/officeDocument/2006/relationships/viewProps" Target="view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9D78E-CF9B-4B43-B347-6E6A339AE9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E578D74-F0DE-4D56-AC71-1E3B605283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0B21FD-34C7-458F-97F6-BD1C7CFCD2E9}"/>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5" name="Footer Placeholder 4">
            <a:extLst>
              <a:ext uri="{FF2B5EF4-FFF2-40B4-BE49-F238E27FC236}">
                <a16:creationId xmlns:a16="http://schemas.microsoft.com/office/drawing/2014/main" id="{F98F924B-E613-40C4-8D13-F2592D46FC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2CA7E5-0E95-41A9-9812-2311BAFFDA06}"/>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2094649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323D-46CE-409F-B9E7-2D0780A56F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B1AF6E-4714-43E1-BE0E-73CFA14E87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C5BD-9402-438B-8C11-92BFF58B7392}"/>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5" name="Footer Placeholder 4">
            <a:extLst>
              <a:ext uri="{FF2B5EF4-FFF2-40B4-BE49-F238E27FC236}">
                <a16:creationId xmlns:a16="http://schemas.microsoft.com/office/drawing/2014/main" id="{BE9D0C4A-02A9-42B7-B845-AAE67FAB35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98ADDA-89B5-437F-BBF1-88D367206235}"/>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3275626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9EE56D-0A45-4BED-8995-99DB6867C3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F2D894-A5F3-4621-B3D8-DFE6F349C9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D3D0AF-009B-4E2C-9BDF-C1B6435593FF}"/>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5" name="Footer Placeholder 4">
            <a:extLst>
              <a:ext uri="{FF2B5EF4-FFF2-40B4-BE49-F238E27FC236}">
                <a16:creationId xmlns:a16="http://schemas.microsoft.com/office/drawing/2014/main" id="{88B30365-2C73-48CF-96E0-6667D00066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99C4B2-A627-467B-A475-3B0A1410B81E}"/>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4069576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C1AC8-642D-EB68-B90C-1D3DBDF3F0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20936D-3796-2AAD-44DC-8716597E09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05320E-7EA8-CB4E-A480-948DD727AF23}"/>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5" name="Footer Placeholder 4">
            <a:extLst>
              <a:ext uri="{FF2B5EF4-FFF2-40B4-BE49-F238E27FC236}">
                <a16:creationId xmlns:a16="http://schemas.microsoft.com/office/drawing/2014/main" id="{BABCDFCD-21A8-0613-FE8D-3C3DDAEC5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5C2885-11BA-44CD-02E0-ECA875639674}"/>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486930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A4DD5-60D2-1DE0-3E6E-FE86F4A6F5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12D02C-6D71-E5D3-DFCE-B6FB57AE65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E0B59-B477-F209-2B8C-856577850D92}"/>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5" name="Footer Placeholder 4">
            <a:extLst>
              <a:ext uri="{FF2B5EF4-FFF2-40B4-BE49-F238E27FC236}">
                <a16:creationId xmlns:a16="http://schemas.microsoft.com/office/drawing/2014/main" id="{71F966DD-A6F9-CE0F-1342-C76EEAEF96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808AFF-B73B-0DE9-0922-E136F3FE735C}"/>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601447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95939-C1AD-7B01-9AEE-194307C557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9CC979-BDF2-93D9-192D-DD695D5FA57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ABA362-016A-0C66-9320-345953D70119}"/>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5" name="Footer Placeholder 4">
            <a:extLst>
              <a:ext uri="{FF2B5EF4-FFF2-40B4-BE49-F238E27FC236}">
                <a16:creationId xmlns:a16="http://schemas.microsoft.com/office/drawing/2014/main" id="{F4117D21-F3CC-B011-3C38-83284B883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B28546-7215-B39C-3096-BFDB3EA8C782}"/>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12898532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C6B8A-192A-D6D4-94C1-1AFD1D2336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281908-6518-454B-695D-18AE4D0810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105DE3-95A8-DCD7-7BB8-1281978DFF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255D7F-6067-A14C-3F53-8B17FE6BED7F}"/>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6" name="Footer Placeholder 5">
            <a:extLst>
              <a:ext uri="{FF2B5EF4-FFF2-40B4-BE49-F238E27FC236}">
                <a16:creationId xmlns:a16="http://schemas.microsoft.com/office/drawing/2014/main" id="{24EB3D61-E452-F91D-C447-5F818795C0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B4ADC-F221-2D89-D9B1-00E52A859986}"/>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2263184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06E39-47D0-BF69-B004-C193757E48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046C4B-30CA-4ACF-FD4D-08F39C298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972653-A464-DFA8-AE6C-29468621B6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543A07-A8AF-8789-639F-AA1F9A4792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71B6DF-8E26-2607-C611-FBB9A3DBB9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5B72BD-860C-3283-4BAE-E796D24AEF35}"/>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8" name="Footer Placeholder 7">
            <a:extLst>
              <a:ext uri="{FF2B5EF4-FFF2-40B4-BE49-F238E27FC236}">
                <a16:creationId xmlns:a16="http://schemas.microsoft.com/office/drawing/2014/main" id="{FD54AF71-BFFB-5AC9-79F2-29E22B13FB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0A5EEE-CFA2-C15A-BF94-BE534B271D5B}"/>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3595973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4856A-FAB7-65E6-2EF0-E854516740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3EA6D2-62B8-D552-0AFC-DE88054B825D}"/>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4" name="Footer Placeholder 3">
            <a:extLst>
              <a:ext uri="{FF2B5EF4-FFF2-40B4-BE49-F238E27FC236}">
                <a16:creationId xmlns:a16="http://schemas.microsoft.com/office/drawing/2014/main" id="{32F53662-CB9A-F6CE-3EF2-30D4CF194B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03D6C1-96B0-0092-6E14-A6339581864F}"/>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1675773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87099F-706C-6CFB-49DE-497FC73CEDEB}"/>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3" name="Footer Placeholder 2">
            <a:extLst>
              <a:ext uri="{FF2B5EF4-FFF2-40B4-BE49-F238E27FC236}">
                <a16:creationId xmlns:a16="http://schemas.microsoft.com/office/drawing/2014/main" id="{A3075823-231C-A0B2-4EA1-AC976AD6AE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5C4BFC-568D-B753-A120-F378F3B93BE1}"/>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2657125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3E42B-2DC6-55BC-A291-EAF1AFF7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8D5BDA-E251-0F2D-3D70-31EEF6E723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1A87F-4198-FB69-7055-BD62195DEA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A0CEF6-3255-BFE6-D33E-D3F74B267847}"/>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6" name="Footer Placeholder 5">
            <a:extLst>
              <a:ext uri="{FF2B5EF4-FFF2-40B4-BE49-F238E27FC236}">
                <a16:creationId xmlns:a16="http://schemas.microsoft.com/office/drawing/2014/main" id="{4AD38C2A-7D1D-1554-03DE-FED52B15ED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B8DCA-6511-819C-5DB3-7125B2703A61}"/>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3750362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5FA9-DEC0-476C-BEAC-0EFAB4BF53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404FD-FD68-45C5-BCA5-69847D773B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E2423C-A4A5-4C61-81E6-0F30CD7FBD3A}"/>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5" name="Footer Placeholder 4">
            <a:extLst>
              <a:ext uri="{FF2B5EF4-FFF2-40B4-BE49-F238E27FC236}">
                <a16:creationId xmlns:a16="http://schemas.microsoft.com/office/drawing/2014/main" id="{81120F57-0DD8-4BE3-BA34-C1CA27317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A0E97A-F194-43EB-91C4-69AB2B12760E}"/>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7651383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582C5-1416-6E4D-9CAE-434E26074C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46A7B6E-3FEB-E817-2063-B40B9AC1E7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462815-AE7A-0C38-F367-69D5D6A7E9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11560C-04DA-CF20-1026-8C91D7740E40}"/>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6" name="Footer Placeholder 5">
            <a:extLst>
              <a:ext uri="{FF2B5EF4-FFF2-40B4-BE49-F238E27FC236}">
                <a16:creationId xmlns:a16="http://schemas.microsoft.com/office/drawing/2014/main" id="{BBBEF208-D4D3-E96D-F8D4-5ECCCA968D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B46159-3FEF-849B-90C6-26D23FEDA27B}"/>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2183104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30E59-A3F6-A17E-B7A1-B85D23BA62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9DC53C-A918-9B43-076B-D389F22C18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27FE3-FD99-A784-27CC-A1CAF8F0377A}"/>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5" name="Footer Placeholder 4">
            <a:extLst>
              <a:ext uri="{FF2B5EF4-FFF2-40B4-BE49-F238E27FC236}">
                <a16:creationId xmlns:a16="http://schemas.microsoft.com/office/drawing/2014/main" id="{04E40DC0-1541-0F9C-C6E1-223F01051C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4F1DD7-6D3F-ECF5-BDA4-2FE6B0EA7881}"/>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8667344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673F4D-7F0B-C40D-E6F0-2EA2656DC2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71D32F-7DDC-931D-70E4-B107FDE49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CED2D2-B394-CD81-081E-565157EC5367}"/>
              </a:ext>
            </a:extLst>
          </p:cNvPr>
          <p:cNvSpPr>
            <a:spLocks noGrp="1"/>
          </p:cNvSpPr>
          <p:nvPr>
            <p:ph type="dt" sz="half" idx="10"/>
          </p:nvPr>
        </p:nvSpPr>
        <p:spPr/>
        <p:txBody>
          <a:bodyPr/>
          <a:lstStyle/>
          <a:p>
            <a:fld id="{C3B0F1C8-118B-447E-B1F9-1A88A7CD352E}" type="datetimeFigureOut">
              <a:rPr lang="en-US" smtClean="0"/>
              <a:t>8/31/2025</a:t>
            </a:fld>
            <a:endParaRPr lang="en-US"/>
          </a:p>
        </p:txBody>
      </p:sp>
      <p:sp>
        <p:nvSpPr>
          <p:cNvPr id="5" name="Footer Placeholder 4">
            <a:extLst>
              <a:ext uri="{FF2B5EF4-FFF2-40B4-BE49-F238E27FC236}">
                <a16:creationId xmlns:a16="http://schemas.microsoft.com/office/drawing/2014/main" id="{011DF0A0-D9C6-433E-939B-9563041D9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5A657C-D03F-7927-BFBB-FD96DA125ABC}"/>
              </a:ext>
            </a:extLst>
          </p:cNvPr>
          <p:cNvSpPr>
            <a:spLocks noGrp="1"/>
          </p:cNvSpPr>
          <p:nvPr>
            <p:ph type="sldNum" sz="quarter" idx="12"/>
          </p:nvPr>
        </p:nvSpPr>
        <p:spPr/>
        <p:txBody>
          <a:bodyPr/>
          <a:lstStyle/>
          <a:p>
            <a:fld id="{6B8B7A4D-7516-4A46-AD9C-FA121A4CE44C}" type="slidenum">
              <a:rPr lang="en-US" smtClean="0"/>
              <a:t>‹#›</a:t>
            </a:fld>
            <a:endParaRPr lang="en-US"/>
          </a:p>
        </p:txBody>
      </p:sp>
    </p:spTree>
    <p:extLst>
      <p:ext uri="{BB962C8B-B14F-4D97-AF65-F5344CB8AC3E}">
        <p14:creationId xmlns:p14="http://schemas.microsoft.com/office/powerpoint/2010/main" val="36302622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14BB0-BE97-5CC8-F2A4-D92AAB0451B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40567A7F-B589-133A-FE9A-B295B090F450}"/>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BB2D4-FD72-B316-4040-A7B840509C96}"/>
              </a:ext>
            </a:extLst>
          </p:cNvPr>
          <p:cNvSpPr>
            <a:spLocks noGrp="1"/>
          </p:cNvSpPr>
          <p:nvPr>
            <p:ph type="dt" sz="half" idx="10"/>
          </p:nvPr>
        </p:nvSpPr>
        <p:spPr/>
        <p:txBody>
          <a:bodyPr/>
          <a:lstStyle/>
          <a:p>
            <a:fld id="{0ECD4142-0824-47A1-A413-BBA1B51462B3}" type="datetimeFigureOut">
              <a:rPr lang="en-US" smtClean="0"/>
              <a:t>8/31/2025</a:t>
            </a:fld>
            <a:endParaRPr lang="en-US"/>
          </a:p>
        </p:txBody>
      </p:sp>
      <p:sp>
        <p:nvSpPr>
          <p:cNvPr id="5" name="Footer Placeholder 4">
            <a:extLst>
              <a:ext uri="{FF2B5EF4-FFF2-40B4-BE49-F238E27FC236}">
                <a16:creationId xmlns:a16="http://schemas.microsoft.com/office/drawing/2014/main" id="{7C6F534E-E1B1-C946-93E7-1300C82FF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90E083-C914-D0EF-203C-7F1D8193A66A}"/>
              </a:ext>
            </a:extLst>
          </p:cNvPr>
          <p:cNvSpPr>
            <a:spLocks noGrp="1"/>
          </p:cNvSpPr>
          <p:nvPr>
            <p:ph type="sldNum" sz="quarter" idx="12"/>
          </p:nvPr>
        </p:nvSpPr>
        <p:spPr/>
        <p:txBody>
          <a:bodyPr/>
          <a:lstStyle/>
          <a:p>
            <a:fld id="{B16D293C-5B91-4671-8897-30269FB92336}" type="slidenum">
              <a:rPr lang="en-US" smtClean="0"/>
              <a:t>‹#›</a:t>
            </a:fld>
            <a:endParaRPr lang="en-US"/>
          </a:p>
        </p:txBody>
      </p:sp>
    </p:spTree>
    <p:extLst>
      <p:ext uri="{BB962C8B-B14F-4D97-AF65-F5344CB8AC3E}">
        <p14:creationId xmlns:p14="http://schemas.microsoft.com/office/powerpoint/2010/main" val="27179654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30A64C46-F824-6344-9CB7-9AD1BD54C60D}"/>
              </a:ext>
            </a:extLst>
          </p:cNvPr>
          <p:cNvSpPr>
            <a:spLocks noGrp="1"/>
          </p:cNvSpPr>
          <p:nvPr>
            <p:ph type="pic" sz="quarter" idx="10"/>
          </p:nvPr>
        </p:nvSpPr>
        <p:spPr>
          <a:xfrm>
            <a:off x="7473952" y="0"/>
            <a:ext cx="4718049" cy="6858000"/>
          </a:xfrm>
          <a:prstGeom prst="rect">
            <a:avLst/>
          </a:prstGeom>
        </p:spPr>
        <p:txBody>
          <a:bodyPr/>
          <a:lstStyle/>
          <a:p>
            <a:endParaRPr lang="en-US"/>
          </a:p>
        </p:txBody>
      </p:sp>
      <p:sp>
        <p:nvSpPr>
          <p:cNvPr id="3" name="Rectangle 2">
            <a:extLst>
              <a:ext uri="{FF2B5EF4-FFF2-40B4-BE49-F238E27FC236}">
                <a16:creationId xmlns:a16="http://schemas.microsoft.com/office/drawing/2014/main" id="{28559448-11F0-BC43-AFFE-AE625A7C64E2}"/>
              </a:ext>
            </a:extLst>
          </p:cNvPr>
          <p:cNvSpPr/>
          <p:nvPr userDrawn="1"/>
        </p:nvSpPr>
        <p:spPr>
          <a:xfrm>
            <a:off x="1" y="0"/>
            <a:ext cx="747395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dirty="0">
              <a:latin typeface="Aller" panose="02000503030000020004" pitchFamily="2" charset="77"/>
            </a:endParaRPr>
          </a:p>
        </p:txBody>
      </p:sp>
      <p:sp>
        <p:nvSpPr>
          <p:cNvPr id="8" name="Rectangle 7">
            <a:extLst>
              <a:ext uri="{FF2B5EF4-FFF2-40B4-BE49-F238E27FC236}">
                <a16:creationId xmlns:a16="http://schemas.microsoft.com/office/drawing/2014/main" id="{0AA2B56B-F1D6-3447-90A2-5C4908117065}"/>
              </a:ext>
            </a:extLst>
          </p:cNvPr>
          <p:cNvSpPr/>
          <p:nvPr userDrawn="1"/>
        </p:nvSpPr>
        <p:spPr>
          <a:xfrm rot="16200000">
            <a:off x="3373967" y="-1193800"/>
            <a:ext cx="508000" cy="2895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1" dirty="0">
              <a:solidFill>
                <a:schemeClr val="accent4"/>
              </a:solidFill>
              <a:latin typeface="Aller" panose="02000503030000020004" pitchFamily="2" charset="77"/>
            </a:endParaRPr>
          </a:p>
        </p:txBody>
      </p:sp>
      <p:sp>
        <p:nvSpPr>
          <p:cNvPr id="18" name="Text Placeholder 17">
            <a:extLst>
              <a:ext uri="{FF2B5EF4-FFF2-40B4-BE49-F238E27FC236}">
                <a16:creationId xmlns:a16="http://schemas.microsoft.com/office/drawing/2014/main" id="{74F526CE-4620-5543-8A7E-EFD80977F1D3}"/>
              </a:ext>
            </a:extLst>
          </p:cNvPr>
          <p:cNvSpPr>
            <a:spLocks noGrp="1"/>
          </p:cNvSpPr>
          <p:nvPr>
            <p:ph type="body" sz="quarter" idx="11" hasCustomPrompt="1"/>
          </p:nvPr>
        </p:nvSpPr>
        <p:spPr>
          <a:xfrm>
            <a:off x="1200151" y="1409701"/>
            <a:ext cx="5195652" cy="1448424"/>
          </a:xfrm>
          <a:prstGeom prst="rect">
            <a:avLst/>
          </a:prstGeom>
        </p:spPr>
        <p:txBody>
          <a:bodyPr/>
          <a:lstStyle>
            <a:lvl1pPr marL="0" indent="0">
              <a:buNone/>
              <a:defRPr sz="4000" b="0" i="0">
                <a:solidFill>
                  <a:schemeClr val="bg1"/>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title styles</a:t>
            </a:r>
          </a:p>
        </p:txBody>
      </p:sp>
      <p:sp>
        <p:nvSpPr>
          <p:cNvPr id="19" name="Text Placeholder 17">
            <a:extLst>
              <a:ext uri="{FF2B5EF4-FFF2-40B4-BE49-F238E27FC236}">
                <a16:creationId xmlns:a16="http://schemas.microsoft.com/office/drawing/2014/main" id="{5F0A6C1C-5C09-ED42-957F-FDC1C1F6A3A8}"/>
              </a:ext>
            </a:extLst>
          </p:cNvPr>
          <p:cNvSpPr>
            <a:spLocks noGrp="1"/>
          </p:cNvSpPr>
          <p:nvPr>
            <p:ph type="body" sz="quarter" idx="12"/>
          </p:nvPr>
        </p:nvSpPr>
        <p:spPr>
          <a:xfrm>
            <a:off x="1200151" y="2962016"/>
            <a:ext cx="5195652" cy="1448424"/>
          </a:xfrm>
          <a:prstGeom prst="rect">
            <a:avLst/>
          </a:prstGeom>
        </p:spPr>
        <p:txBody>
          <a:bodyPr/>
          <a:lstStyle>
            <a:lvl1pPr marL="0" indent="0">
              <a:buNone/>
              <a:defRPr sz="1333" b="0" i="0">
                <a:solidFill>
                  <a:schemeClr val="bg1"/>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text styles</a:t>
            </a:r>
          </a:p>
        </p:txBody>
      </p:sp>
      <p:sp>
        <p:nvSpPr>
          <p:cNvPr id="20" name="TextBox 16">
            <a:extLst>
              <a:ext uri="{FF2B5EF4-FFF2-40B4-BE49-F238E27FC236}">
                <a16:creationId xmlns:a16="http://schemas.microsoft.com/office/drawing/2014/main" id="{37A5585F-F4F9-EE43-8AC9-4C51340F81B2}"/>
              </a:ext>
            </a:extLst>
          </p:cNvPr>
          <p:cNvSpPr txBox="1">
            <a:spLocks noChangeArrowheads="1"/>
          </p:cNvSpPr>
          <p:nvPr userDrawn="1"/>
        </p:nvSpPr>
        <p:spPr bwMode="auto">
          <a:xfrm>
            <a:off x="152400" y="6492877"/>
            <a:ext cx="2098675" cy="19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1" rIns="68580" bIns="34291">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800" dirty="0">
                <a:solidFill>
                  <a:schemeClr val="bg1"/>
                </a:solidFill>
                <a:latin typeface="Aller" panose="02000503030000020004" pitchFamily="2" charset="77"/>
                <a:cs typeface="Calibri" panose="020F0502020204030204" pitchFamily="34" charset="0"/>
              </a:rPr>
              <a:t>2022 @NAEA All Rights</a:t>
            </a:r>
            <a:endParaRPr lang="en-US" altLang="en-US" sz="800" dirty="0">
              <a:solidFill>
                <a:schemeClr val="bg1"/>
              </a:solidFill>
              <a:latin typeface="Aller" panose="02000503030000020004" pitchFamily="2" charset="77"/>
              <a:ea typeface="Roboto Thin" panose="02000000000000000000" pitchFamily="2" charset="0"/>
              <a:cs typeface="Roboto Thin" panose="02000000000000000000" pitchFamily="2" charset="0"/>
            </a:endParaRPr>
          </a:p>
        </p:txBody>
      </p:sp>
      <p:sp>
        <p:nvSpPr>
          <p:cNvPr id="2" name="Slide Number Placeholder 1">
            <a:extLst>
              <a:ext uri="{FF2B5EF4-FFF2-40B4-BE49-F238E27FC236}">
                <a16:creationId xmlns:a16="http://schemas.microsoft.com/office/drawing/2014/main" id="{035F46F7-6A4A-1A0D-8715-526A0353EE85}"/>
              </a:ext>
            </a:extLst>
          </p:cNvPr>
          <p:cNvSpPr>
            <a:spLocks noGrp="1"/>
          </p:cNvSpPr>
          <p:nvPr>
            <p:ph type="sldNum" sz="quarter" idx="13"/>
          </p:nvPr>
        </p:nvSpPr>
        <p:spPr/>
        <p:txBody>
          <a:bodyPr/>
          <a:lstStyle/>
          <a:p>
            <a:fld id="{9956EBD8-91EE-4B26-854C-A31A152F405F}" type="slidenum">
              <a:rPr lang="en-US" smtClean="0"/>
              <a:t>‹#›</a:t>
            </a:fld>
            <a:endParaRPr lang="en-US"/>
          </a:p>
        </p:txBody>
      </p:sp>
    </p:spTree>
    <p:extLst>
      <p:ext uri="{BB962C8B-B14F-4D97-AF65-F5344CB8AC3E}">
        <p14:creationId xmlns:p14="http://schemas.microsoft.com/office/powerpoint/2010/main" val="153750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30A64C46-F824-6344-9CB7-9AD1BD54C60D}"/>
              </a:ext>
            </a:extLst>
          </p:cNvPr>
          <p:cNvSpPr>
            <a:spLocks noGrp="1"/>
          </p:cNvSpPr>
          <p:nvPr>
            <p:ph type="pic" sz="quarter" idx="10"/>
          </p:nvPr>
        </p:nvSpPr>
        <p:spPr>
          <a:xfrm>
            <a:off x="1" y="0"/>
            <a:ext cx="4718049" cy="6858000"/>
          </a:xfrm>
          <a:prstGeom prst="rect">
            <a:avLst/>
          </a:prstGeom>
        </p:spPr>
        <p:txBody>
          <a:bodyPr/>
          <a:lstStyle/>
          <a:p>
            <a:endParaRPr lang="en-US"/>
          </a:p>
        </p:txBody>
      </p:sp>
      <p:sp>
        <p:nvSpPr>
          <p:cNvPr id="3" name="Rectangle 2">
            <a:extLst>
              <a:ext uri="{FF2B5EF4-FFF2-40B4-BE49-F238E27FC236}">
                <a16:creationId xmlns:a16="http://schemas.microsoft.com/office/drawing/2014/main" id="{28559448-11F0-BC43-AFFE-AE625A7C64E2}"/>
              </a:ext>
            </a:extLst>
          </p:cNvPr>
          <p:cNvSpPr/>
          <p:nvPr userDrawn="1"/>
        </p:nvSpPr>
        <p:spPr>
          <a:xfrm>
            <a:off x="4718050" y="0"/>
            <a:ext cx="747395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dirty="0">
              <a:latin typeface="Aller" panose="02000503030000020004" pitchFamily="2" charset="77"/>
            </a:endParaRPr>
          </a:p>
        </p:txBody>
      </p:sp>
      <p:sp>
        <p:nvSpPr>
          <p:cNvPr id="8" name="Rectangle 7">
            <a:extLst>
              <a:ext uri="{FF2B5EF4-FFF2-40B4-BE49-F238E27FC236}">
                <a16:creationId xmlns:a16="http://schemas.microsoft.com/office/drawing/2014/main" id="{0AA2B56B-F1D6-3447-90A2-5C4908117065}"/>
              </a:ext>
            </a:extLst>
          </p:cNvPr>
          <p:cNvSpPr/>
          <p:nvPr userDrawn="1"/>
        </p:nvSpPr>
        <p:spPr>
          <a:xfrm rot="16200000">
            <a:off x="8092016" y="-1193800"/>
            <a:ext cx="508000" cy="2895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1" dirty="0">
              <a:solidFill>
                <a:schemeClr val="accent4"/>
              </a:solidFill>
              <a:latin typeface="Aller" panose="02000503030000020004" pitchFamily="2" charset="77"/>
            </a:endParaRPr>
          </a:p>
        </p:txBody>
      </p:sp>
      <p:sp>
        <p:nvSpPr>
          <p:cNvPr id="18" name="Text Placeholder 17">
            <a:extLst>
              <a:ext uri="{FF2B5EF4-FFF2-40B4-BE49-F238E27FC236}">
                <a16:creationId xmlns:a16="http://schemas.microsoft.com/office/drawing/2014/main" id="{74F526CE-4620-5543-8A7E-EFD80977F1D3}"/>
              </a:ext>
            </a:extLst>
          </p:cNvPr>
          <p:cNvSpPr>
            <a:spLocks noGrp="1"/>
          </p:cNvSpPr>
          <p:nvPr>
            <p:ph type="body" sz="quarter" idx="11" hasCustomPrompt="1"/>
          </p:nvPr>
        </p:nvSpPr>
        <p:spPr>
          <a:xfrm>
            <a:off x="5918201" y="1409701"/>
            <a:ext cx="5195652" cy="1448424"/>
          </a:xfrm>
          <a:prstGeom prst="rect">
            <a:avLst/>
          </a:prstGeom>
        </p:spPr>
        <p:txBody>
          <a:bodyPr/>
          <a:lstStyle>
            <a:lvl1pPr marL="0" indent="0">
              <a:buNone/>
              <a:defRPr sz="4000" b="0" i="0">
                <a:solidFill>
                  <a:schemeClr val="bg1"/>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title styles</a:t>
            </a:r>
          </a:p>
        </p:txBody>
      </p:sp>
      <p:sp>
        <p:nvSpPr>
          <p:cNvPr id="7" name="Text Placeholder 17">
            <a:extLst>
              <a:ext uri="{FF2B5EF4-FFF2-40B4-BE49-F238E27FC236}">
                <a16:creationId xmlns:a16="http://schemas.microsoft.com/office/drawing/2014/main" id="{A92A47B8-7724-4748-8455-CBAD49110C4A}"/>
              </a:ext>
            </a:extLst>
          </p:cNvPr>
          <p:cNvSpPr>
            <a:spLocks noGrp="1"/>
          </p:cNvSpPr>
          <p:nvPr>
            <p:ph type="body" sz="quarter" idx="12"/>
          </p:nvPr>
        </p:nvSpPr>
        <p:spPr>
          <a:xfrm>
            <a:off x="5918201" y="3035615"/>
            <a:ext cx="5195652" cy="1448424"/>
          </a:xfrm>
          <a:prstGeom prst="rect">
            <a:avLst/>
          </a:prstGeom>
        </p:spPr>
        <p:txBody>
          <a:bodyPr/>
          <a:lstStyle>
            <a:lvl1pPr marL="0" indent="0">
              <a:buNone/>
              <a:defRPr sz="1333" b="0" i="0">
                <a:solidFill>
                  <a:schemeClr val="bg1"/>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text styles</a:t>
            </a:r>
          </a:p>
        </p:txBody>
      </p:sp>
      <p:sp>
        <p:nvSpPr>
          <p:cNvPr id="2" name="Slide Number Placeholder 1">
            <a:extLst>
              <a:ext uri="{FF2B5EF4-FFF2-40B4-BE49-F238E27FC236}">
                <a16:creationId xmlns:a16="http://schemas.microsoft.com/office/drawing/2014/main" id="{DAD9E098-77BE-99C2-FDAC-9836DDA40F38}"/>
              </a:ext>
            </a:extLst>
          </p:cNvPr>
          <p:cNvSpPr>
            <a:spLocks noGrp="1"/>
          </p:cNvSpPr>
          <p:nvPr>
            <p:ph type="sldNum" sz="quarter" idx="13"/>
          </p:nvPr>
        </p:nvSpPr>
        <p:spPr/>
        <p:txBody>
          <a:bodyPr/>
          <a:lstStyle/>
          <a:p>
            <a:fld id="{9956EBD8-91EE-4B26-854C-A31A152F405F}" type="slidenum">
              <a:rPr lang="en-US" smtClean="0"/>
              <a:t>‹#›</a:t>
            </a:fld>
            <a:endParaRPr lang="en-US" dirty="0"/>
          </a:p>
        </p:txBody>
      </p:sp>
    </p:spTree>
    <p:extLst>
      <p:ext uri="{BB962C8B-B14F-4D97-AF65-F5344CB8AC3E}">
        <p14:creationId xmlns:p14="http://schemas.microsoft.com/office/powerpoint/2010/main" val="354493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30A64C46-F824-6344-9CB7-9AD1BD54C60D}"/>
              </a:ext>
            </a:extLst>
          </p:cNvPr>
          <p:cNvSpPr>
            <a:spLocks noGrp="1"/>
          </p:cNvSpPr>
          <p:nvPr>
            <p:ph type="pic" sz="quarter" idx="10"/>
          </p:nvPr>
        </p:nvSpPr>
        <p:spPr>
          <a:xfrm>
            <a:off x="7473952" y="0"/>
            <a:ext cx="4718049" cy="6858000"/>
          </a:xfrm>
          <a:prstGeom prst="rect">
            <a:avLst/>
          </a:prstGeom>
        </p:spPr>
        <p:txBody>
          <a:bodyPr/>
          <a:lstStyle/>
          <a:p>
            <a:endParaRPr lang="en-US"/>
          </a:p>
        </p:txBody>
      </p:sp>
      <p:sp>
        <p:nvSpPr>
          <p:cNvPr id="8" name="Rectangle 7">
            <a:extLst>
              <a:ext uri="{FF2B5EF4-FFF2-40B4-BE49-F238E27FC236}">
                <a16:creationId xmlns:a16="http://schemas.microsoft.com/office/drawing/2014/main" id="{0AA2B56B-F1D6-3447-90A2-5C4908117065}"/>
              </a:ext>
            </a:extLst>
          </p:cNvPr>
          <p:cNvSpPr/>
          <p:nvPr userDrawn="1"/>
        </p:nvSpPr>
        <p:spPr>
          <a:xfrm rot="16200000">
            <a:off x="3373967" y="-1193800"/>
            <a:ext cx="508000" cy="289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1" dirty="0">
              <a:solidFill>
                <a:schemeClr val="accent4"/>
              </a:solidFill>
              <a:latin typeface="Aller" panose="02000503030000020004" pitchFamily="2" charset="77"/>
            </a:endParaRPr>
          </a:p>
        </p:txBody>
      </p:sp>
      <p:sp>
        <p:nvSpPr>
          <p:cNvPr id="18" name="Text Placeholder 17">
            <a:extLst>
              <a:ext uri="{FF2B5EF4-FFF2-40B4-BE49-F238E27FC236}">
                <a16:creationId xmlns:a16="http://schemas.microsoft.com/office/drawing/2014/main" id="{74F526CE-4620-5543-8A7E-EFD80977F1D3}"/>
              </a:ext>
            </a:extLst>
          </p:cNvPr>
          <p:cNvSpPr>
            <a:spLocks noGrp="1"/>
          </p:cNvSpPr>
          <p:nvPr>
            <p:ph type="body" sz="quarter" idx="11" hasCustomPrompt="1"/>
          </p:nvPr>
        </p:nvSpPr>
        <p:spPr>
          <a:xfrm>
            <a:off x="1200151" y="1409701"/>
            <a:ext cx="5195652" cy="1448424"/>
          </a:xfrm>
          <a:prstGeom prst="rect">
            <a:avLst/>
          </a:prstGeom>
        </p:spPr>
        <p:txBody>
          <a:bodyPr/>
          <a:lstStyle>
            <a:lvl1pPr marL="0" indent="0">
              <a:buNone/>
              <a:defRPr sz="4000" b="0" i="0">
                <a:solidFill>
                  <a:schemeClr val="tx2"/>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title styles</a:t>
            </a:r>
          </a:p>
        </p:txBody>
      </p:sp>
      <p:sp>
        <p:nvSpPr>
          <p:cNvPr id="19" name="Text Placeholder 17">
            <a:extLst>
              <a:ext uri="{FF2B5EF4-FFF2-40B4-BE49-F238E27FC236}">
                <a16:creationId xmlns:a16="http://schemas.microsoft.com/office/drawing/2014/main" id="{5F0A6C1C-5C09-ED42-957F-FDC1C1F6A3A8}"/>
              </a:ext>
            </a:extLst>
          </p:cNvPr>
          <p:cNvSpPr>
            <a:spLocks noGrp="1"/>
          </p:cNvSpPr>
          <p:nvPr>
            <p:ph type="body" sz="quarter" idx="12"/>
          </p:nvPr>
        </p:nvSpPr>
        <p:spPr>
          <a:xfrm>
            <a:off x="1200151" y="2962016"/>
            <a:ext cx="5195652" cy="1448424"/>
          </a:xfrm>
          <a:prstGeom prst="rect">
            <a:avLst/>
          </a:prstGeom>
        </p:spPr>
        <p:txBody>
          <a:bodyPr/>
          <a:lstStyle>
            <a:lvl1pPr marL="0" indent="0">
              <a:buFont typeface="Arial" panose="020B0604020202020204" pitchFamily="34" charset="0"/>
              <a:buNone/>
              <a:defRPr sz="1333" b="0" i="0">
                <a:solidFill>
                  <a:schemeClr val="bg2">
                    <a:lumMod val="50000"/>
                  </a:schemeClr>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text styles</a:t>
            </a:r>
          </a:p>
        </p:txBody>
      </p:sp>
      <p:sp>
        <p:nvSpPr>
          <p:cNvPr id="2" name="Slide Number Placeholder 1">
            <a:extLst>
              <a:ext uri="{FF2B5EF4-FFF2-40B4-BE49-F238E27FC236}">
                <a16:creationId xmlns:a16="http://schemas.microsoft.com/office/drawing/2014/main" id="{307BEC0F-30CF-490C-8A43-330A1F28CA2D}"/>
              </a:ext>
            </a:extLst>
          </p:cNvPr>
          <p:cNvSpPr>
            <a:spLocks noGrp="1"/>
          </p:cNvSpPr>
          <p:nvPr>
            <p:ph type="sldNum" sz="quarter" idx="13"/>
          </p:nvPr>
        </p:nvSpPr>
        <p:spPr/>
        <p:txBody>
          <a:bodyPr/>
          <a:lstStyle/>
          <a:p>
            <a:fld id="{9956EBD8-91EE-4B26-854C-A31A152F405F}" type="slidenum">
              <a:rPr lang="en-US" smtClean="0"/>
              <a:t>‹#›</a:t>
            </a:fld>
            <a:endParaRPr lang="en-US"/>
          </a:p>
        </p:txBody>
      </p:sp>
    </p:spTree>
    <p:extLst>
      <p:ext uri="{BB962C8B-B14F-4D97-AF65-F5344CB8AC3E}">
        <p14:creationId xmlns:p14="http://schemas.microsoft.com/office/powerpoint/2010/main" val="7909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30A64C46-F824-6344-9CB7-9AD1BD54C60D}"/>
              </a:ext>
            </a:extLst>
          </p:cNvPr>
          <p:cNvSpPr>
            <a:spLocks noGrp="1"/>
          </p:cNvSpPr>
          <p:nvPr>
            <p:ph type="pic" sz="quarter" idx="10"/>
          </p:nvPr>
        </p:nvSpPr>
        <p:spPr>
          <a:xfrm>
            <a:off x="8852" y="0"/>
            <a:ext cx="4718049" cy="6858000"/>
          </a:xfrm>
          <a:prstGeom prst="rect">
            <a:avLst/>
          </a:prstGeom>
        </p:spPr>
        <p:txBody>
          <a:bodyPr/>
          <a:lstStyle/>
          <a:p>
            <a:endParaRPr lang="en-US" dirty="0"/>
          </a:p>
        </p:txBody>
      </p:sp>
      <p:sp>
        <p:nvSpPr>
          <p:cNvPr id="8" name="Rectangle 7">
            <a:extLst>
              <a:ext uri="{FF2B5EF4-FFF2-40B4-BE49-F238E27FC236}">
                <a16:creationId xmlns:a16="http://schemas.microsoft.com/office/drawing/2014/main" id="{0AA2B56B-F1D6-3447-90A2-5C4908117065}"/>
              </a:ext>
            </a:extLst>
          </p:cNvPr>
          <p:cNvSpPr/>
          <p:nvPr userDrawn="1"/>
        </p:nvSpPr>
        <p:spPr>
          <a:xfrm rot="16200000">
            <a:off x="8170819" y="-1193800"/>
            <a:ext cx="508000" cy="2895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1" dirty="0">
              <a:solidFill>
                <a:schemeClr val="accent4"/>
              </a:solidFill>
              <a:latin typeface="Aller" panose="02000503030000020004" pitchFamily="2" charset="77"/>
            </a:endParaRPr>
          </a:p>
        </p:txBody>
      </p:sp>
      <p:sp>
        <p:nvSpPr>
          <p:cNvPr id="18" name="Text Placeholder 17">
            <a:extLst>
              <a:ext uri="{FF2B5EF4-FFF2-40B4-BE49-F238E27FC236}">
                <a16:creationId xmlns:a16="http://schemas.microsoft.com/office/drawing/2014/main" id="{74F526CE-4620-5543-8A7E-EFD80977F1D3}"/>
              </a:ext>
            </a:extLst>
          </p:cNvPr>
          <p:cNvSpPr>
            <a:spLocks noGrp="1"/>
          </p:cNvSpPr>
          <p:nvPr>
            <p:ph type="body" sz="quarter" idx="11" hasCustomPrompt="1"/>
          </p:nvPr>
        </p:nvSpPr>
        <p:spPr>
          <a:xfrm>
            <a:off x="5997003" y="1409701"/>
            <a:ext cx="5195652" cy="1448424"/>
          </a:xfrm>
          <a:prstGeom prst="rect">
            <a:avLst/>
          </a:prstGeom>
        </p:spPr>
        <p:txBody>
          <a:bodyPr/>
          <a:lstStyle>
            <a:lvl1pPr marL="0" indent="0">
              <a:buNone/>
              <a:defRPr sz="4000" b="0" i="0">
                <a:solidFill>
                  <a:schemeClr val="tx2"/>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title styles</a:t>
            </a:r>
          </a:p>
        </p:txBody>
      </p:sp>
      <p:sp>
        <p:nvSpPr>
          <p:cNvPr id="19" name="Text Placeholder 17">
            <a:extLst>
              <a:ext uri="{FF2B5EF4-FFF2-40B4-BE49-F238E27FC236}">
                <a16:creationId xmlns:a16="http://schemas.microsoft.com/office/drawing/2014/main" id="{5F0A6C1C-5C09-ED42-957F-FDC1C1F6A3A8}"/>
              </a:ext>
            </a:extLst>
          </p:cNvPr>
          <p:cNvSpPr>
            <a:spLocks noGrp="1"/>
          </p:cNvSpPr>
          <p:nvPr>
            <p:ph type="body" sz="quarter" idx="12"/>
          </p:nvPr>
        </p:nvSpPr>
        <p:spPr>
          <a:xfrm>
            <a:off x="5997003" y="2962016"/>
            <a:ext cx="5195652" cy="1448424"/>
          </a:xfrm>
          <a:prstGeom prst="rect">
            <a:avLst/>
          </a:prstGeom>
        </p:spPr>
        <p:txBody>
          <a:bodyPr/>
          <a:lstStyle>
            <a:lvl1pPr marL="0" indent="0">
              <a:buNone/>
              <a:defRPr sz="1333" b="0" i="0">
                <a:solidFill>
                  <a:schemeClr val="bg2">
                    <a:lumMod val="50000"/>
                  </a:schemeClr>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text styles</a:t>
            </a:r>
          </a:p>
        </p:txBody>
      </p:sp>
      <p:sp>
        <p:nvSpPr>
          <p:cNvPr id="2" name="Slide Number Placeholder 1">
            <a:extLst>
              <a:ext uri="{FF2B5EF4-FFF2-40B4-BE49-F238E27FC236}">
                <a16:creationId xmlns:a16="http://schemas.microsoft.com/office/drawing/2014/main" id="{31E09135-36F0-BD7A-A285-D08E7C141B27}"/>
              </a:ext>
            </a:extLst>
          </p:cNvPr>
          <p:cNvSpPr>
            <a:spLocks noGrp="1"/>
          </p:cNvSpPr>
          <p:nvPr>
            <p:ph type="sldNum" sz="quarter" idx="13"/>
          </p:nvPr>
        </p:nvSpPr>
        <p:spPr/>
        <p:txBody>
          <a:bodyPr/>
          <a:lstStyle/>
          <a:p>
            <a:fld id="{9956EBD8-91EE-4B26-854C-A31A152F405F}" type="slidenum">
              <a:rPr lang="en-US" smtClean="0"/>
              <a:t>‹#›</a:t>
            </a:fld>
            <a:endParaRPr lang="en-US"/>
          </a:p>
        </p:txBody>
      </p:sp>
    </p:spTree>
    <p:extLst>
      <p:ext uri="{BB962C8B-B14F-4D97-AF65-F5344CB8AC3E}">
        <p14:creationId xmlns:p14="http://schemas.microsoft.com/office/powerpoint/2010/main" val="278076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AA2B56B-F1D6-3447-90A2-5C4908117065}"/>
              </a:ext>
            </a:extLst>
          </p:cNvPr>
          <p:cNvSpPr/>
          <p:nvPr userDrawn="1"/>
        </p:nvSpPr>
        <p:spPr>
          <a:xfrm>
            <a:off x="0" y="1783312"/>
            <a:ext cx="739515" cy="2895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1" dirty="0">
              <a:solidFill>
                <a:schemeClr val="accent4"/>
              </a:solidFill>
              <a:latin typeface="Aller" panose="02000503030000020004" pitchFamily="2" charset="77"/>
            </a:endParaRPr>
          </a:p>
        </p:txBody>
      </p:sp>
      <p:sp>
        <p:nvSpPr>
          <p:cNvPr id="18" name="Text Placeholder 17">
            <a:extLst>
              <a:ext uri="{FF2B5EF4-FFF2-40B4-BE49-F238E27FC236}">
                <a16:creationId xmlns:a16="http://schemas.microsoft.com/office/drawing/2014/main" id="{74F526CE-4620-5543-8A7E-EFD80977F1D3}"/>
              </a:ext>
            </a:extLst>
          </p:cNvPr>
          <p:cNvSpPr>
            <a:spLocks noGrp="1"/>
          </p:cNvSpPr>
          <p:nvPr>
            <p:ph type="body" sz="quarter" idx="11" hasCustomPrompt="1"/>
          </p:nvPr>
        </p:nvSpPr>
        <p:spPr>
          <a:xfrm>
            <a:off x="2488384" y="1089806"/>
            <a:ext cx="7285567" cy="788961"/>
          </a:xfrm>
          <a:prstGeom prst="rect">
            <a:avLst/>
          </a:prstGeom>
        </p:spPr>
        <p:txBody>
          <a:bodyPr/>
          <a:lstStyle>
            <a:lvl1pPr marL="0" indent="0">
              <a:buNone/>
              <a:defRPr sz="4000" b="0" i="0">
                <a:solidFill>
                  <a:schemeClr val="tx2"/>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title styles</a:t>
            </a:r>
          </a:p>
        </p:txBody>
      </p:sp>
      <p:sp>
        <p:nvSpPr>
          <p:cNvPr id="19" name="Text Placeholder 17">
            <a:extLst>
              <a:ext uri="{FF2B5EF4-FFF2-40B4-BE49-F238E27FC236}">
                <a16:creationId xmlns:a16="http://schemas.microsoft.com/office/drawing/2014/main" id="{5F0A6C1C-5C09-ED42-957F-FDC1C1F6A3A8}"/>
              </a:ext>
            </a:extLst>
          </p:cNvPr>
          <p:cNvSpPr>
            <a:spLocks noGrp="1"/>
          </p:cNvSpPr>
          <p:nvPr>
            <p:ph type="body" sz="quarter" idx="12"/>
          </p:nvPr>
        </p:nvSpPr>
        <p:spPr>
          <a:xfrm>
            <a:off x="2499019" y="2592259"/>
            <a:ext cx="7264296" cy="325827"/>
          </a:xfrm>
          <a:prstGeom prst="rect">
            <a:avLst/>
          </a:prstGeom>
        </p:spPr>
        <p:txBody>
          <a:bodyPr/>
          <a:lstStyle>
            <a:lvl1pPr marL="0" indent="0">
              <a:buFont typeface="Arial" panose="020B0604020202020204" pitchFamily="34" charset="0"/>
              <a:buNone/>
              <a:defRPr sz="1867" b="0" i="0">
                <a:solidFill>
                  <a:schemeClr val="tx2"/>
                </a:solidFill>
                <a:latin typeface="Calibri" panose="020F0502020204030204" pitchFamily="34" charset="0"/>
                <a:cs typeface="Calibri" panose="020F0502020204030204" pitchFamily="34" charset="0"/>
              </a:defRPr>
            </a:lvl1pPr>
            <a:lvl2pPr marL="457189" indent="0">
              <a:buNone/>
              <a:defRPr sz="4000" b="0" i="0">
                <a:solidFill>
                  <a:schemeClr val="bg1"/>
                </a:solidFill>
                <a:latin typeface="Aller" panose="02000503030000020004" pitchFamily="2" charset="77"/>
              </a:defRPr>
            </a:lvl2pPr>
            <a:lvl3pPr marL="914377" indent="0">
              <a:buNone/>
              <a:defRPr sz="4000" b="0" i="0">
                <a:solidFill>
                  <a:schemeClr val="bg1"/>
                </a:solidFill>
                <a:latin typeface="Aller" panose="02000503030000020004" pitchFamily="2" charset="77"/>
              </a:defRPr>
            </a:lvl3pPr>
            <a:lvl4pPr marL="1371566" indent="0">
              <a:buNone/>
              <a:defRPr sz="4000" b="0" i="0">
                <a:solidFill>
                  <a:schemeClr val="bg1"/>
                </a:solidFill>
                <a:latin typeface="Aller" panose="02000503030000020004" pitchFamily="2" charset="77"/>
              </a:defRPr>
            </a:lvl4pPr>
            <a:lvl5pPr marL="1828754" indent="0">
              <a:buNone/>
              <a:defRPr sz="4000" b="0" i="0">
                <a:solidFill>
                  <a:schemeClr val="bg1"/>
                </a:solidFill>
                <a:latin typeface="Aller" panose="02000503030000020004" pitchFamily="2" charset="77"/>
              </a:defRPr>
            </a:lvl5pPr>
          </a:lstStyle>
          <a:p>
            <a:pPr lvl="0"/>
            <a:r>
              <a:rPr lang="en-US" dirty="0"/>
              <a:t>Click to edit Master text styles</a:t>
            </a:r>
          </a:p>
          <a:p>
            <a:pPr lvl="0"/>
            <a:endParaRPr lang="en-US" dirty="0"/>
          </a:p>
          <a:p>
            <a:pPr lvl="0"/>
            <a:endParaRPr lang="en-US" dirty="0"/>
          </a:p>
        </p:txBody>
      </p:sp>
      <p:sp>
        <p:nvSpPr>
          <p:cNvPr id="3" name="Text Placeholder 2">
            <a:extLst>
              <a:ext uri="{FF2B5EF4-FFF2-40B4-BE49-F238E27FC236}">
                <a16:creationId xmlns:a16="http://schemas.microsoft.com/office/drawing/2014/main" id="{86F11526-FF0D-1C4E-B8B8-E86C7C2A200D}"/>
              </a:ext>
            </a:extLst>
          </p:cNvPr>
          <p:cNvSpPr>
            <a:spLocks noGrp="1"/>
          </p:cNvSpPr>
          <p:nvPr>
            <p:ph type="body" sz="quarter" idx="13"/>
          </p:nvPr>
        </p:nvSpPr>
        <p:spPr>
          <a:xfrm>
            <a:off x="2488384" y="3037416"/>
            <a:ext cx="7285567" cy="1509599"/>
          </a:xfrm>
          <a:prstGeom prst="rect">
            <a:avLst/>
          </a:prstGeom>
        </p:spPr>
        <p:txBody>
          <a:bodyPr/>
          <a:lstStyle>
            <a:lvl1pPr>
              <a:defRPr sz="1333" b="0" i="0">
                <a:solidFill>
                  <a:schemeClr val="bg2">
                    <a:lumMod val="50000"/>
                  </a:schemeClr>
                </a:solidFill>
                <a:latin typeface="Calibri" panose="020F0502020204030204" pitchFamily="34" charset="0"/>
                <a:cs typeface="Calibri" panose="020F0502020204030204" pitchFamily="34" charset="0"/>
              </a:defRPr>
            </a:lvl1pPr>
            <a:lvl2pPr>
              <a:defRPr sz="1333" b="0" i="0">
                <a:solidFill>
                  <a:schemeClr val="bg2">
                    <a:lumMod val="50000"/>
                  </a:schemeClr>
                </a:solidFill>
                <a:latin typeface="Calibri" panose="020F0502020204030204" pitchFamily="34" charset="0"/>
                <a:cs typeface="Calibri" panose="020F0502020204030204" pitchFamily="34" charset="0"/>
              </a:defRPr>
            </a:lvl2pPr>
            <a:lvl3pPr>
              <a:defRPr sz="1333" b="0" i="0">
                <a:solidFill>
                  <a:schemeClr val="bg2">
                    <a:lumMod val="50000"/>
                  </a:schemeClr>
                </a:solidFill>
                <a:latin typeface="Calibri" panose="020F0502020204030204" pitchFamily="34" charset="0"/>
                <a:cs typeface="Calibri" panose="020F0502020204030204" pitchFamily="34" charset="0"/>
              </a:defRPr>
            </a:lvl3pPr>
            <a:lvl4pPr>
              <a:defRPr sz="1333" b="0" i="0">
                <a:solidFill>
                  <a:schemeClr val="bg2">
                    <a:lumMod val="50000"/>
                  </a:schemeClr>
                </a:solidFill>
                <a:latin typeface="Calibri" panose="020F0502020204030204" pitchFamily="34" charset="0"/>
                <a:cs typeface="Calibri" panose="020F0502020204030204" pitchFamily="34" charset="0"/>
              </a:defRPr>
            </a:lvl4pPr>
            <a:lvl5pPr>
              <a:defRPr sz="1333" b="0" i="0">
                <a:solidFill>
                  <a:schemeClr val="bg2">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1">
            <a:extLst>
              <a:ext uri="{FF2B5EF4-FFF2-40B4-BE49-F238E27FC236}">
                <a16:creationId xmlns:a16="http://schemas.microsoft.com/office/drawing/2014/main" id="{62E3C610-D952-09A7-296C-84330AB56CC4}"/>
              </a:ext>
            </a:extLst>
          </p:cNvPr>
          <p:cNvSpPr>
            <a:spLocks noGrp="1"/>
          </p:cNvSpPr>
          <p:nvPr>
            <p:ph type="sldNum" sz="quarter" idx="14"/>
          </p:nvPr>
        </p:nvSpPr>
        <p:spPr/>
        <p:txBody>
          <a:bodyPr/>
          <a:lstStyle/>
          <a:p>
            <a:fld id="{9956EBD8-91EE-4B26-854C-A31A152F405F}" type="slidenum">
              <a:rPr lang="en-US" smtClean="0"/>
              <a:t>‹#›</a:t>
            </a:fld>
            <a:endParaRPr lang="en-US"/>
          </a:p>
        </p:txBody>
      </p:sp>
    </p:spTree>
    <p:extLst>
      <p:ext uri="{BB962C8B-B14F-4D97-AF65-F5344CB8AC3E}">
        <p14:creationId xmlns:p14="http://schemas.microsoft.com/office/powerpoint/2010/main" val="216645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748177F-5EA1-1542-8310-2FDDD85A1025}"/>
              </a:ext>
            </a:extLst>
          </p:cNvPr>
          <p:cNvSpPr/>
          <p:nvPr userDrawn="1"/>
        </p:nvSpPr>
        <p:spPr>
          <a:xfrm>
            <a:off x="0" y="3435352"/>
            <a:ext cx="12192000" cy="3422649"/>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1" dirty="0">
              <a:latin typeface="Aller" panose="02000503030000020004" pitchFamily="2" charset="77"/>
            </a:endParaRPr>
          </a:p>
        </p:txBody>
      </p:sp>
      <p:sp>
        <p:nvSpPr>
          <p:cNvPr id="10" name="Rectangle 9">
            <a:extLst>
              <a:ext uri="{FF2B5EF4-FFF2-40B4-BE49-F238E27FC236}">
                <a16:creationId xmlns:a16="http://schemas.microsoft.com/office/drawing/2014/main" id="{BBEC353A-FC7D-8647-AC14-DE4174A83C0D}"/>
              </a:ext>
            </a:extLst>
          </p:cNvPr>
          <p:cNvSpPr>
            <a:spLocks noChangeArrowheads="1"/>
          </p:cNvSpPr>
          <p:nvPr userDrawn="1"/>
        </p:nvSpPr>
        <p:spPr bwMode="auto">
          <a:xfrm>
            <a:off x="1174438" y="3710518"/>
            <a:ext cx="21251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1600" b="1" dirty="0">
                <a:solidFill>
                  <a:schemeClr val="bg1"/>
                </a:solidFill>
                <a:latin typeface="Calibri" panose="020F0502020204030204" pitchFamily="34" charset="0"/>
                <a:cs typeface="Calibri" panose="020F0502020204030204" pitchFamily="34" charset="0"/>
              </a:rPr>
              <a:t>Office</a:t>
            </a:r>
          </a:p>
        </p:txBody>
      </p:sp>
      <p:sp>
        <p:nvSpPr>
          <p:cNvPr id="11" name="Rectangle 10">
            <a:extLst>
              <a:ext uri="{FF2B5EF4-FFF2-40B4-BE49-F238E27FC236}">
                <a16:creationId xmlns:a16="http://schemas.microsoft.com/office/drawing/2014/main" id="{346AFF01-EA2C-244C-A92C-6DF592344B4A}"/>
              </a:ext>
            </a:extLst>
          </p:cNvPr>
          <p:cNvSpPr>
            <a:spLocks noChangeArrowheads="1"/>
          </p:cNvSpPr>
          <p:nvPr userDrawn="1"/>
        </p:nvSpPr>
        <p:spPr bwMode="auto">
          <a:xfrm>
            <a:off x="1174438" y="4032251"/>
            <a:ext cx="3551767" cy="543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1467" i="1" dirty="0">
                <a:solidFill>
                  <a:schemeClr val="bg1"/>
                </a:solidFill>
                <a:latin typeface="Calibri Light" panose="020F0302020204030204" pitchFamily="34" charset="0"/>
                <a:cs typeface="Calibri Light" panose="020F0302020204030204" pitchFamily="34" charset="0"/>
              </a:rPr>
              <a:t>1100</a:t>
            </a:r>
            <a:r>
              <a:rPr lang="en-US" altLang="en-US" sz="1467" i="1" baseline="0" dirty="0">
                <a:solidFill>
                  <a:schemeClr val="bg1"/>
                </a:solidFill>
                <a:latin typeface="Calibri Light" panose="020F0302020204030204" pitchFamily="34" charset="0"/>
                <a:cs typeface="Calibri Light" panose="020F0302020204030204" pitchFamily="34" charset="0"/>
              </a:rPr>
              <a:t> G Steet</a:t>
            </a:r>
            <a:r>
              <a:rPr lang="en-US" altLang="en-US" sz="1467" i="1" dirty="0">
                <a:solidFill>
                  <a:schemeClr val="bg1"/>
                </a:solidFill>
                <a:latin typeface="Calibri Light" panose="020F0302020204030204" pitchFamily="34" charset="0"/>
                <a:cs typeface="Calibri Light" panose="020F0302020204030204" pitchFamily="34" charset="0"/>
              </a:rPr>
              <a:t>, NW, Suite 450</a:t>
            </a:r>
            <a:br>
              <a:rPr lang="en-US" altLang="en-US" sz="1467" i="1" dirty="0">
                <a:solidFill>
                  <a:schemeClr val="bg1"/>
                </a:solidFill>
                <a:latin typeface="Calibri Light" panose="020F0302020204030204" pitchFamily="34" charset="0"/>
                <a:cs typeface="Calibri Light" panose="020F0302020204030204" pitchFamily="34" charset="0"/>
              </a:rPr>
            </a:br>
            <a:r>
              <a:rPr lang="en-US" altLang="en-US" sz="1467" i="1" dirty="0">
                <a:solidFill>
                  <a:schemeClr val="bg1"/>
                </a:solidFill>
                <a:latin typeface="Calibri Light" panose="020F0302020204030204" pitchFamily="34" charset="0"/>
                <a:cs typeface="Calibri Light" panose="020F0302020204030204" pitchFamily="34" charset="0"/>
              </a:rPr>
              <a:t>Washington, DC 20005, United States</a:t>
            </a:r>
          </a:p>
        </p:txBody>
      </p:sp>
      <p:sp>
        <p:nvSpPr>
          <p:cNvPr id="17" name="Rectangle 16">
            <a:extLst>
              <a:ext uri="{FF2B5EF4-FFF2-40B4-BE49-F238E27FC236}">
                <a16:creationId xmlns:a16="http://schemas.microsoft.com/office/drawing/2014/main" id="{8E108ABC-0E71-1541-A02D-75A6E90852DA}"/>
              </a:ext>
            </a:extLst>
          </p:cNvPr>
          <p:cNvSpPr>
            <a:spLocks noChangeArrowheads="1"/>
          </p:cNvSpPr>
          <p:nvPr userDrawn="1"/>
        </p:nvSpPr>
        <p:spPr bwMode="auto">
          <a:xfrm>
            <a:off x="1174438" y="4908551"/>
            <a:ext cx="21251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1600" dirty="0">
                <a:solidFill>
                  <a:schemeClr val="bg1"/>
                </a:solidFill>
                <a:latin typeface="Calibri" panose="020F0502020204030204" pitchFamily="34" charset="0"/>
              </a:rPr>
              <a:t>Telephone</a:t>
            </a:r>
          </a:p>
        </p:txBody>
      </p:sp>
      <p:sp>
        <p:nvSpPr>
          <p:cNvPr id="18" name="Rectangle 17">
            <a:extLst>
              <a:ext uri="{FF2B5EF4-FFF2-40B4-BE49-F238E27FC236}">
                <a16:creationId xmlns:a16="http://schemas.microsoft.com/office/drawing/2014/main" id="{1096553B-2473-6D45-AC94-E6F9CAAB6B89}"/>
              </a:ext>
            </a:extLst>
          </p:cNvPr>
          <p:cNvSpPr>
            <a:spLocks noChangeArrowheads="1"/>
          </p:cNvSpPr>
          <p:nvPr userDrawn="1"/>
        </p:nvSpPr>
        <p:spPr bwMode="auto">
          <a:xfrm>
            <a:off x="1174438" y="5215467"/>
            <a:ext cx="2125133" cy="31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1467" i="1" dirty="0">
                <a:solidFill>
                  <a:schemeClr val="bg1"/>
                </a:solidFill>
                <a:latin typeface="Calibri Light" panose="020F0302020204030204" pitchFamily="34" charset="0"/>
                <a:cs typeface="Calibri Light" panose="020F0302020204030204" pitchFamily="34" charset="0"/>
              </a:rPr>
              <a:t>(202) 822-6232</a:t>
            </a:r>
          </a:p>
        </p:txBody>
      </p:sp>
      <p:sp>
        <p:nvSpPr>
          <p:cNvPr id="19" name="Rectangle 18">
            <a:extLst>
              <a:ext uri="{FF2B5EF4-FFF2-40B4-BE49-F238E27FC236}">
                <a16:creationId xmlns:a16="http://schemas.microsoft.com/office/drawing/2014/main" id="{578CBDAB-3A8A-2940-82C9-36CABE46BAA1}"/>
              </a:ext>
            </a:extLst>
          </p:cNvPr>
          <p:cNvSpPr>
            <a:spLocks noChangeArrowheads="1"/>
          </p:cNvSpPr>
          <p:nvPr userDrawn="1"/>
        </p:nvSpPr>
        <p:spPr bwMode="auto">
          <a:xfrm>
            <a:off x="1201954" y="5835651"/>
            <a:ext cx="21251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1600" dirty="0">
                <a:solidFill>
                  <a:schemeClr val="bg1"/>
                </a:solidFill>
                <a:latin typeface="Calibri" panose="020F0502020204030204" pitchFamily="34" charset="0"/>
              </a:rPr>
              <a:t>Email</a:t>
            </a:r>
          </a:p>
        </p:txBody>
      </p:sp>
      <p:sp>
        <p:nvSpPr>
          <p:cNvPr id="20" name="Rectangle 19">
            <a:extLst>
              <a:ext uri="{FF2B5EF4-FFF2-40B4-BE49-F238E27FC236}">
                <a16:creationId xmlns:a16="http://schemas.microsoft.com/office/drawing/2014/main" id="{1FDE5F72-1D1A-1A47-8189-921C1B89314E}"/>
              </a:ext>
            </a:extLst>
          </p:cNvPr>
          <p:cNvSpPr>
            <a:spLocks noChangeArrowheads="1"/>
          </p:cNvSpPr>
          <p:nvPr userDrawn="1"/>
        </p:nvSpPr>
        <p:spPr bwMode="auto">
          <a:xfrm>
            <a:off x="1201954" y="6117167"/>
            <a:ext cx="2125133" cy="31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1467" i="1" dirty="0" err="1">
                <a:solidFill>
                  <a:schemeClr val="bg1"/>
                </a:solidFill>
                <a:latin typeface="Calibri Light" panose="020F0302020204030204" pitchFamily="34" charset="0"/>
                <a:cs typeface="Calibri Light" panose="020F0302020204030204" pitchFamily="34" charset="0"/>
              </a:rPr>
              <a:t>info@naea.org</a:t>
            </a:r>
            <a:endParaRPr lang="en-US" altLang="en-US" sz="1467" i="1" dirty="0">
              <a:solidFill>
                <a:schemeClr val="bg1"/>
              </a:solidFill>
              <a:latin typeface="Calibri Light" panose="020F0302020204030204" pitchFamily="34" charset="0"/>
              <a:cs typeface="Calibri Light" panose="020F0302020204030204" pitchFamily="34" charset="0"/>
            </a:endParaRPr>
          </a:p>
        </p:txBody>
      </p:sp>
      <p:pic>
        <p:nvPicPr>
          <p:cNvPr id="22" name="Picture 16" descr="A close up of a sign&#10;&#10;Description automatically generated">
            <a:extLst>
              <a:ext uri="{FF2B5EF4-FFF2-40B4-BE49-F238E27FC236}">
                <a16:creationId xmlns:a16="http://schemas.microsoft.com/office/drawing/2014/main" id="{53C907B1-5926-804E-A577-425BA7668342}"/>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 r="-8449"/>
          <a:stretch/>
        </p:blipFill>
        <p:spPr bwMode="auto">
          <a:xfrm>
            <a:off x="1104484" y="1676567"/>
            <a:ext cx="5601325" cy="123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258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1000"/>
                            </p:stCondLst>
                            <p:childTnLst>
                              <p:par>
                                <p:cTn id="13" presetID="2" presetClass="entr" presetSubtype="4"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par>
                          <p:cTn id="17" fill="hold">
                            <p:stCondLst>
                              <p:cond delay="1500"/>
                            </p:stCondLst>
                            <p:childTnLst>
                              <p:par>
                                <p:cTn id="18" presetID="22" presetClass="entr" presetSubtype="8" fill="hold" grpId="0" nodeType="after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left)">
                                      <p:cBhvr>
                                        <p:cTn id="20" dur="500"/>
                                        <p:tgtEl>
                                          <p:spTgt spid="17"/>
                                        </p:tgtEl>
                                      </p:cBhvr>
                                    </p:animEffect>
                                  </p:childTnLst>
                                </p:cTn>
                              </p:par>
                            </p:childTnLst>
                          </p:cTn>
                        </p:par>
                        <p:par>
                          <p:cTn id="21" fill="hold">
                            <p:stCondLst>
                              <p:cond delay="2000"/>
                            </p:stCondLst>
                            <p:childTnLst>
                              <p:par>
                                <p:cTn id="22" presetID="2" presetClass="entr" presetSubtype="4"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additive="base">
                                        <p:cTn id="24" dur="500" fill="hold"/>
                                        <p:tgtEl>
                                          <p:spTgt spid="18"/>
                                        </p:tgtEl>
                                        <p:attrNameLst>
                                          <p:attrName>ppt_x</p:attrName>
                                        </p:attrNameLst>
                                      </p:cBhvr>
                                      <p:tavLst>
                                        <p:tav tm="0">
                                          <p:val>
                                            <p:strVal val="#ppt_x"/>
                                          </p:val>
                                        </p:tav>
                                        <p:tav tm="100000">
                                          <p:val>
                                            <p:strVal val="#ppt_x"/>
                                          </p:val>
                                        </p:tav>
                                      </p:tavLst>
                                    </p:anim>
                                    <p:anim calcmode="lin" valueType="num">
                                      <p:cBhvr additive="base">
                                        <p:cTn id="25" dur="500" fill="hold"/>
                                        <p:tgtEl>
                                          <p:spTgt spid="18"/>
                                        </p:tgtEl>
                                        <p:attrNameLst>
                                          <p:attrName>ppt_y</p:attrName>
                                        </p:attrNameLst>
                                      </p:cBhvr>
                                      <p:tavLst>
                                        <p:tav tm="0">
                                          <p:val>
                                            <p:strVal val="1+#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left)">
                                      <p:cBhvr>
                                        <p:cTn id="29" dur="500"/>
                                        <p:tgtEl>
                                          <p:spTgt spid="19"/>
                                        </p:tgtEl>
                                      </p:cBhvr>
                                    </p:animEffect>
                                  </p:childTnLst>
                                </p:cTn>
                              </p:par>
                            </p:childTnLst>
                          </p:cTn>
                        </p:par>
                        <p:par>
                          <p:cTn id="30" fill="hold">
                            <p:stCondLst>
                              <p:cond delay="3000"/>
                            </p:stCondLst>
                            <p:childTnLst>
                              <p:par>
                                <p:cTn id="31" presetID="2" presetClass="entr" presetSubtype="4" fill="hold" grpId="0" nodeType="after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ppt_x"/>
                                          </p:val>
                                        </p:tav>
                                        <p:tav tm="100000">
                                          <p:val>
                                            <p:strVal val="#ppt_x"/>
                                          </p:val>
                                        </p:tav>
                                      </p:tavLst>
                                    </p:anim>
                                    <p:anim calcmode="lin" valueType="num">
                                      <p:cBhvr additive="base">
                                        <p:cTn id="3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11" grpId="0"/>
      <p:bldP spid="17" grpId="0"/>
      <p:bldP spid="18" grpId="0"/>
      <p:bldP spid="19" grpId="0"/>
      <p:bldP spid="2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FEB99-4301-44C8-9616-7D183F5B73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B06D1E-0285-46A8-B374-CAA3433D6A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3F6CAB-4565-46C7-BAED-446BA2B8EEFB}"/>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5" name="Footer Placeholder 4">
            <a:extLst>
              <a:ext uri="{FF2B5EF4-FFF2-40B4-BE49-F238E27FC236}">
                <a16:creationId xmlns:a16="http://schemas.microsoft.com/office/drawing/2014/main" id="{DC88BE87-7664-45A2-A60E-B18455472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A095B-37A3-43AD-90A1-58A47F2ED39C}"/>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1652850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27E62-A749-42EC-8584-D86E83596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BBBC-D4BC-48BF-9E10-D7D57B80D8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4A3F34-53C7-40F9-92C5-0BA73739FF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CF89CE-468B-4695-8381-C3608A2733CC}"/>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6" name="Footer Placeholder 5">
            <a:extLst>
              <a:ext uri="{FF2B5EF4-FFF2-40B4-BE49-F238E27FC236}">
                <a16:creationId xmlns:a16="http://schemas.microsoft.com/office/drawing/2014/main" id="{7F050903-BDA9-4074-8C45-53F565071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C55B4D-F4AD-4D45-B347-7B0653F43B0F}"/>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1728934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CEE78-5B2E-43AE-83F9-040734B94D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13994F-A73B-45A5-9655-D0E4957DF9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022063-215D-40E2-95DB-EA8CDBB349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C3AF20-F7E3-4449-8F82-FB799A449F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AC6914-EFA6-4C82-BBE0-4C60D4B8CA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904A72-F0FA-4706-9EB6-1C3A950C6827}"/>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8" name="Footer Placeholder 7">
            <a:extLst>
              <a:ext uri="{FF2B5EF4-FFF2-40B4-BE49-F238E27FC236}">
                <a16:creationId xmlns:a16="http://schemas.microsoft.com/office/drawing/2014/main" id="{9088061D-CB6D-4790-BCC9-800C3A8C21D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CCF00D-95FA-496F-BF14-D4EDDCB1C233}"/>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391173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3C3D0-59BA-4640-A1F0-31A6FE4CEE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8B6556-623A-4766-881E-A2A35DE32917}"/>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4" name="Footer Placeholder 3">
            <a:extLst>
              <a:ext uri="{FF2B5EF4-FFF2-40B4-BE49-F238E27FC236}">
                <a16:creationId xmlns:a16="http://schemas.microsoft.com/office/drawing/2014/main" id="{C980141C-7DE7-4FD6-AC79-566A071197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EDDCC7-0FBE-4E82-8A54-D0B6D7761CDB}"/>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358450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134C34-59EA-4B3D-95AE-6A5A99DCBA81}"/>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3" name="Footer Placeholder 2">
            <a:extLst>
              <a:ext uri="{FF2B5EF4-FFF2-40B4-BE49-F238E27FC236}">
                <a16:creationId xmlns:a16="http://schemas.microsoft.com/office/drawing/2014/main" id="{DAA1F913-8CFE-467C-8289-BE897609AA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346D64-F3B8-470D-A135-189750760394}"/>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1338717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186D5-B3B8-4D41-9332-90CCECB301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B77E4A-BBD6-4F8E-9271-993AA47D69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06E0752-6BE2-4D25-ABA3-D6AE100528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4263C8-A8E0-457B-878D-624236FA4F08}"/>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6" name="Footer Placeholder 5">
            <a:extLst>
              <a:ext uri="{FF2B5EF4-FFF2-40B4-BE49-F238E27FC236}">
                <a16:creationId xmlns:a16="http://schemas.microsoft.com/office/drawing/2014/main" id="{5143A8D4-9B95-44A6-AB03-1A985DF7FF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EBD7A0-E234-4913-90A3-6F17E33D01C1}"/>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360233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F9B0A-8CCF-4755-B380-D2439F1F61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61D3BF-1D87-45C2-A6EC-1801993360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707850-7E90-4617-AC47-82418CDF2F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C861F-A512-4DCF-AF4A-3357B4F0E322}"/>
              </a:ext>
            </a:extLst>
          </p:cNvPr>
          <p:cNvSpPr>
            <a:spLocks noGrp="1"/>
          </p:cNvSpPr>
          <p:nvPr>
            <p:ph type="dt" sz="half" idx="10"/>
          </p:nvPr>
        </p:nvSpPr>
        <p:spPr/>
        <p:txBody>
          <a:bodyPr/>
          <a:lstStyle/>
          <a:p>
            <a:fld id="{18910AA0-BCE6-445B-89B7-3CB027765636}" type="datetimeFigureOut">
              <a:rPr lang="en-US" smtClean="0"/>
              <a:t>8/31/2025</a:t>
            </a:fld>
            <a:endParaRPr lang="en-US"/>
          </a:p>
        </p:txBody>
      </p:sp>
      <p:sp>
        <p:nvSpPr>
          <p:cNvPr id="6" name="Footer Placeholder 5">
            <a:extLst>
              <a:ext uri="{FF2B5EF4-FFF2-40B4-BE49-F238E27FC236}">
                <a16:creationId xmlns:a16="http://schemas.microsoft.com/office/drawing/2014/main" id="{FCD24E68-44DC-4011-A863-0EC4E98AA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AAB36-AEEB-4B22-97FD-7D5CCE07AE13}"/>
              </a:ext>
            </a:extLst>
          </p:cNvPr>
          <p:cNvSpPr>
            <a:spLocks noGrp="1"/>
          </p:cNvSpPr>
          <p:nvPr>
            <p:ph type="sldNum" sz="quarter" idx="12"/>
          </p:nvPr>
        </p:nvSpPr>
        <p:spPr/>
        <p:txBody>
          <a:bodyPr/>
          <a:lstStyle/>
          <a:p>
            <a:fld id="{5B9B90C5-537B-42A9-9889-6FE87AA5566C}" type="slidenum">
              <a:rPr lang="en-US" smtClean="0"/>
              <a:t>‹#›</a:t>
            </a:fld>
            <a:endParaRPr lang="en-US"/>
          </a:p>
        </p:txBody>
      </p:sp>
    </p:spTree>
    <p:extLst>
      <p:ext uri="{BB962C8B-B14F-4D97-AF65-F5344CB8AC3E}">
        <p14:creationId xmlns:p14="http://schemas.microsoft.com/office/powerpoint/2010/main" val="1783930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7BD5D5-BED0-4AC1-B2D0-A55D40520F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644842-10C0-4B31-A91C-BCF7971936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12E9E3-4B64-42FD-9A5D-5165A1C4D5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910AA0-BCE6-445B-89B7-3CB027765636}" type="datetimeFigureOut">
              <a:rPr lang="en-US" smtClean="0"/>
              <a:t>8/31/2025</a:t>
            </a:fld>
            <a:endParaRPr lang="en-US"/>
          </a:p>
        </p:txBody>
      </p:sp>
      <p:sp>
        <p:nvSpPr>
          <p:cNvPr id="5" name="Footer Placeholder 4">
            <a:extLst>
              <a:ext uri="{FF2B5EF4-FFF2-40B4-BE49-F238E27FC236}">
                <a16:creationId xmlns:a16="http://schemas.microsoft.com/office/drawing/2014/main" id="{D42BF612-8969-49D4-805C-1A4739E67B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FB4294-CD1D-4E6B-9262-02FDCB8274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B90C5-537B-42A9-9889-6FE87AA5566C}" type="slidenum">
              <a:rPr lang="en-US" smtClean="0"/>
              <a:t>‹#›</a:t>
            </a:fld>
            <a:endParaRPr lang="en-US"/>
          </a:p>
        </p:txBody>
      </p:sp>
    </p:spTree>
    <p:extLst>
      <p:ext uri="{BB962C8B-B14F-4D97-AF65-F5344CB8AC3E}">
        <p14:creationId xmlns:p14="http://schemas.microsoft.com/office/powerpoint/2010/main" val="822240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kern="1200" baseline="0">
          <a:solidFill>
            <a:srgbClr val="2F5496"/>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47B35F-2E8B-BA41-A6F0-6C4E1395A3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C3716B1-EEFC-4057-3058-E9DA249903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06ADC-47EF-E0CF-8E3E-60DD3E63C9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3B0F1C8-118B-447E-B1F9-1A88A7CD352E}" type="datetimeFigureOut">
              <a:rPr lang="en-US" smtClean="0"/>
              <a:t>8/31/2025</a:t>
            </a:fld>
            <a:endParaRPr lang="en-US"/>
          </a:p>
        </p:txBody>
      </p:sp>
      <p:sp>
        <p:nvSpPr>
          <p:cNvPr id="5" name="Footer Placeholder 4">
            <a:extLst>
              <a:ext uri="{FF2B5EF4-FFF2-40B4-BE49-F238E27FC236}">
                <a16:creationId xmlns:a16="http://schemas.microsoft.com/office/drawing/2014/main" id="{93CE42B2-8A2C-C6B4-519D-E2040CDF89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3A6F196-4D69-7669-9DDE-CF4BD0939B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8B7A4D-7516-4A46-AD9C-FA121A4CE44C}" type="slidenum">
              <a:rPr lang="en-US" smtClean="0"/>
              <a:t>‹#›</a:t>
            </a:fld>
            <a:endParaRPr lang="en-US"/>
          </a:p>
        </p:txBody>
      </p:sp>
    </p:spTree>
    <p:extLst>
      <p:ext uri="{BB962C8B-B14F-4D97-AF65-F5344CB8AC3E}">
        <p14:creationId xmlns:p14="http://schemas.microsoft.com/office/powerpoint/2010/main" val="3403318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6">
            <a:extLst>
              <a:ext uri="{FF2B5EF4-FFF2-40B4-BE49-F238E27FC236}">
                <a16:creationId xmlns:a16="http://schemas.microsoft.com/office/drawing/2014/main" id="{04932C3D-F710-BB4F-BDD1-E6339F0C8613}"/>
              </a:ext>
            </a:extLst>
          </p:cNvPr>
          <p:cNvSpPr txBox="1">
            <a:spLocks noChangeArrowheads="1"/>
          </p:cNvSpPr>
          <p:nvPr userDrawn="1"/>
        </p:nvSpPr>
        <p:spPr bwMode="auto">
          <a:xfrm>
            <a:off x="152400" y="6492877"/>
            <a:ext cx="2098675" cy="19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1" rIns="68580" bIns="34291">
            <a:spAutoFit/>
          </a:bodyPr>
          <a:lstStyle>
            <a:lvl1pPr>
              <a:defRPr>
                <a:solidFill>
                  <a:schemeClr val="tx1"/>
                </a:solidFill>
                <a:latin typeface="Raleway" panose="020B0503030101060003" pitchFamily="34" charset="77"/>
              </a:defRPr>
            </a:lvl1pPr>
            <a:lvl2pPr marL="742950" indent="-285750">
              <a:defRPr>
                <a:solidFill>
                  <a:schemeClr val="tx1"/>
                </a:solidFill>
                <a:latin typeface="Raleway" panose="020B0503030101060003" pitchFamily="34" charset="77"/>
              </a:defRPr>
            </a:lvl2pPr>
            <a:lvl3pPr marL="1143000" indent="-228600">
              <a:defRPr>
                <a:solidFill>
                  <a:schemeClr val="tx1"/>
                </a:solidFill>
                <a:latin typeface="Raleway" panose="020B0503030101060003" pitchFamily="34" charset="77"/>
              </a:defRPr>
            </a:lvl3pPr>
            <a:lvl4pPr marL="1600200" indent="-228600">
              <a:defRPr>
                <a:solidFill>
                  <a:schemeClr val="tx1"/>
                </a:solidFill>
                <a:latin typeface="Raleway" panose="020B0503030101060003" pitchFamily="34" charset="77"/>
              </a:defRPr>
            </a:lvl4pPr>
            <a:lvl5pPr marL="2057400" indent="-228600">
              <a:defRPr>
                <a:solidFill>
                  <a:schemeClr val="tx1"/>
                </a:solidFill>
                <a:latin typeface="Raleway" panose="020B0503030101060003" pitchFamily="34" charset="77"/>
              </a:defRPr>
            </a:lvl5pPr>
            <a:lvl6pPr marL="2514600" indent="-228600" defTabSz="457200" eaLnBrk="0" fontAlgn="base" hangingPunct="0">
              <a:spcBef>
                <a:spcPct val="0"/>
              </a:spcBef>
              <a:spcAft>
                <a:spcPct val="0"/>
              </a:spcAft>
              <a:defRPr>
                <a:solidFill>
                  <a:schemeClr val="tx1"/>
                </a:solidFill>
                <a:latin typeface="Raleway" panose="020B0503030101060003" pitchFamily="34" charset="77"/>
              </a:defRPr>
            </a:lvl6pPr>
            <a:lvl7pPr marL="2971800" indent="-228600" defTabSz="457200" eaLnBrk="0" fontAlgn="base" hangingPunct="0">
              <a:spcBef>
                <a:spcPct val="0"/>
              </a:spcBef>
              <a:spcAft>
                <a:spcPct val="0"/>
              </a:spcAft>
              <a:defRPr>
                <a:solidFill>
                  <a:schemeClr val="tx1"/>
                </a:solidFill>
                <a:latin typeface="Raleway" panose="020B0503030101060003" pitchFamily="34" charset="77"/>
              </a:defRPr>
            </a:lvl7pPr>
            <a:lvl8pPr marL="3429000" indent="-228600" defTabSz="457200" eaLnBrk="0" fontAlgn="base" hangingPunct="0">
              <a:spcBef>
                <a:spcPct val="0"/>
              </a:spcBef>
              <a:spcAft>
                <a:spcPct val="0"/>
              </a:spcAft>
              <a:defRPr>
                <a:solidFill>
                  <a:schemeClr val="tx1"/>
                </a:solidFill>
                <a:latin typeface="Raleway" panose="020B0503030101060003" pitchFamily="34" charset="77"/>
              </a:defRPr>
            </a:lvl8pPr>
            <a:lvl9pPr marL="3886200" indent="-228600" defTabSz="457200" eaLnBrk="0" fontAlgn="base" hangingPunct="0">
              <a:spcBef>
                <a:spcPct val="0"/>
              </a:spcBef>
              <a:spcAft>
                <a:spcPct val="0"/>
              </a:spcAft>
              <a:defRPr>
                <a:solidFill>
                  <a:schemeClr val="tx1"/>
                </a:solidFill>
                <a:latin typeface="Raleway" panose="020B0503030101060003" pitchFamily="34" charset="77"/>
              </a:defRPr>
            </a:lvl9pPr>
          </a:lstStyle>
          <a:p>
            <a:pPr eaLnBrk="1" hangingPunct="1"/>
            <a:r>
              <a:rPr lang="en-US" altLang="en-US" sz="800" dirty="0">
                <a:solidFill>
                  <a:srgbClr val="767171"/>
                </a:solidFill>
                <a:latin typeface="Aller" panose="02000503030000020004" pitchFamily="2" charset="77"/>
                <a:cs typeface="Calibri" panose="020F0502020204030204" pitchFamily="34" charset="0"/>
              </a:rPr>
              <a:t>2025 @NAEA All Rights</a:t>
            </a:r>
            <a:endParaRPr lang="en-US" altLang="en-US" sz="800" dirty="0">
              <a:solidFill>
                <a:srgbClr val="767171"/>
              </a:solidFill>
              <a:latin typeface="Aller" panose="02000503030000020004" pitchFamily="2" charset="77"/>
              <a:ea typeface="Roboto Thin" panose="02000000000000000000" pitchFamily="2" charset="0"/>
              <a:cs typeface="Roboto Thin" panose="02000000000000000000" pitchFamily="2" charset="0"/>
            </a:endParaRPr>
          </a:p>
        </p:txBody>
      </p:sp>
      <p:sp>
        <p:nvSpPr>
          <p:cNvPr id="3" name="Slide Number Placeholder 2">
            <a:extLst>
              <a:ext uri="{FF2B5EF4-FFF2-40B4-BE49-F238E27FC236}">
                <a16:creationId xmlns:a16="http://schemas.microsoft.com/office/drawing/2014/main" id="{D80A9518-3BF7-4BDE-3569-E01792892C73}"/>
              </a:ext>
            </a:extLst>
          </p:cNvPr>
          <p:cNvSpPr>
            <a:spLocks noGrp="1"/>
          </p:cNvSpPr>
          <p:nvPr>
            <p:ph type="sldNum" sz="quarter" idx="4"/>
          </p:nvPr>
        </p:nvSpPr>
        <p:spPr>
          <a:xfrm>
            <a:off x="8610600" y="6356351"/>
            <a:ext cx="27432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9956EBD8-91EE-4B26-854C-A31A152F405F}" type="slidenum">
              <a:rPr lang="en-US" smtClean="0"/>
              <a:t>‹#›</a:t>
            </a:fld>
            <a:endParaRPr lang="en-US"/>
          </a:p>
        </p:txBody>
      </p:sp>
    </p:spTree>
    <p:extLst>
      <p:ext uri="{BB962C8B-B14F-4D97-AF65-F5344CB8AC3E}">
        <p14:creationId xmlns:p14="http://schemas.microsoft.com/office/powerpoint/2010/main" val="206552117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p:hf hdr="0" ftr="0" dt="0"/>
  <p:txStyles>
    <p:titleStyle>
      <a:lvl1pPr algn="l" defTabSz="914377"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defTabSz="914377" rtl="0" eaLnBrk="1" fontAlgn="base" hangingPunct="1">
        <a:lnSpc>
          <a:spcPct val="90000"/>
        </a:lnSpc>
        <a:spcBef>
          <a:spcPct val="0"/>
        </a:spcBef>
        <a:spcAft>
          <a:spcPct val="0"/>
        </a:spcAft>
        <a:defRPr sz="4400">
          <a:solidFill>
            <a:schemeClr val="tx1"/>
          </a:solidFill>
          <a:latin typeface="Poppins Medium" pitchFamily="50" charset="0"/>
        </a:defRPr>
      </a:lvl2pPr>
      <a:lvl3pPr algn="l" defTabSz="914377" rtl="0" eaLnBrk="1" fontAlgn="base" hangingPunct="1">
        <a:lnSpc>
          <a:spcPct val="90000"/>
        </a:lnSpc>
        <a:spcBef>
          <a:spcPct val="0"/>
        </a:spcBef>
        <a:spcAft>
          <a:spcPct val="0"/>
        </a:spcAft>
        <a:defRPr sz="4400">
          <a:solidFill>
            <a:schemeClr val="tx1"/>
          </a:solidFill>
          <a:latin typeface="Poppins Medium" pitchFamily="50" charset="0"/>
        </a:defRPr>
      </a:lvl3pPr>
      <a:lvl4pPr algn="l" defTabSz="914377" rtl="0" eaLnBrk="1" fontAlgn="base" hangingPunct="1">
        <a:lnSpc>
          <a:spcPct val="90000"/>
        </a:lnSpc>
        <a:spcBef>
          <a:spcPct val="0"/>
        </a:spcBef>
        <a:spcAft>
          <a:spcPct val="0"/>
        </a:spcAft>
        <a:defRPr sz="4400">
          <a:solidFill>
            <a:schemeClr val="tx1"/>
          </a:solidFill>
          <a:latin typeface="Poppins Medium" pitchFamily="50" charset="0"/>
        </a:defRPr>
      </a:lvl4pPr>
      <a:lvl5pPr algn="l" defTabSz="914377" rtl="0" eaLnBrk="1" fontAlgn="base" hangingPunct="1">
        <a:lnSpc>
          <a:spcPct val="90000"/>
        </a:lnSpc>
        <a:spcBef>
          <a:spcPct val="0"/>
        </a:spcBef>
        <a:spcAft>
          <a:spcPct val="0"/>
        </a:spcAft>
        <a:defRPr sz="4400">
          <a:solidFill>
            <a:schemeClr val="tx1"/>
          </a:solidFill>
          <a:latin typeface="Poppins Medium" pitchFamily="50" charset="0"/>
        </a:defRPr>
      </a:lvl5pPr>
      <a:lvl6pPr marL="609585" algn="l" defTabSz="914377" rtl="0" eaLnBrk="1" fontAlgn="base" hangingPunct="1">
        <a:lnSpc>
          <a:spcPct val="90000"/>
        </a:lnSpc>
        <a:spcBef>
          <a:spcPct val="0"/>
        </a:spcBef>
        <a:spcAft>
          <a:spcPct val="0"/>
        </a:spcAft>
        <a:defRPr sz="4400">
          <a:solidFill>
            <a:schemeClr val="tx1"/>
          </a:solidFill>
          <a:latin typeface="Poppins Medium" pitchFamily="50" charset="0"/>
        </a:defRPr>
      </a:lvl6pPr>
      <a:lvl7pPr marL="1219170" algn="l" defTabSz="914377" rtl="0" eaLnBrk="1" fontAlgn="base" hangingPunct="1">
        <a:lnSpc>
          <a:spcPct val="90000"/>
        </a:lnSpc>
        <a:spcBef>
          <a:spcPct val="0"/>
        </a:spcBef>
        <a:spcAft>
          <a:spcPct val="0"/>
        </a:spcAft>
        <a:defRPr sz="4400">
          <a:solidFill>
            <a:schemeClr val="tx1"/>
          </a:solidFill>
          <a:latin typeface="Poppins Medium" pitchFamily="50" charset="0"/>
        </a:defRPr>
      </a:lvl7pPr>
      <a:lvl8pPr marL="1828754" algn="l" defTabSz="914377" rtl="0" eaLnBrk="1" fontAlgn="base" hangingPunct="1">
        <a:lnSpc>
          <a:spcPct val="90000"/>
        </a:lnSpc>
        <a:spcBef>
          <a:spcPct val="0"/>
        </a:spcBef>
        <a:spcAft>
          <a:spcPct val="0"/>
        </a:spcAft>
        <a:defRPr sz="4400">
          <a:solidFill>
            <a:schemeClr val="tx1"/>
          </a:solidFill>
          <a:latin typeface="Poppins Medium" pitchFamily="50" charset="0"/>
        </a:defRPr>
      </a:lvl8pPr>
      <a:lvl9pPr marL="2438339" algn="l" defTabSz="914377" rtl="0" eaLnBrk="1" fontAlgn="base" hangingPunct="1">
        <a:lnSpc>
          <a:spcPct val="90000"/>
        </a:lnSpc>
        <a:spcBef>
          <a:spcPct val="0"/>
        </a:spcBef>
        <a:spcAft>
          <a:spcPct val="0"/>
        </a:spcAft>
        <a:defRPr sz="4400">
          <a:solidFill>
            <a:schemeClr val="tx1"/>
          </a:solidFill>
          <a:latin typeface="Poppins Medium" pitchFamily="50" charset="0"/>
        </a:defRPr>
      </a:lvl9pPr>
    </p:titleStyle>
    <p:bodyStyle>
      <a:lvl1pPr marL="228594" indent="-228594" algn="l" defTabSz="914377"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2pPr>
      <a:lvl3pPr marL="1142971" indent="-228594" algn="l" defTabSz="914377"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fontAlgn="base" hangingPunct="1">
        <a:lnSpc>
          <a:spcPct val="90000"/>
        </a:lnSpc>
        <a:spcBef>
          <a:spcPts val="500"/>
        </a:spcBef>
        <a:spcAft>
          <a:spcPct val="0"/>
        </a:spcAft>
        <a:buFont typeface="Arial" panose="020B0604020202020204" pitchFamily="34" charset="0"/>
        <a:buChar char="•"/>
        <a:defRPr sz="1733" kern="1200">
          <a:solidFill>
            <a:schemeClr val="tx1"/>
          </a:solidFill>
          <a:latin typeface="+mn-lt"/>
          <a:ea typeface="+mn-ea"/>
          <a:cs typeface="+mn-cs"/>
        </a:defRPr>
      </a:lvl4pPr>
      <a:lvl5pPr marL="2057349" indent="-228594" algn="l" defTabSz="914377" rtl="0" eaLnBrk="1" fontAlgn="base" hangingPunct="1">
        <a:lnSpc>
          <a:spcPct val="90000"/>
        </a:lnSpc>
        <a:spcBef>
          <a:spcPts val="500"/>
        </a:spcBef>
        <a:spcAft>
          <a:spcPct val="0"/>
        </a:spcAft>
        <a:buFont typeface="Arial" panose="020B0604020202020204" pitchFamily="34" charset="0"/>
        <a:buChar char="•"/>
        <a:defRPr sz="1733"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176B79D-6F2E-8922-D17A-810F5A6EDDFB}"/>
              </a:ext>
            </a:extLst>
          </p:cNvPr>
          <p:cNvSpPr txBox="1"/>
          <p:nvPr/>
        </p:nvSpPr>
        <p:spPr>
          <a:xfrm>
            <a:off x="594557" y="3035808"/>
            <a:ext cx="10734662" cy="4293483"/>
          </a:xfrm>
          <a:prstGeom prst="rect">
            <a:avLst/>
          </a:prstGeom>
          <a:noFill/>
        </p:spPr>
        <p:txBody>
          <a:bodyPr wrap="square" rtlCol="0">
            <a:spAutoFit/>
          </a:bodyPr>
          <a:lstStyle/>
          <a:p>
            <a:pPr algn="ctr"/>
            <a:r>
              <a:rPr lang="en-US" sz="3600" b="1" dirty="0">
                <a:latin typeface="Times New Roman" panose="02020603050405020304" pitchFamily="18" charset="0"/>
                <a:cs typeface="Times New Roman" panose="02020603050405020304" pitchFamily="18" charset="0"/>
              </a:rPr>
              <a:t>Rental Real Estate: Gig Economy</a:t>
            </a:r>
            <a:endParaRPr lang="en-US" sz="3600" dirty="0">
              <a:latin typeface="Times New Roman" panose="02020603050405020304" pitchFamily="18" charset="0"/>
              <a:cs typeface="Times New Roman" panose="02020603050405020304" pitchFamily="18" charset="0"/>
            </a:endParaRPr>
          </a:p>
          <a:p>
            <a:pPr algn="ctr"/>
            <a:r>
              <a:rPr lang="en-US" sz="3600" b="1" dirty="0">
                <a:latin typeface="Times New Roman" panose="02020603050405020304" pitchFamily="18" charset="0"/>
                <a:cs typeface="Times New Roman" panose="02020603050405020304" pitchFamily="18" charset="0"/>
              </a:rPr>
              <a:t>&amp;</a:t>
            </a:r>
            <a:endParaRPr lang="en-US" sz="3600" dirty="0">
              <a:latin typeface="Times New Roman" panose="02020603050405020304" pitchFamily="18" charset="0"/>
              <a:cs typeface="Times New Roman" panose="02020603050405020304" pitchFamily="18" charset="0"/>
            </a:endParaRPr>
          </a:p>
          <a:p>
            <a:pPr algn="ctr"/>
            <a:r>
              <a:rPr lang="en-US" sz="3600" b="1" dirty="0">
                <a:latin typeface="Times New Roman" panose="02020603050405020304" pitchFamily="18" charset="0"/>
                <a:cs typeface="Times New Roman" panose="02020603050405020304" pitchFamily="18" charset="0"/>
              </a:rPr>
              <a:t>Advanced Tax Issues</a:t>
            </a:r>
          </a:p>
          <a:p>
            <a:pPr algn="ctr"/>
            <a:endParaRPr lang="en-US" sz="3600" b="1" dirty="0">
              <a:latin typeface="Times New Roman" panose="02020603050405020304" pitchFamily="18" charset="0"/>
              <a:cs typeface="Times New Roman" panose="02020603050405020304" pitchFamily="18" charset="0"/>
            </a:endParaRPr>
          </a:p>
          <a:p>
            <a:pPr algn="ctr"/>
            <a:r>
              <a:rPr lang="en-US" sz="3600" b="1" dirty="0">
                <a:latin typeface="Times New Roman" panose="02020603050405020304" pitchFamily="18" charset="0"/>
                <a:cs typeface="Times New Roman" panose="02020603050405020304" pitchFamily="18" charset="0"/>
              </a:rPr>
              <a:t>September 2025</a:t>
            </a:r>
          </a:p>
          <a:p>
            <a:pPr algn="ctr"/>
            <a:endParaRPr lang="en-US"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Jane Ryder, EA, CPA</a:t>
            </a:r>
          </a:p>
          <a:p>
            <a:pPr marL="0" marR="0" algn="ctr">
              <a:spcBef>
                <a:spcPts val="0"/>
              </a:spcBef>
              <a:spcAft>
                <a:spcPts val="800"/>
              </a:spcAft>
            </a:pPr>
            <a:endParaRPr lang="en-US" sz="45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descr="A city skyline with buildings and text&#10;&#10;AI-generated content may be incorrect.">
            <a:extLst>
              <a:ext uri="{FF2B5EF4-FFF2-40B4-BE49-F238E27FC236}">
                <a16:creationId xmlns:a16="http://schemas.microsoft.com/office/drawing/2014/main" id="{F59FF67A-48B2-5370-3EE6-41D36FD3F7ED}"/>
              </a:ext>
            </a:extLst>
          </p:cNvPr>
          <p:cNvPicPr>
            <a:picLocks noChangeAspect="1"/>
          </p:cNvPicPr>
          <p:nvPr/>
        </p:nvPicPr>
        <p:blipFill>
          <a:blip r:embed="rId2"/>
          <a:stretch>
            <a:fillRect/>
          </a:stretch>
        </p:blipFill>
        <p:spPr>
          <a:xfrm>
            <a:off x="2450592" y="393174"/>
            <a:ext cx="7022592" cy="2642634"/>
          </a:xfrm>
          <a:prstGeom prst="rect">
            <a:avLst/>
          </a:prstGeom>
        </p:spPr>
      </p:pic>
    </p:spTree>
    <p:extLst>
      <p:ext uri="{BB962C8B-B14F-4D97-AF65-F5344CB8AC3E}">
        <p14:creationId xmlns:p14="http://schemas.microsoft.com/office/powerpoint/2010/main" val="553464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algn="ctr"/>
            <a:r>
              <a:rPr lang="en-US" sz="4000" b="1" dirty="0">
                <a:effectLst/>
                <a:ea typeface="Calibri" panose="020F0502020204030204" pitchFamily="34" charset="0"/>
                <a:cs typeface="Times New Roman" panose="02020603050405020304" pitchFamily="18" charset="0"/>
              </a:rPr>
              <a:t>Average Days in a Rental Period:</a:t>
            </a:r>
            <a:br>
              <a:rPr kumimoji="0" lang="en-US" altLang="en-US" sz="1600" b="0" i="0" u="none" strike="noStrike" cap="none" normalizeH="0" baseline="0" dirty="0">
                <a:ln>
                  <a:noFill/>
                </a:ln>
                <a:effectLst/>
                <a:cs typeface="Times New Roman" panose="02020603050405020304" pitchFamily="18" charset="0"/>
              </a:rPr>
            </a:br>
            <a:r>
              <a:rPr kumimoji="0" lang="en-US" altLang="en-US" sz="4000" b="0" i="0" u="none" strike="noStrike" cap="none" normalizeH="0" baseline="0" dirty="0">
                <a:ln>
                  <a:noFill/>
                </a:ln>
                <a:effectLst/>
                <a:latin typeface="Stencil" panose="040409050D0802020404" pitchFamily="82" charset="0"/>
                <a:ea typeface="Calibri" panose="020F0502020204030204" pitchFamily="34" charset="0"/>
                <a:cs typeface="Times New Roman" panose="02020603050405020304" pitchFamily="18" charset="0"/>
              </a:rPr>
              <a:t>EXAMPLE</a:t>
            </a:r>
            <a:endParaRPr lang="en-US" sz="4000" dirty="0"/>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374077"/>
          </a:xfrm>
          <a:prstGeom prst="rect">
            <a:avLst/>
          </a:prstGeom>
          <a:noFill/>
        </p:spPr>
        <p:txBody>
          <a:bodyPr wrap="square">
            <a:spAutoFit/>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1A8757AC-ECD9-4501-936A-78507CD01402}"/>
              </a:ext>
            </a:extLst>
          </p:cNvPr>
          <p:cNvSpPr>
            <a:spLocks noChangeArrowheads="1"/>
          </p:cNvSpPr>
          <p:nvPr/>
        </p:nvSpPr>
        <p:spPr bwMode="auto">
          <a:xfrm>
            <a:off x="566928" y="2166671"/>
            <a:ext cx="11210544"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Calculate Average Days Rental</a:t>
            </a:r>
            <a:endParaRPr lang="en-US" altLang="en-US"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6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NUMBER OF DAYS UNIT WAS RENTED                 </a:t>
            </a:r>
            <a:endParaRPr kumimoji="0" lang="en-US" altLang="en-US" sz="2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6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DIVIDED BY                                      </a:t>
            </a:r>
            <a:endParaRPr lang="en-US" altLang="en-US" sz="2600" dirty="0"/>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6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NUMBER TIMES UNIT WAS RENTED OUT EQUALS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rgbClr val="000000"/>
              </a:solidFill>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AVERAGE DAYS RENTED</a:t>
            </a:r>
            <a:endParaRPr kumimoji="0" lang="en-US" altLang="en-US" sz="2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DAYS RENTED 170 / NUMBER OF TIMES RENTED OUT 39 </a:t>
            </a:r>
            <a:endParaRPr kumimoji="0" lang="en-US" altLang="en-US" sz="2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AVERAGE RENTAL 4.36 DAYS  </a:t>
            </a: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Graphic 7" descr="Arrow: Straight">
            <a:extLst>
              <a:ext uri="{FF2B5EF4-FFF2-40B4-BE49-F238E27FC236}">
                <a16:creationId xmlns:a16="http://schemas.microsoft.com/office/drawing/2014/main" id="{CED026B7-7F6F-4D9C-B008-876CFD88021F}"/>
              </a:ext>
            </a:extLst>
          </p:cNvPr>
          <p:cNvSpPr/>
          <p:nvPr/>
        </p:nvSpPr>
        <p:spPr>
          <a:xfrm rot="10800000">
            <a:off x="1616203" y="5575144"/>
            <a:ext cx="427355" cy="233045"/>
          </a:xfrm>
          <a:custGeom>
            <a:avLst/>
            <a:gdLst>
              <a:gd name="connsiteX0" fmla="*/ 116694 w 427843"/>
              <a:gd name="connsiteY0" fmla="*/ 58341 h 233362"/>
              <a:gd name="connsiteX1" fmla="*/ 116694 w 427843"/>
              <a:gd name="connsiteY1" fmla="*/ 0 h 233362"/>
              <a:gd name="connsiteX2" fmla="*/ 13 w 427843"/>
              <a:gd name="connsiteY2" fmla="*/ 116681 h 233362"/>
              <a:gd name="connsiteX3" fmla="*/ 116694 w 427843"/>
              <a:gd name="connsiteY3" fmla="*/ 233362 h 233362"/>
              <a:gd name="connsiteX4" fmla="*/ 116694 w 427843"/>
              <a:gd name="connsiteY4" fmla="*/ 175022 h 233362"/>
              <a:gd name="connsiteX5" fmla="*/ 427844 w 427843"/>
              <a:gd name="connsiteY5" fmla="*/ 116681 h 233362"/>
              <a:gd name="connsiteX6" fmla="*/ 116694 w 427843"/>
              <a:gd name="connsiteY6" fmla="*/ 58341 h 233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7843" h="233362">
                <a:moveTo>
                  <a:pt x="116694" y="58341"/>
                </a:moveTo>
                <a:lnTo>
                  <a:pt x="116694" y="0"/>
                </a:lnTo>
                <a:lnTo>
                  <a:pt x="13" y="116681"/>
                </a:lnTo>
                <a:cubicBezTo>
                  <a:pt x="-1445" y="116681"/>
                  <a:pt x="116694" y="233362"/>
                  <a:pt x="116694" y="233362"/>
                </a:cubicBezTo>
                <a:lnTo>
                  <a:pt x="116694" y="175022"/>
                </a:lnTo>
                <a:lnTo>
                  <a:pt x="427844" y="116681"/>
                </a:lnTo>
                <a:lnTo>
                  <a:pt x="116694" y="58341"/>
                </a:lnTo>
                <a:close/>
              </a:path>
            </a:pathLst>
          </a:custGeom>
          <a:solidFill>
            <a:srgbClr val="000000"/>
          </a:solidFill>
          <a:ln w="476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67356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b="1" dirty="0">
                <a:effectLst/>
                <a:ea typeface="Times New Roman" panose="02020603050405020304" pitchFamily="18" charset="0"/>
                <a:cs typeface="Times New Roman" panose="02020603050405020304" pitchFamily="18" charset="0"/>
              </a:rPr>
              <a:t>Rounding of Average Days Rented</a:t>
            </a:r>
            <a:br>
              <a:rPr lang="en-US" b="1" dirty="0">
                <a:effectLst/>
                <a:ea typeface="Times New Roman" panose="02020603050405020304" pitchFamily="18" charset="0"/>
                <a:cs typeface="Times New Roman" panose="02020603050405020304" pitchFamily="18" charset="0"/>
              </a:rPr>
            </a:br>
            <a:r>
              <a:rPr lang="en-US" b="1" dirty="0">
                <a:effectLst/>
                <a:ea typeface="Times New Roman" panose="02020603050405020304" pitchFamily="18" charset="0"/>
                <a:cs typeface="Times New Roman" panose="02020603050405020304" pitchFamily="18" charset="0"/>
              </a:rPr>
              <a:t> Not Applicable</a:t>
            </a:r>
            <a:endParaRPr lang="en-US"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296065"/>
          </a:xfrm>
          <a:prstGeom prst="rect">
            <a:avLst/>
          </a:prstGeom>
          <a:noFill/>
        </p:spPr>
        <p:txBody>
          <a:bodyPr wrap="square">
            <a:spAutoFit/>
          </a:bodyPr>
          <a:lstStyle/>
          <a:p>
            <a:pPr marL="1371600" marR="0" indent="-457200">
              <a:lnSpc>
                <a:spcPct val="107000"/>
              </a:lnSpc>
              <a:spcBef>
                <a:spcPts val="0"/>
              </a:spcBef>
              <a:spcAft>
                <a:spcPts val="800"/>
              </a:spcAft>
              <a:buFont typeface="Arial" panose="020B0604020202020204" pitchFamily="34" charset="0"/>
              <a:buChar char="•"/>
            </a:pPr>
            <a:r>
              <a:rPr lang="en-US" sz="3400" dirty="0">
                <a:effectLst/>
                <a:latin typeface="Arial" panose="020B0604020202020204" pitchFamily="34" charset="0"/>
                <a:ea typeface="Calibri" panose="020F0502020204030204" pitchFamily="34" charset="0"/>
                <a:cs typeface="Times New Roman" panose="02020603050405020304" pitchFamily="18" charset="0"/>
              </a:rPr>
              <a:t>Due to fact regs </a:t>
            </a:r>
            <a:r>
              <a:rPr lang="en-US" sz="3400" b="1" dirty="0">
                <a:effectLst/>
                <a:latin typeface="Arial" panose="020B0604020202020204" pitchFamily="34" charset="0"/>
                <a:ea typeface="Calibri" panose="020F0502020204030204" pitchFamily="34" charset="0"/>
                <a:cs typeface="Times New Roman" panose="02020603050405020304" pitchFamily="18" charset="0"/>
              </a:rPr>
              <a:t>“30 days or less” and “7 days or less”</a:t>
            </a:r>
            <a:r>
              <a:rPr lang="en-US" sz="3400" dirty="0">
                <a:effectLst/>
                <a:latin typeface="Arial" panose="020B0604020202020204" pitchFamily="34" charset="0"/>
                <a:ea typeface="Calibri" panose="020F0502020204030204" pitchFamily="34" charset="0"/>
                <a:cs typeface="Times New Roman" panose="02020603050405020304" pitchFamily="18" charset="0"/>
              </a:rPr>
              <a:t> rounding resulting average days calculation up won’t hurt or help. </a:t>
            </a:r>
          </a:p>
          <a:p>
            <a:pPr marL="1371600" marR="0" indent="-457200">
              <a:lnSpc>
                <a:spcPct val="107000"/>
              </a:lnSpc>
              <a:spcBef>
                <a:spcPts val="0"/>
              </a:spcBef>
              <a:spcAft>
                <a:spcPts val="800"/>
              </a:spcAft>
              <a:buFont typeface="Arial" panose="020B0604020202020204" pitchFamily="34" charset="0"/>
              <a:buChar char="•"/>
            </a:pPr>
            <a:r>
              <a:rPr lang="en-US" sz="3400" dirty="0">
                <a:effectLst/>
                <a:latin typeface="Arial" panose="020B0604020202020204" pitchFamily="34" charset="0"/>
                <a:ea typeface="Calibri" panose="020F0502020204030204" pitchFamily="34" charset="0"/>
                <a:cs typeface="Times New Roman" panose="02020603050405020304" pitchFamily="18" charset="0"/>
              </a:rPr>
              <a:t>If calculated “average number of days” is 6.4 days that’s “7 days or less” </a:t>
            </a:r>
          </a:p>
          <a:p>
            <a:pPr marL="1371600" marR="0" indent="-457200">
              <a:lnSpc>
                <a:spcPct val="107000"/>
              </a:lnSpc>
              <a:spcBef>
                <a:spcPts val="0"/>
              </a:spcBef>
              <a:spcAft>
                <a:spcPts val="800"/>
              </a:spcAft>
              <a:buFont typeface="Arial" panose="020B0604020202020204" pitchFamily="34" charset="0"/>
              <a:buChar char="•"/>
            </a:pPr>
            <a:r>
              <a:rPr lang="en-US" sz="3400" dirty="0">
                <a:effectLst/>
                <a:latin typeface="Arial" panose="020B0604020202020204" pitchFamily="34" charset="0"/>
                <a:ea typeface="Calibri" panose="020F0502020204030204" pitchFamily="34" charset="0"/>
                <a:cs typeface="Times New Roman" panose="02020603050405020304" pitchFamily="18" charset="0"/>
              </a:rPr>
              <a:t>If resulting number is 7.4 days, that is higher than “7 days or less”. </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9317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Merchant 1099’s &amp; Form 1099-K</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116529"/>
          </a:xfrm>
          <a:prstGeom prst="rect">
            <a:avLst/>
          </a:prstGeom>
          <a:noFill/>
        </p:spPr>
        <p:txBody>
          <a:bodyPr wrap="square">
            <a:spAutoFit/>
          </a:bodyPr>
          <a:lstStyle/>
          <a:p>
            <a:pPr marL="91440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OBBBA: 1099-K reverts to $20,000 </a:t>
            </a:r>
            <a:r>
              <a:rPr lang="en-US" sz="3200" b="1" i="1" dirty="0">
                <a:effectLst/>
                <a:latin typeface="Arial" panose="020B0604020202020204" pitchFamily="34" charset="0"/>
                <a:ea typeface="Calibri" panose="020F0502020204030204" pitchFamily="34" charset="0"/>
                <a:cs typeface="Times New Roman" panose="02020603050405020304" pitchFamily="18" charset="0"/>
              </a:rPr>
              <a:t>and</a:t>
            </a:r>
            <a:r>
              <a:rPr lang="en-US" sz="3200" dirty="0">
                <a:effectLst/>
                <a:latin typeface="Arial" panose="020B0604020202020204" pitchFamily="34" charset="0"/>
                <a:ea typeface="Calibri" panose="020F0502020204030204" pitchFamily="34" charset="0"/>
                <a:cs typeface="Times New Roman" panose="02020603050405020304" pitchFamily="18" charset="0"/>
              </a:rPr>
              <a:t> 200 transactions</a:t>
            </a:r>
          </a:p>
          <a:p>
            <a:pPr marL="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1099’s received from short term rental firms such as </a:t>
            </a:r>
            <a:r>
              <a:rPr lang="en-US" sz="3200" dirty="0" err="1">
                <a:effectLst/>
                <a:latin typeface="Arial" panose="020B0604020202020204" pitchFamily="34" charset="0"/>
                <a:ea typeface="Calibri" panose="020F0502020204030204" pitchFamily="34" charset="0"/>
                <a:cs typeface="Times New Roman" panose="02020603050405020304" pitchFamily="18" charset="0"/>
              </a:rPr>
              <a:t>AirBnB</a:t>
            </a:r>
            <a:r>
              <a:rPr lang="en-US" sz="3200" dirty="0">
                <a:effectLst/>
                <a:latin typeface="Arial" panose="020B0604020202020204" pitchFamily="34" charset="0"/>
                <a:ea typeface="Calibri" panose="020F0502020204030204" pitchFamily="34" charset="0"/>
                <a:cs typeface="Times New Roman" panose="02020603050405020304" pitchFamily="18" charset="0"/>
              </a:rPr>
              <a:t>, VRBO, </a:t>
            </a:r>
            <a:r>
              <a:rPr lang="en-US" sz="3200" dirty="0" err="1">
                <a:effectLst/>
                <a:latin typeface="Arial" panose="020B0604020202020204" pitchFamily="34" charset="0"/>
                <a:ea typeface="Calibri" panose="020F0502020204030204" pitchFamily="34" charset="0"/>
                <a:cs typeface="Times New Roman" panose="02020603050405020304" pitchFamily="18" charset="0"/>
              </a:rPr>
              <a:t>Homeaway</a:t>
            </a:r>
            <a:r>
              <a:rPr lang="en-US" sz="3200" dirty="0">
                <a:effectLst/>
                <a:latin typeface="Arial" panose="020B0604020202020204" pitchFamily="34" charset="0"/>
                <a:ea typeface="Calibri" panose="020F0502020204030204" pitchFamily="34" charset="0"/>
                <a:cs typeface="Times New Roman" panose="02020603050405020304" pitchFamily="18" charset="0"/>
              </a:rPr>
              <a:t>, </a:t>
            </a:r>
            <a:r>
              <a:rPr lang="en-US" sz="3200" dirty="0" err="1">
                <a:effectLst/>
                <a:latin typeface="Arial" panose="020B0604020202020204" pitchFamily="34" charset="0"/>
                <a:ea typeface="Calibri" panose="020F0502020204030204" pitchFamily="34" charset="0"/>
                <a:cs typeface="Times New Roman" panose="02020603050405020304" pitchFamily="18" charset="0"/>
              </a:rPr>
              <a:t>FlipKey</a:t>
            </a:r>
            <a:r>
              <a:rPr lang="en-US" sz="3200" dirty="0">
                <a:effectLst/>
                <a:latin typeface="Arial" panose="020B0604020202020204" pitchFamily="34" charset="0"/>
                <a:ea typeface="Calibri" panose="020F0502020204030204" pitchFamily="34" charset="0"/>
                <a:cs typeface="Times New Roman" panose="02020603050405020304" pitchFamily="18" charset="0"/>
              </a:rPr>
              <a:t>, </a:t>
            </a:r>
            <a:r>
              <a:rPr lang="en-US" sz="3200" dirty="0" err="1">
                <a:effectLst/>
                <a:latin typeface="Arial" panose="020B0604020202020204" pitchFamily="34" charset="0"/>
                <a:ea typeface="Calibri" panose="020F0502020204030204" pitchFamily="34" charset="0"/>
                <a:cs typeface="Times New Roman" panose="02020603050405020304" pitchFamily="18" charset="0"/>
              </a:rPr>
              <a:t>etc</a:t>
            </a:r>
            <a:r>
              <a:rPr lang="en-US" sz="3200" dirty="0">
                <a:effectLst/>
                <a:latin typeface="Arial" panose="020B0604020202020204" pitchFamily="34" charset="0"/>
                <a:ea typeface="Calibri" panose="020F0502020204030204" pitchFamily="34" charset="0"/>
                <a:cs typeface="Times New Roman" panose="02020603050405020304" pitchFamily="18" charset="0"/>
              </a:rPr>
              <a:t> &amp; 1099-Ks may expose nature of TP’s rental activity to IRS, so we need to urge or clients to report their average rental period as accurately as possible or risk problems in case of audit.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1703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7" y="365125"/>
            <a:ext cx="10786873" cy="750443"/>
          </a:xfrm>
          <a:noFill/>
        </p:spPr>
        <p:txBody>
          <a:bodyPr>
            <a:normAutofit/>
          </a:bodyPr>
          <a:lstStyle/>
          <a:p>
            <a:pPr marL="0" marR="0" algn="ctr">
              <a:lnSpc>
                <a:spcPct val="107000"/>
              </a:lnSpc>
              <a:spcBef>
                <a:spcPts val="0"/>
              </a:spcBef>
              <a:spcAft>
                <a:spcPts val="800"/>
              </a:spcAft>
            </a:pP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AVERAGE DAYS RENTED FILING REQUIRMENTS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773936"/>
            <a:ext cx="10786872" cy="374077"/>
          </a:xfrm>
          <a:prstGeom prst="rect">
            <a:avLst/>
          </a:prstGeom>
          <a:noFill/>
        </p:spPr>
        <p:txBody>
          <a:bodyPr wrap="square">
            <a:spAutoFit/>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48934F5D-52F0-A3AF-E5BA-FF694732204A}"/>
              </a:ext>
            </a:extLst>
          </p:cNvPr>
          <p:cNvPicPr>
            <a:picLocks noChangeAspect="1"/>
          </p:cNvPicPr>
          <p:nvPr/>
        </p:nvPicPr>
        <p:blipFill>
          <a:blip r:embed="rId2"/>
          <a:stretch>
            <a:fillRect/>
          </a:stretch>
        </p:blipFill>
        <p:spPr>
          <a:xfrm>
            <a:off x="458163" y="1115568"/>
            <a:ext cx="10895637" cy="5084064"/>
          </a:xfrm>
          <a:prstGeom prst="rect">
            <a:avLst/>
          </a:prstGeom>
        </p:spPr>
      </p:pic>
    </p:spTree>
    <p:extLst>
      <p:ext uri="{BB962C8B-B14F-4D97-AF65-F5344CB8AC3E}">
        <p14:creationId xmlns:p14="http://schemas.microsoft.com/office/powerpoint/2010/main" val="1573988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7 Days or Less with </a:t>
            </a:r>
            <a:br>
              <a:rPr lang="en-US" sz="4000" b="1" dirty="0">
                <a:effectLst/>
                <a:ea typeface="Calibri" panose="020F0502020204030204" pitchFamily="34" charset="0"/>
                <a:cs typeface="Times New Roman" panose="02020603050405020304" pitchFamily="18" charset="0"/>
              </a:rPr>
            </a:br>
            <a:r>
              <a:rPr lang="en-US" sz="4000" b="1" i="1" dirty="0">
                <a:effectLst/>
                <a:ea typeface="Calibri" panose="020F0502020204030204" pitchFamily="34" charset="0"/>
                <a:cs typeface="Times New Roman" panose="02020603050405020304" pitchFamily="18" charset="0"/>
              </a:rPr>
              <a:t>No</a:t>
            </a:r>
            <a:r>
              <a:rPr lang="en-US" sz="4000" b="1" dirty="0">
                <a:effectLst/>
                <a:ea typeface="Calibri" panose="020F0502020204030204" pitchFamily="34" charset="0"/>
                <a:cs typeface="Times New Roman" panose="02020603050405020304" pitchFamily="18" charset="0"/>
              </a:rPr>
              <a:t> Significant Services Provided:</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340932"/>
          </a:xfrm>
          <a:prstGeom prst="rect">
            <a:avLst/>
          </a:prstGeom>
          <a:noFill/>
        </p:spPr>
        <p:txBody>
          <a:bodyPr wrap="square">
            <a:spAutoFit/>
          </a:bodyPr>
          <a:lstStyle/>
          <a:p>
            <a:pPr>
              <a:lnSpc>
                <a:spcPct val="107000"/>
              </a:lnSpc>
              <a:spcAft>
                <a:spcPts val="800"/>
              </a:spcAft>
            </a:pPr>
            <a:r>
              <a:rPr lang="en-US" sz="4200" dirty="0">
                <a:effectLst/>
                <a:latin typeface="Arial" panose="020B0604020202020204" pitchFamily="34" charset="0"/>
                <a:ea typeface="Calibri" panose="020F0502020204030204" pitchFamily="34" charset="0"/>
                <a:cs typeface="Times New Roman" panose="02020603050405020304" pitchFamily="18" charset="0"/>
              </a:rPr>
              <a:t>Average</a:t>
            </a:r>
            <a:r>
              <a:rPr lang="en-US" sz="4200" b="1" dirty="0">
                <a:effectLst/>
                <a:latin typeface="Arial" panose="020B0604020202020204" pitchFamily="34" charset="0"/>
                <a:ea typeface="Calibri" panose="020F0502020204030204" pitchFamily="34" charset="0"/>
                <a:cs typeface="Times New Roman" panose="02020603050405020304" pitchFamily="18" charset="0"/>
              </a:rPr>
              <a:t> </a:t>
            </a:r>
            <a:r>
              <a:rPr lang="en-US" sz="4200" dirty="0">
                <a:effectLst/>
                <a:latin typeface="Arial" panose="020B0604020202020204" pitchFamily="34" charset="0"/>
                <a:ea typeface="Calibri" panose="020F0502020204030204" pitchFamily="34" charset="0"/>
                <a:cs typeface="Times New Roman" panose="02020603050405020304" pitchFamily="18" charset="0"/>
              </a:rPr>
              <a:t>rental activity is </a:t>
            </a:r>
            <a:r>
              <a:rPr lang="en-US" sz="4200" b="1" dirty="0">
                <a:effectLst/>
                <a:latin typeface="Arial" panose="020B0604020202020204" pitchFamily="34" charset="0"/>
                <a:ea typeface="Calibri" panose="020F0502020204030204" pitchFamily="34" charset="0"/>
                <a:cs typeface="Times New Roman" panose="02020603050405020304" pitchFamily="18" charset="0"/>
              </a:rPr>
              <a:t>7 days or less </a:t>
            </a:r>
            <a:r>
              <a:rPr lang="en-US" sz="4200" dirty="0">
                <a:effectLst/>
                <a:latin typeface="Arial" panose="020B0604020202020204" pitchFamily="34" charset="0"/>
                <a:ea typeface="Calibri" panose="020F0502020204030204" pitchFamily="34" charset="0"/>
                <a:cs typeface="Times New Roman" panose="02020603050405020304" pitchFamily="18" charset="0"/>
              </a:rPr>
              <a:t>and </a:t>
            </a:r>
            <a:r>
              <a:rPr lang="en-US" sz="4200" b="1" dirty="0">
                <a:effectLst/>
                <a:latin typeface="Arial" panose="020B0604020202020204" pitchFamily="34" charset="0"/>
                <a:ea typeface="Calibri" panose="020F0502020204030204" pitchFamily="34" charset="0"/>
                <a:cs typeface="Times New Roman" panose="02020603050405020304" pitchFamily="18" charset="0"/>
              </a:rPr>
              <a:t>no significant services </a:t>
            </a:r>
            <a:r>
              <a:rPr lang="en-US" sz="4200" dirty="0">
                <a:effectLst/>
                <a:latin typeface="Arial" panose="020B0604020202020204" pitchFamily="34" charset="0"/>
                <a:ea typeface="Calibri" panose="020F0502020204030204" pitchFamily="34" charset="0"/>
                <a:cs typeface="Times New Roman" panose="02020603050405020304" pitchFamily="18" charset="0"/>
              </a:rPr>
              <a:t>are provided that would exceed services normally provided for long term rentals </a:t>
            </a:r>
            <a:r>
              <a:rPr lang="en-US" sz="4200" b="1" dirty="0">
                <a:effectLst/>
                <a:latin typeface="Arial" panose="020B0604020202020204" pitchFamily="34" charset="0"/>
                <a:ea typeface="Calibri" panose="020F0502020204030204" pitchFamily="34" charset="0"/>
                <a:cs typeface="Times New Roman" panose="02020603050405020304" pitchFamily="18" charset="0"/>
              </a:rPr>
              <a:t>report rental activity on </a:t>
            </a:r>
            <a:r>
              <a:rPr lang="en-US" sz="4200" dirty="0">
                <a:effectLst/>
                <a:latin typeface="Arial" panose="020B0604020202020204" pitchFamily="34" charset="0"/>
                <a:ea typeface="Calibri" panose="020F0502020204030204" pitchFamily="34" charset="0"/>
                <a:cs typeface="Times New Roman" panose="02020603050405020304" pitchFamily="18" charset="0"/>
              </a:rPr>
              <a:t>Schedule C </a:t>
            </a:r>
            <a:r>
              <a:rPr lang="en-US" sz="4200" b="1" i="1" dirty="0">
                <a:effectLst/>
                <a:latin typeface="Arial" panose="020B0604020202020204" pitchFamily="34" charset="0"/>
                <a:ea typeface="Calibri" panose="020F0502020204030204" pitchFamily="34" charset="0"/>
                <a:cs typeface="Times New Roman" panose="02020603050405020304" pitchFamily="18" charset="0"/>
              </a:rPr>
              <a:t>not</a:t>
            </a:r>
            <a:r>
              <a:rPr lang="en-US" sz="4200" i="1" dirty="0">
                <a:effectLst/>
                <a:latin typeface="Arial" panose="020B0604020202020204" pitchFamily="34" charset="0"/>
                <a:ea typeface="Calibri" panose="020F0502020204030204" pitchFamily="34" charset="0"/>
                <a:cs typeface="Times New Roman" panose="02020603050405020304" pitchFamily="18" charset="0"/>
              </a:rPr>
              <a:t> subject to SE Tax</a:t>
            </a:r>
            <a:r>
              <a:rPr lang="en-US" sz="4200" dirty="0">
                <a:effectLst/>
                <a:latin typeface="Arial" panose="020B0604020202020204" pitchFamily="34" charset="0"/>
                <a:ea typeface="Calibri" panose="020F0502020204030204" pitchFamily="34" charset="0"/>
                <a:cs typeface="Times New Roman" panose="02020603050405020304" pitchFamily="18" charset="0"/>
              </a:rPr>
              <a:t>. </a:t>
            </a:r>
            <a:r>
              <a:rPr lang="en-US" sz="42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r>
              <a:rPr lang="en-US" sz="4400" dirty="0">
                <a:latin typeface="Arial" panose="020B0604020202020204" pitchFamily="34" charset="0"/>
                <a:ea typeface="Calibri" panose="020F0502020204030204" pitchFamily="34" charset="0"/>
                <a:cs typeface="Times New Roman" panose="02020603050405020304" pitchFamily="18" charset="0"/>
              </a:rPr>
              <a:t>Services gardening or pest control Ok.</a:t>
            </a:r>
            <a:endParaRPr lang="en-US" sz="4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5707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7 Days or Less with </a:t>
            </a:r>
            <a:br>
              <a:rPr lang="en-US" sz="4000" b="1" dirty="0">
                <a:effectLst/>
                <a:ea typeface="Calibri" panose="020F0502020204030204" pitchFamily="34" charset="0"/>
                <a:cs typeface="Times New Roman" panose="02020603050405020304" pitchFamily="18" charset="0"/>
              </a:rPr>
            </a:br>
            <a:r>
              <a:rPr lang="en-US" sz="4000" b="1" i="1" dirty="0">
                <a:effectLst/>
                <a:ea typeface="Calibri" panose="020F0502020204030204" pitchFamily="34" charset="0"/>
                <a:cs typeface="Times New Roman" panose="02020603050405020304" pitchFamily="18" charset="0"/>
              </a:rPr>
              <a:t>No</a:t>
            </a:r>
            <a:r>
              <a:rPr lang="en-US" sz="4000" b="1" dirty="0">
                <a:effectLst/>
                <a:ea typeface="Calibri" panose="020F0502020204030204" pitchFamily="34" charset="0"/>
                <a:cs typeface="Times New Roman" panose="02020603050405020304" pitchFamily="18" charset="0"/>
              </a:rPr>
              <a:t> Substantial Services Provided:</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325928"/>
          </a:xfrm>
          <a:prstGeom prst="rect">
            <a:avLst/>
          </a:prstGeom>
          <a:noFill/>
        </p:spPr>
        <p:txBody>
          <a:bodyPr wrap="square">
            <a:spAutoFit/>
          </a:bodyPr>
          <a:lstStyle/>
          <a:p>
            <a:pPr marL="0" marR="0">
              <a:lnSpc>
                <a:spcPct val="107000"/>
              </a:lnSpc>
              <a:spcBef>
                <a:spcPts val="0"/>
              </a:spcBef>
              <a:spcAft>
                <a:spcPts val="0"/>
              </a:spcAft>
            </a:pPr>
            <a:r>
              <a:rPr lang="en-US" sz="4000" dirty="0">
                <a:solidFill>
                  <a:srgbClr val="000000"/>
                </a:solidFill>
                <a:effectLst/>
                <a:latin typeface="Stencil" panose="040409050D0802020404" pitchFamily="82" charset="0"/>
                <a:ea typeface="Calibri" panose="020F0502020204030204" pitchFamily="34" charset="0"/>
                <a:cs typeface="Times New Roman" panose="02020603050405020304" pitchFamily="18" charset="0"/>
              </a:rPr>
              <a:t>EXAMPLE</a:t>
            </a:r>
            <a:endParaRPr lang="en-US" sz="4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000" dirty="0">
                <a:effectLst/>
                <a:latin typeface="Arial" panose="020B0604020202020204" pitchFamily="34" charset="0"/>
                <a:ea typeface="Calibri" panose="020F0502020204030204" pitchFamily="34" charset="0"/>
                <a:cs typeface="Times New Roman" panose="02020603050405020304" pitchFamily="18" charset="0"/>
              </a:rPr>
              <a:t>Rental beach cottage or lakeside cabin with regular landscaping and pest control services, maid services clean when tenant leaves, there may be equipment on the premises to borrow such as bicycles or snow sleds.</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2722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b="1" dirty="0">
                <a:effectLst/>
                <a:ea typeface="Calibri" panose="020F0502020204030204" pitchFamily="34" charset="0"/>
                <a:cs typeface="Times New Roman" panose="02020603050405020304" pitchFamily="18" charset="0"/>
              </a:rPr>
              <a:t>7 Days or Less with </a:t>
            </a:r>
            <a:br>
              <a:rPr lang="en-US" b="1" dirty="0">
                <a:effectLst/>
                <a:ea typeface="Calibri" panose="020F0502020204030204" pitchFamily="34" charset="0"/>
                <a:cs typeface="Times New Roman" panose="02020603050405020304" pitchFamily="18" charset="0"/>
              </a:rPr>
            </a:br>
            <a:r>
              <a:rPr lang="en-US" b="1" dirty="0">
                <a:effectLst/>
                <a:ea typeface="Calibri" panose="020F0502020204030204" pitchFamily="34" charset="0"/>
                <a:cs typeface="Times New Roman" panose="02020603050405020304" pitchFamily="18" charset="0"/>
              </a:rPr>
              <a:t>Significant Services Provided:</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702564" y="1828800"/>
            <a:ext cx="10786872" cy="5401159"/>
          </a:xfrm>
          <a:prstGeom prst="rect">
            <a:avLst/>
          </a:prstGeom>
          <a:noFill/>
        </p:spPr>
        <p:txBody>
          <a:bodyPr wrap="square">
            <a:spAutoFit/>
          </a:bodyPr>
          <a:lstStyle/>
          <a:p>
            <a:pPr marL="571500" marR="0" indent="-571500">
              <a:lnSpc>
                <a:spcPct val="107000"/>
              </a:lnSpc>
              <a:spcBef>
                <a:spcPts val="0"/>
              </a:spcBef>
              <a:spcAft>
                <a:spcPts val="0"/>
              </a:spcAft>
              <a:buFont typeface="Arial" panose="020B0604020202020204" pitchFamily="34" charset="0"/>
              <a:buChar char="•"/>
            </a:pPr>
            <a:r>
              <a:rPr lang="en-US" sz="3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Average</a:t>
            </a:r>
            <a:r>
              <a:rPr lang="en-US" sz="36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3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rental </a:t>
            </a:r>
            <a:r>
              <a:rPr lang="en-US" sz="36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 days or less &amp;</a:t>
            </a:r>
            <a:r>
              <a:rPr lang="en-US" sz="3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significant services exceed services normally provided for long term rentals.</a:t>
            </a:r>
          </a:p>
          <a:p>
            <a:pPr marL="571500" marR="0" indent="-571500">
              <a:lnSpc>
                <a:spcPct val="107000"/>
              </a:lnSpc>
              <a:spcBef>
                <a:spcPts val="0"/>
              </a:spcBef>
              <a:spcAft>
                <a:spcPts val="0"/>
              </a:spcAft>
              <a:buFont typeface="Arial" panose="020B0604020202020204" pitchFamily="34" charset="0"/>
              <a:buChar char="•"/>
            </a:pPr>
            <a:r>
              <a:rPr lang="en-US" sz="3600" dirty="0">
                <a:solidFill>
                  <a:srgbClr val="000000"/>
                </a:solidFill>
                <a:latin typeface="Arial" panose="020B0604020202020204" pitchFamily="34" charset="0"/>
                <a:ea typeface="Calibri" panose="020F0502020204030204" pitchFamily="34" charset="0"/>
                <a:cs typeface="Times New Roman" panose="02020603050405020304" pitchFamily="18" charset="0"/>
              </a:rPr>
              <a:t>R</a:t>
            </a:r>
            <a:r>
              <a:rPr lang="en-US" sz="3600" dirty="0">
                <a:effectLst/>
                <a:latin typeface="Arial" panose="020B0604020202020204" pitchFamily="34" charset="0"/>
                <a:ea typeface="Calibri" panose="020F0502020204030204" pitchFamily="34" charset="0"/>
                <a:cs typeface="Times New Roman" panose="02020603050405020304" pitchFamily="18" charset="0"/>
              </a:rPr>
              <a:t>eport activity Sched. C </a:t>
            </a:r>
            <a:r>
              <a:rPr lang="en-US" sz="3600" b="1" i="1" dirty="0">
                <a:latin typeface="Arial" panose="020B0604020202020204" pitchFamily="34" charset="0"/>
                <a:ea typeface="Calibri" panose="020F0502020204030204" pitchFamily="34" charset="0"/>
                <a:cs typeface="Times New Roman" panose="02020603050405020304" pitchFamily="18" charset="0"/>
              </a:rPr>
              <a:t>S</a:t>
            </a:r>
            <a:r>
              <a:rPr lang="en-US" sz="3600" b="1" i="1" dirty="0">
                <a:effectLst/>
                <a:latin typeface="Arial" panose="020B0604020202020204" pitchFamily="34" charset="0"/>
                <a:ea typeface="Calibri" panose="020F0502020204030204" pitchFamily="34" charset="0"/>
                <a:cs typeface="Times New Roman" panose="02020603050405020304" pitchFamily="18" charset="0"/>
              </a:rPr>
              <a:t>ubject to SE Tax</a:t>
            </a:r>
            <a:r>
              <a:rPr lang="en-US" sz="3600" b="1" dirty="0">
                <a:effectLst/>
                <a:latin typeface="Arial" panose="020B0604020202020204" pitchFamily="34" charset="0"/>
                <a:ea typeface="Calibri" panose="020F0502020204030204" pitchFamily="34" charset="0"/>
                <a:cs typeface="Times New Roman" panose="02020603050405020304" pitchFamily="18" charset="0"/>
              </a:rPr>
              <a:t>. </a:t>
            </a:r>
            <a:r>
              <a:rPr lang="en-US" sz="3600" b="1" dirty="0">
                <a:effectLst/>
                <a:latin typeface="Times New Roman" panose="02020603050405020304" pitchFamily="18" charset="0"/>
                <a:ea typeface="Calibri" panose="020F0502020204030204" pitchFamily="34" charset="0"/>
                <a:cs typeface="Times New Roman" panose="02020603050405020304" pitchFamily="18" charset="0"/>
              </a:rPr>
              <a:t> </a:t>
            </a:r>
          </a:p>
          <a:p>
            <a:pPr marL="571500" indent="-571500">
              <a:lnSpc>
                <a:spcPct val="107000"/>
              </a:lnSpc>
              <a:buFont typeface="Arial" panose="020B0604020202020204" pitchFamily="34" charset="0"/>
              <a:buChar char="•"/>
            </a:pPr>
            <a:r>
              <a:rPr lang="en-US" sz="3600" dirty="0">
                <a:latin typeface="Arial" panose="020B0604020202020204" pitchFamily="34" charset="0"/>
                <a:ea typeface="Calibri" panose="020F0502020204030204" pitchFamily="34" charset="0"/>
                <a:cs typeface="Times New Roman" panose="02020603050405020304" pitchFamily="18" charset="0"/>
              </a:rPr>
              <a:t>Services significantly more than “normally provided for long term tenants”, daily housekeeping,  meals, transportation, or fitted sports equipment for tenants. </a:t>
            </a: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1076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1058144" cy="1325563"/>
          </a:xfrm>
          <a:noFill/>
        </p:spPr>
        <p:txBody>
          <a:bodyPr>
            <a:noAutofit/>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Active Participation Exception N/A </a:t>
            </a:r>
            <a:br>
              <a:rPr lang="en-US" sz="4000" b="1" dirty="0">
                <a:effectLst/>
                <a:ea typeface="Calibri" panose="020F0502020204030204" pitchFamily="34" charset="0"/>
                <a:cs typeface="Times New Roman" panose="02020603050405020304" pitchFamily="18" charset="0"/>
              </a:rPr>
            </a:br>
            <a:r>
              <a:rPr lang="en-US" sz="3400" b="1" dirty="0">
                <a:effectLst/>
                <a:ea typeface="Calibri" panose="020F0502020204030204" pitchFamily="34" charset="0"/>
                <a:cs typeface="Times New Roman" panose="02020603050405020304" pitchFamily="18" charset="0"/>
              </a:rPr>
              <a:t>7 Days or Less &amp; 30 Days or Less with Significant Services</a:t>
            </a:r>
            <a:endParaRPr lang="en-US" sz="34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595021"/>
            <a:ext cx="10786872" cy="5262979"/>
          </a:xfrm>
          <a:prstGeom prst="rect">
            <a:avLst/>
          </a:prstGeom>
          <a:noFill/>
        </p:spPr>
        <p:txBody>
          <a:bodyPr wrap="square">
            <a:spAutoFit/>
          </a:bodyPr>
          <a:lstStyle/>
          <a:p>
            <a:r>
              <a:rPr lang="en-US" sz="2800" b="1" dirty="0"/>
              <a:t>$25,000 Active Participation Loss Exception Not Available for 7 Days or Less regardless of services nor 30 Days or Less with Significant Services</a:t>
            </a:r>
            <a:endParaRPr lang="en-US" sz="2800" dirty="0"/>
          </a:p>
          <a:p>
            <a:pPr marL="285750" indent="-285750">
              <a:buFont typeface="Arial" panose="020B0604020202020204" pitchFamily="34" charset="0"/>
              <a:buChar char="•"/>
            </a:pPr>
            <a:r>
              <a:rPr lang="en-US" sz="2800" b="1" dirty="0"/>
              <a:t>Treated as trade or business</a:t>
            </a:r>
            <a:r>
              <a:rPr lang="en-US" sz="2800" dirty="0"/>
              <a:t> rather than rental but still subject to passive activity rules if TP does not materially participate.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Are</a:t>
            </a:r>
            <a:r>
              <a:rPr lang="en-US" sz="2800" b="1" i="1" dirty="0"/>
              <a:t> not</a:t>
            </a:r>
            <a:r>
              <a:rPr lang="en-US" sz="2800" dirty="0"/>
              <a:t> eligible for </a:t>
            </a:r>
            <a:r>
              <a:rPr lang="en-US" sz="2800" b="1" dirty="0"/>
              <a:t>“active participation”</a:t>
            </a:r>
            <a:r>
              <a:rPr lang="en-US" sz="2800" dirty="0"/>
              <a:t> exception for deducting $25,000 ($12,500 MFS) of current year losses </a:t>
            </a:r>
            <a:r>
              <a:rPr lang="en-US" sz="2800" b="1" i="1" dirty="0"/>
              <a:t>and</a:t>
            </a:r>
            <a:r>
              <a:rPr lang="en-US" sz="2800" dirty="0"/>
              <a:t>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Losses considered </a:t>
            </a:r>
            <a:r>
              <a:rPr lang="en-US" sz="2800" b="1" dirty="0"/>
              <a:t>“other passive losses”</a:t>
            </a:r>
            <a:r>
              <a:rPr lang="en-US" sz="2800" dirty="0"/>
              <a:t> on </a:t>
            </a:r>
            <a:r>
              <a:rPr lang="en-US" sz="2800" b="1" dirty="0"/>
              <a:t>Form 8582</a:t>
            </a:r>
            <a:r>
              <a:rPr lang="en-US" sz="2800" dirty="0"/>
              <a:t>, not passive rental real estate losses.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Passive Activity Loss </a:t>
            </a:r>
            <a:r>
              <a:rPr lang="en-US" sz="2800" b="1" dirty="0"/>
              <a:t>Audit Technique Guide </a:t>
            </a:r>
          </a:p>
        </p:txBody>
      </p:sp>
    </p:spTree>
    <p:extLst>
      <p:ext uri="{BB962C8B-B14F-4D97-AF65-F5344CB8AC3E}">
        <p14:creationId xmlns:p14="http://schemas.microsoft.com/office/powerpoint/2010/main" val="3445903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b="1" dirty="0">
                <a:effectLst/>
                <a:ea typeface="Calibri" panose="020F0502020204030204" pitchFamily="34" charset="0"/>
                <a:cs typeface="Times New Roman" panose="02020603050405020304" pitchFamily="18" charset="0"/>
              </a:rPr>
              <a:t>30 days or less but More than 7, </a:t>
            </a:r>
            <a:br>
              <a:rPr lang="en-US" b="1" dirty="0">
                <a:effectLst/>
                <a:ea typeface="Calibri" panose="020F0502020204030204" pitchFamily="34" charset="0"/>
                <a:cs typeface="Times New Roman" panose="02020603050405020304" pitchFamily="18" charset="0"/>
              </a:rPr>
            </a:br>
            <a:r>
              <a:rPr lang="en-US" b="1" i="1" dirty="0">
                <a:effectLst/>
                <a:ea typeface="Calibri" panose="020F0502020204030204" pitchFamily="34" charset="0"/>
                <a:cs typeface="Times New Roman" panose="02020603050405020304" pitchFamily="18" charset="0"/>
              </a:rPr>
              <a:t>with</a:t>
            </a:r>
            <a:r>
              <a:rPr lang="en-US" b="1" dirty="0">
                <a:effectLst/>
                <a:ea typeface="Calibri" panose="020F0502020204030204" pitchFamily="34" charset="0"/>
                <a:cs typeface="Times New Roman" panose="02020603050405020304" pitchFamily="18" charset="0"/>
              </a:rPr>
              <a:t> Significant Services: </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116272"/>
          </a:xfrm>
          <a:prstGeom prst="rect">
            <a:avLst/>
          </a:prstGeom>
          <a:noFill/>
        </p:spPr>
        <p:txBody>
          <a:bodyPr wrap="square">
            <a:spAutoFit/>
          </a:bodyPr>
          <a:lstStyle/>
          <a:p>
            <a:pPr marL="457200" marR="0" indent="-457200">
              <a:lnSpc>
                <a:spcPct val="107000"/>
              </a:lnSpc>
              <a:spcBef>
                <a:spcPts val="0"/>
              </a:spcBef>
              <a:spcAft>
                <a:spcPts val="0"/>
              </a:spcAft>
              <a:buFont typeface="Arial" panose="020B0604020202020204" pitchFamily="34" charset="0"/>
              <a:buChar char="•"/>
            </a:pPr>
            <a:r>
              <a:rPr lang="en-US" sz="3000" dirty="0">
                <a:solidFill>
                  <a:srgbClr val="000000"/>
                </a:solidFill>
                <a:latin typeface="Arial" panose="020B0604020202020204" pitchFamily="34" charset="0"/>
                <a:ea typeface="Calibri" panose="020F0502020204030204" pitchFamily="34" charset="0"/>
                <a:cs typeface="Times New Roman" panose="02020603050405020304" pitchFamily="18" charset="0"/>
              </a:rPr>
              <a:t>A</a:t>
            </a:r>
            <a:r>
              <a:rPr lang="en-US" sz="3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verage</a:t>
            </a:r>
            <a:r>
              <a:rPr lang="en-US" sz="30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3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rental activity </a:t>
            </a:r>
            <a:r>
              <a:rPr lang="en-US" sz="3000" b="1" dirty="0">
                <a:effectLst/>
                <a:latin typeface="Arial" panose="020B0604020202020204" pitchFamily="34" charset="0"/>
                <a:ea typeface="Calibri" panose="020F0502020204030204" pitchFamily="34" charset="0"/>
                <a:cs typeface="Times New Roman" panose="02020603050405020304" pitchFamily="18" charset="0"/>
              </a:rPr>
              <a:t>30 days or less but more than 7 days &amp; significant services </a:t>
            </a:r>
            <a:r>
              <a:rPr lang="en-US" sz="3000" dirty="0">
                <a:effectLst/>
                <a:latin typeface="Arial" panose="020B0604020202020204" pitchFamily="34" charset="0"/>
                <a:ea typeface="Calibri" panose="020F0502020204030204" pitchFamily="34" charset="0"/>
                <a:cs typeface="Times New Roman" panose="02020603050405020304" pitchFamily="18" charset="0"/>
              </a:rPr>
              <a:t>are provided </a:t>
            </a:r>
          </a:p>
          <a:p>
            <a:pPr marL="457200" marR="0" indent="-457200">
              <a:lnSpc>
                <a:spcPct val="107000"/>
              </a:lnSpc>
              <a:spcBef>
                <a:spcPts val="0"/>
              </a:spcBef>
              <a:spcAft>
                <a:spcPts val="0"/>
              </a:spcAft>
              <a:buFont typeface="Arial" panose="020B0604020202020204" pitchFamily="34" charset="0"/>
              <a:buChar char="•"/>
            </a:pPr>
            <a:endParaRPr lang="en-US" sz="3000" dirty="0">
              <a:effectLst/>
              <a:latin typeface="Arial" panose="020B060402020202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Arial" panose="020B0604020202020204" pitchFamily="34" charset="0"/>
              <a:buChar char="•"/>
            </a:pPr>
            <a:r>
              <a:rPr lang="en-US" sz="3000" dirty="0">
                <a:latin typeface="Arial" panose="020B0604020202020204" pitchFamily="34" charset="0"/>
                <a:ea typeface="Calibri" panose="020F0502020204030204" pitchFamily="34" charset="0"/>
                <a:cs typeface="Times New Roman" panose="02020603050405020304" pitchFamily="18" charset="0"/>
              </a:rPr>
              <a:t>R</a:t>
            </a:r>
            <a:r>
              <a:rPr lang="en-US" sz="3000" dirty="0">
                <a:effectLst/>
                <a:latin typeface="Arial" panose="020B0604020202020204" pitchFamily="34" charset="0"/>
                <a:ea typeface="Calibri" panose="020F0502020204030204" pitchFamily="34" charset="0"/>
                <a:cs typeface="Times New Roman" panose="02020603050405020304" pitchFamily="18" charset="0"/>
              </a:rPr>
              <a:t>eport Schedule C </a:t>
            </a:r>
            <a:r>
              <a:rPr lang="en-US" sz="3000" b="1" i="1" dirty="0">
                <a:effectLst/>
                <a:latin typeface="Arial" panose="020B0604020202020204" pitchFamily="34" charset="0"/>
                <a:ea typeface="Calibri" panose="020F0502020204030204" pitchFamily="34" charset="0"/>
                <a:cs typeface="Times New Roman" panose="02020603050405020304" pitchFamily="18" charset="0"/>
              </a:rPr>
              <a:t>subject to SE Tax</a:t>
            </a:r>
            <a:r>
              <a:rPr lang="en-US" sz="3000" dirty="0">
                <a:effectLst/>
                <a:latin typeface="Arial" panose="020B0604020202020204" pitchFamily="34" charset="0"/>
                <a:ea typeface="Calibri" panose="020F0502020204030204" pitchFamily="34" charset="0"/>
                <a:cs typeface="Times New Roman" panose="02020603050405020304" pitchFamily="18" charset="0"/>
              </a:rPr>
              <a:t>. </a:t>
            </a:r>
          </a:p>
          <a:p>
            <a:pPr marL="457200" marR="0" indent="-457200">
              <a:lnSpc>
                <a:spcPct val="107000"/>
              </a:lnSpc>
              <a:spcBef>
                <a:spcPts val="0"/>
              </a:spcBef>
              <a:spcAft>
                <a:spcPts val="0"/>
              </a:spcAft>
              <a:buFont typeface="Arial" panose="020B0604020202020204" pitchFamily="34" charset="0"/>
              <a:buChar char="•"/>
            </a:pPr>
            <a:endParaRPr lang="en-US" sz="3000" dirty="0">
              <a:effectLst/>
              <a:latin typeface="Arial" panose="020B060402020202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Arial" panose="020B0604020202020204" pitchFamily="34" charset="0"/>
              <a:buChar char="•"/>
            </a:pPr>
            <a:r>
              <a:rPr lang="en-US" sz="3000" dirty="0">
                <a:effectLst/>
                <a:latin typeface="Arial" panose="020B0604020202020204" pitchFamily="34" charset="0"/>
                <a:ea typeface="Calibri" panose="020F0502020204030204" pitchFamily="34" charset="0"/>
                <a:cs typeface="Times New Roman" panose="02020603050405020304" pitchFamily="18" charset="0"/>
              </a:rPr>
              <a:t>Example of “services substantially more than normally provided for long term tenants” daily housekeeping services, meals, transportation, or providing custom recreational equipment.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8104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b="1" dirty="0">
                <a:effectLst/>
                <a:ea typeface="Calibri" panose="020F0502020204030204" pitchFamily="34" charset="0"/>
                <a:cs typeface="Times New Roman" panose="02020603050405020304" pitchFamily="18" charset="0"/>
              </a:rPr>
              <a:t>30 days or less but More than 7, </a:t>
            </a:r>
            <a:br>
              <a:rPr lang="en-US" b="1" dirty="0">
                <a:effectLst/>
                <a:ea typeface="Calibri" panose="020F0502020204030204" pitchFamily="34" charset="0"/>
                <a:cs typeface="Times New Roman" panose="02020603050405020304" pitchFamily="18" charset="0"/>
              </a:rPr>
            </a:br>
            <a:r>
              <a:rPr lang="en-US" b="1" i="1" dirty="0">
                <a:effectLst/>
                <a:ea typeface="Calibri" panose="020F0502020204030204" pitchFamily="34" charset="0"/>
                <a:cs typeface="Times New Roman" panose="02020603050405020304" pitchFamily="18" charset="0"/>
              </a:rPr>
              <a:t>with</a:t>
            </a:r>
            <a:r>
              <a:rPr lang="en-US" b="1" dirty="0">
                <a:effectLst/>
                <a:ea typeface="Calibri" panose="020F0502020204030204" pitchFamily="34" charset="0"/>
                <a:cs typeface="Times New Roman" panose="02020603050405020304" pitchFamily="18" charset="0"/>
              </a:rPr>
              <a:t> NO Substantial Services: </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709192"/>
          </a:xfrm>
          <a:prstGeom prst="rect">
            <a:avLst/>
          </a:prstGeom>
          <a:noFill/>
        </p:spPr>
        <p:txBody>
          <a:bodyPr wrap="square">
            <a:spAutoFit/>
          </a:bodyPr>
          <a:lstStyle/>
          <a:p>
            <a:pPr marL="571500" marR="0" indent="-571500">
              <a:lnSpc>
                <a:spcPct val="107000"/>
              </a:lnSpc>
              <a:spcBef>
                <a:spcPts val="0"/>
              </a:spcBef>
              <a:spcAft>
                <a:spcPts val="0"/>
              </a:spcAft>
              <a:buFont typeface="Arial" panose="020B0604020202020204" pitchFamily="34" charset="0"/>
              <a:buChar char="•"/>
            </a:pPr>
            <a:r>
              <a:rPr lang="en-US" sz="3600" dirty="0">
                <a:effectLst/>
                <a:latin typeface="Arial" panose="020B0604020202020204" pitchFamily="34" charset="0"/>
                <a:ea typeface="Calibri" panose="020F0502020204030204" pitchFamily="34" charset="0"/>
                <a:cs typeface="Times New Roman" panose="02020603050405020304" pitchFamily="18" charset="0"/>
              </a:rPr>
              <a:t>Average rental 30 days or less but more than 7 days and </a:t>
            </a:r>
            <a:r>
              <a:rPr lang="en-US" sz="3600" b="1" i="1" dirty="0">
                <a:effectLst/>
                <a:latin typeface="Arial" panose="020B0604020202020204" pitchFamily="34" charset="0"/>
                <a:ea typeface="Calibri" panose="020F0502020204030204" pitchFamily="34" charset="0"/>
                <a:cs typeface="Times New Roman" panose="02020603050405020304" pitchFamily="18" charset="0"/>
              </a:rPr>
              <a:t>no</a:t>
            </a:r>
            <a:r>
              <a:rPr lang="en-US" sz="3600" dirty="0">
                <a:effectLst/>
                <a:latin typeface="Arial" panose="020B0604020202020204" pitchFamily="34" charset="0"/>
                <a:ea typeface="Calibri" panose="020F0502020204030204" pitchFamily="34" charset="0"/>
                <a:cs typeface="Times New Roman" panose="02020603050405020304" pitchFamily="18" charset="0"/>
              </a:rPr>
              <a:t> significant services provided</a:t>
            </a:r>
          </a:p>
          <a:p>
            <a:pPr marL="571500" marR="0" indent="-571500">
              <a:lnSpc>
                <a:spcPct val="107000"/>
              </a:lnSpc>
              <a:spcBef>
                <a:spcPts val="0"/>
              </a:spcBef>
              <a:spcAft>
                <a:spcPts val="0"/>
              </a:spcAft>
              <a:buFont typeface="Arial" panose="020B0604020202020204" pitchFamily="34" charset="0"/>
              <a:buChar char="•"/>
            </a:pPr>
            <a:endParaRPr lang="en-US" sz="3600" dirty="0">
              <a:effectLst/>
              <a:latin typeface="Arial" panose="020B0604020202020204" pitchFamily="34" charset="0"/>
              <a:ea typeface="Calibri" panose="020F0502020204030204" pitchFamily="34" charset="0"/>
              <a:cs typeface="Times New Roman" panose="02020603050405020304" pitchFamily="18" charset="0"/>
            </a:endParaRPr>
          </a:p>
          <a:p>
            <a:pPr marL="571500" marR="0" indent="-571500">
              <a:lnSpc>
                <a:spcPct val="107000"/>
              </a:lnSpc>
              <a:spcBef>
                <a:spcPts val="0"/>
              </a:spcBef>
              <a:spcAft>
                <a:spcPts val="0"/>
              </a:spcAft>
              <a:buFont typeface="Arial" panose="020B0604020202020204" pitchFamily="34" charset="0"/>
              <a:buChar char="•"/>
            </a:pPr>
            <a:r>
              <a:rPr lang="en-US" sz="3600" dirty="0">
                <a:latin typeface="Arial" panose="020B0604020202020204" pitchFamily="34" charset="0"/>
                <a:ea typeface="Calibri" panose="020F0502020204030204" pitchFamily="34" charset="0"/>
                <a:cs typeface="Times New Roman" panose="02020603050405020304" pitchFamily="18" charset="0"/>
              </a:rPr>
              <a:t>R</a:t>
            </a:r>
            <a:r>
              <a:rPr lang="en-US" sz="3600" dirty="0">
                <a:effectLst/>
                <a:latin typeface="Arial" panose="020B0604020202020204" pitchFamily="34" charset="0"/>
                <a:ea typeface="Calibri" panose="020F0502020204030204" pitchFamily="34" charset="0"/>
                <a:cs typeface="Times New Roman" panose="02020603050405020304" pitchFamily="18" charset="0"/>
              </a:rPr>
              <a:t>eport on Schedule E, no SE tax. </a:t>
            </a:r>
          </a:p>
          <a:p>
            <a:pPr marL="571500" marR="0" indent="-571500">
              <a:lnSpc>
                <a:spcPct val="107000"/>
              </a:lnSpc>
              <a:spcBef>
                <a:spcPts val="0"/>
              </a:spcBef>
              <a:spcAft>
                <a:spcPts val="0"/>
              </a:spcAft>
              <a:buFont typeface="Arial" panose="020B0604020202020204" pitchFamily="34" charset="0"/>
              <a:buChar char="•"/>
            </a:pPr>
            <a:endParaRPr lang="en-US" sz="3600" dirty="0">
              <a:latin typeface="Arial" panose="020B0604020202020204" pitchFamily="34" charset="0"/>
              <a:ea typeface="Calibri" panose="020F0502020204030204" pitchFamily="34" charset="0"/>
              <a:cs typeface="Times New Roman" panose="02020603050405020304" pitchFamily="18" charset="0"/>
            </a:endParaRPr>
          </a:p>
          <a:p>
            <a:pPr marL="571500" marR="0" indent="-571500">
              <a:lnSpc>
                <a:spcPct val="107000"/>
              </a:lnSpc>
              <a:spcBef>
                <a:spcPts val="0"/>
              </a:spcBef>
              <a:spcAft>
                <a:spcPts val="0"/>
              </a:spcAft>
              <a:buFont typeface="Arial" panose="020B0604020202020204" pitchFamily="34" charset="0"/>
              <a:buChar char="•"/>
            </a:pPr>
            <a:r>
              <a:rPr lang="en-US" sz="3600" dirty="0">
                <a:effectLst/>
                <a:latin typeface="Arial" panose="020B0604020202020204" pitchFamily="34" charset="0"/>
                <a:ea typeface="Calibri" panose="020F0502020204030204" pitchFamily="34" charset="0"/>
                <a:cs typeface="Times New Roman" panose="02020603050405020304" pitchFamily="18" charset="0"/>
              </a:rPr>
              <a:t>Example “services that might be normally provided for long term tenants” might include gardening or pest control.</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9049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AE36B-40FB-CEDA-7AFB-73C1B7140AA4}"/>
              </a:ext>
            </a:extLst>
          </p:cNvPr>
          <p:cNvSpPr>
            <a:spLocks noGrp="1"/>
          </p:cNvSpPr>
          <p:nvPr>
            <p:ph type="title"/>
          </p:nvPr>
        </p:nvSpPr>
        <p:spPr/>
        <p:txBody>
          <a:bodyPr>
            <a:normAutofit/>
          </a:bodyPr>
          <a:lstStyle/>
          <a:p>
            <a:pPr marR="0" rtl="0"/>
            <a:r>
              <a:rPr lang="en-US" b="0" i="0" u="none" strike="noStrike" baseline="0" dirty="0">
                <a:solidFill>
                  <a:srgbClr val="2F5496"/>
                </a:solidFill>
                <a:latin typeface="Times New Roman" panose="02020603050405020304" pitchFamily="18" charset="0"/>
              </a:rPr>
              <a:t> TaxAct DISCLAIMERS </a:t>
            </a:r>
          </a:p>
        </p:txBody>
      </p:sp>
      <p:sp>
        <p:nvSpPr>
          <p:cNvPr id="3" name="Text Placeholder 2">
            <a:extLst>
              <a:ext uri="{FF2B5EF4-FFF2-40B4-BE49-F238E27FC236}">
                <a16:creationId xmlns:a16="http://schemas.microsoft.com/office/drawing/2014/main" id="{C732FA67-D827-EDF6-4DE0-9ED4EECD2774}"/>
              </a:ext>
            </a:extLst>
          </p:cNvPr>
          <p:cNvSpPr>
            <a:spLocks noGrp="1"/>
          </p:cNvSpPr>
          <p:nvPr>
            <p:ph type="body" idx="1"/>
          </p:nvPr>
        </p:nvSpPr>
        <p:spPr/>
        <p:txBody>
          <a:bodyPr>
            <a:noAutofit/>
          </a:bodyPr>
          <a:lstStyle/>
          <a:p>
            <a:pPr marL="0" marR="0" lvl="0" indent="0" rtl="0">
              <a:buNone/>
            </a:pPr>
            <a:r>
              <a:rPr lang="en-US" sz="3800" i="0" u="none" strike="noStrike" kern="100" baseline="0" dirty="0">
                <a:latin typeface="Times New Roman" panose="02020603050405020304" pitchFamily="18" charset="0"/>
              </a:rPr>
              <a:t>Opinions expressed by Jane Ryder are solely Jane Ryder’s own and do not necessarily express views or opinions of TaxAct Professional. </a:t>
            </a:r>
          </a:p>
          <a:p>
            <a:pPr marL="0" marR="0" lvl="0" indent="0" rtl="0">
              <a:buNone/>
            </a:pPr>
            <a:r>
              <a:rPr lang="en-US" sz="3800" kern="100" dirty="0">
                <a:latin typeface="Times New Roman" panose="02020603050405020304" pitchFamily="18" charset="0"/>
              </a:rPr>
              <a:t>TaxAct is not responsible for, and expressly disclaims all liability and damages of any kind arising out of use, reference to, or reliance on any third-party information contained on this site. </a:t>
            </a:r>
            <a:r>
              <a:rPr lang="en-US" sz="3800" i="0" u="none" strike="noStrike" kern="100" baseline="0" dirty="0">
                <a:latin typeface="Times New Roman" panose="02020603050405020304" pitchFamily="18" charset="0"/>
              </a:rPr>
              <a:t> </a:t>
            </a:r>
          </a:p>
        </p:txBody>
      </p:sp>
    </p:spTree>
    <p:extLst>
      <p:ext uri="{BB962C8B-B14F-4D97-AF65-F5344CB8AC3E}">
        <p14:creationId xmlns:p14="http://schemas.microsoft.com/office/powerpoint/2010/main" val="4149395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b="1" dirty="0">
                <a:effectLst/>
                <a:ea typeface="Calibri" panose="020F0502020204030204" pitchFamily="34" charset="0"/>
                <a:cs typeface="Times New Roman" panose="02020603050405020304" pitchFamily="18" charset="0"/>
              </a:rPr>
              <a:t>Rented 30 days or More, </a:t>
            </a:r>
            <a:br>
              <a:rPr lang="en-US" b="1" dirty="0">
                <a:effectLst/>
                <a:ea typeface="Calibri" panose="020F0502020204030204" pitchFamily="34" charset="0"/>
                <a:cs typeface="Times New Roman" panose="02020603050405020304" pitchFamily="18" charset="0"/>
              </a:rPr>
            </a:br>
            <a:r>
              <a:rPr lang="en-US" b="1" dirty="0">
                <a:effectLst/>
                <a:ea typeface="Calibri" panose="020F0502020204030204" pitchFamily="34" charset="0"/>
                <a:cs typeface="Times New Roman" panose="02020603050405020304" pitchFamily="18" charset="0"/>
              </a:rPr>
              <a:t>with Significant Services Provided:</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742213"/>
          </a:xfrm>
          <a:prstGeom prst="rect">
            <a:avLst/>
          </a:prstGeom>
          <a:noFill/>
        </p:spPr>
        <p:txBody>
          <a:bodyPr wrap="square">
            <a:spAutoFit/>
          </a:bodyPr>
          <a:lstStyle/>
          <a:p>
            <a:pPr marL="457200" marR="0" indent="-457200">
              <a:lnSpc>
                <a:spcPct val="107000"/>
              </a:lnSpc>
              <a:spcBef>
                <a:spcPts val="0"/>
              </a:spcBef>
              <a:spcAft>
                <a:spcPts val="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Times New Roman" panose="02020603050405020304" pitchFamily="18" charset="0"/>
              </a:rPr>
              <a:t>Average rental 30 days or more &amp; significant services are provided</a:t>
            </a:r>
          </a:p>
          <a:p>
            <a:pPr marL="457200" marR="0" indent="-457200">
              <a:lnSpc>
                <a:spcPct val="107000"/>
              </a:lnSpc>
              <a:spcBef>
                <a:spcPts val="0"/>
              </a:spcBef>
              <a:spcAft>
                <a:spcPts val="0"/>
              </a:spcAft>
              <a:buFont typeface="Arial" panose="020B0604020202020204" pitchFamily="34" charset="0"/>
              <a:buChar char="•"/>
            </a:pPr>
            <a:endParaRPr lang="en-US" sz="3200" dirty="0">
              <a:effectLst/>
              <a:latin typeface="Arial" panose="020B060402020202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Arial" panose="020B0604020202020204" pitchFamily="34" charset="0"/>
              <a:buChar char="•"/>
            </a:pPr>
            <a:r>
              <a:rPr lang="en-US" sz="3200" dirty="0">
                <a:latin typeface="Arial" panose="020B0604020202020204" pitchFamily="34" charset="0"/>
                <a:ea typeface="Calibri" panose="020F0502020204030204" pitchFamily="34" charset="0"/>
                <a:cs typeface="Times New Roman" panose="02020603050405020304" pitchFamily="18" charset="0"/>
              </a:rPr>
              <a:t>R</a:t>
            </a:r>
            <a:r>
              <a:rPr lang="en-US" sz="3200" dirty="0">
                <a:effectLst/>
                <a:latin typeface="Arial" panose="020B0604020202020204" pitchFamily="34" charset="0"/>
                <a:ea typeface="Calibri" panose="020F0502020204030204" pitchFamily="34" charset="0"/>
                <a:cs typeface="Times New Roman" panose="02020603050405020304" pitchFamily="18" charset="0"/>
              </a:rPr>
              <a:t>eport on Sched. E, no SE Tax  </a:t>
            </a:r>
          </a:p>
          <a:p>
            <a:pPr marL="457200" marR="0" indent="-457200">
              <a:lnSpc>
                <a:spcPct val="107000"/>
              </a:lnSpc>
              <a:spcBef>
                <a:spcPts val="0"/>
              </a:spcBef>
              <a:spcAft>
                <a:spcPts val="0"/>
              </a:spcAft>
              <a:buFont typeface="Arial" panose="020B0604020202020204" pitchFamily="34" charset="0"/>
              <a:buChar char="•"/>
            </a:pPr>
            <a:endParaRPr lang="en-US" sz="3200" dirty="0">
              <a:latin typeface="Arial" panose="020B060402020202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Times New Roman" panose="02020603050405020304" pitchFamily="18" charset="0"/>
              </a:rPr>
              <a:t>Rentals of 30 days or more with significant services  commonly long-term high end residential apartments or vacation rentals for affluent tenants, pay for and expect household and resort services to be provided</a:t>
            </a:r>
            <a:r>
              <a:rPr lang="en-US" sz="3400" dirty="0">
                <a:effectLst/>
                <a:latin typeface="Arial" panose="020B0604020202020204" pitchFamily="34" charset="0"/>
                <a:ea typeface="Calibri" panose="020F0502020204030204" pitchFamily="34" charset="0"/>
                <a:cs typeface="Times New Roman" panose="02020603050405020304" pitchFamily="18" charset="0"/>
              </a:rPr>
              <a:t>. </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3180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b="1" dirty="0">
                <a:effectLst/>
                <a:ea typeface="Calibri" panose="020F0502020204030204" pitchFamily="34" charset="0"/>
                <a:cs typeface="Times New Roman" panose="02020603050405020304" pitchFamily="18" charset="0"/>
              </a:rPr>
              <a:t>Rented 30 days or More, </a:t>
            </a:r>
            <a:br>
              <a:rPr lang="en-US" b="1" dirty="0">
                <a:effectLst/>
                <a:ea typeface="Calibri" panose="020F0502020204030204" pitchFamily="34" charset="0"/>
                <a:cs typeface="Times New Roman" panose="02020603050405020304" pitchFamily="18" charset="0"/>
              </a:rPr>
            </a:br>
            <a:r>
              <a:rPr lang="en-US" b="1" dirty="0">
                <a:effectLst/>
                <a:ea typeface="Calibri" panose="020F0502020204030204" pitchFamily="34" charset="0"/>
                <a:cs typeface="Times New Roman" panose="02020603050405020304" pitchFamily="18" charset="0"/>
              </a:rPr>
              <a:t>with NO Significant Services Provided:</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445530"/>
          </a:xfrm>
          <a:prstGeom prst="rect">
            <a:avLst/>
          </a:prstGeom>
          <a:noFill/>
        </p:spPr>
        <p:txBody>
          <a:bodyPr wrap="square">
            <a:spAutoFit/>
          </a:bodyPr>
          <a:lstStyle/>
          <a:p>
            <a:pPr marL="571500" marR="0" indent="-571500">
              <a:lnSpc>
                <a:spcPct val="107000"/>
              </a:lnSpc>
              <a:spcBef>
                <a:spcPts val="0"/>
              </a:spcBef>
              <a:spcAft>
                <a:spcPts val="0"/>
              </a:spcAft>
              <a:buFont typeface="Arial" panose="020B0604020202020204" pitchFamily="34" charset="0"/>
              <a:buChar char="•"/>
            </a:pPr>
            <a:r>
              <a:rPr lang="en-US" sz="4400" dirty="0">
                <a:effectLst/>
                <a:latin typeface="Arial" panose="020B0604020202020204" pitchFamily="34" charset="0"/>
                <a:ea typeface="Calibri" panose="020F0502020204030204" pitchFamily="34" charset="0"/>
                <a:cs typeface="Times New Roman" panose="02020603050405020304" pitchFamily="18" charset="0"/>
              </a:rPr>
              <a:t>Average rental 30 days or more and no significant services are provided,  </a:t>
            </a:r>
          </a:p>
          <a:p>
            <a:pPr marL="571500" marR="0" indent="-571500">
              <a:lnSpc>
                <a:spcPct val="107000"/>
              </a:lnSpc>
              <a:spcBef>
                <a:spcPts val="0"/>
              </a:spcBef>
              <a:spcAft>
                <a:spcPts val="0"/>
              </a:spcAft>
              <a:buFont typeface="Arial" panose="020B0604020202020204" pitchFamily="34" charset="0"/>
              <a:buChar char="•"/>
            </a:pPr>
            <a:r>
              <a:rPr lang="en-US" sz="4400" dirty="0">
                <a:latin typeface="Arial" panose="020B0604020202020204" pitchFamily="34" charset="0"/>
                <a:ea typeface="Calibri" panose="020F0502020204030204" pitchFamily="34" charset="0"/>
                <a:cs typeface="Times New Roman" panose="02020603050405020304" pitchFamily="18" charset="0"/>
              </a:rPr>
              <a:t>C</a:t>
            </a:r>
            <a:r>
              <a:rPr lang="en-US" sz="4400" dirty="0">
                <a:effectLst/>
                <a:latin typeface="Arial" panose="020B0604020202020204" pitchFamily="34" charset="0"/>
                <a:ea typeface="Calibri" panose="020F0502020204030204" pitchFamily="34" charset="0"/>
                <a:cs typeface="Times New Roman" panose="02020603050405020304" pitchFamily="18" charset="0"/>
              </a:rPr>
              <a:t>ommon household rental, month to month or annual lease. </a:t>
            </a:r>
          </a:p>
          <a:p>
            <a:pPr marL="571500" marR="0" indent="-571500">
              <a:lnSpc>
                <a:spcPct val="107000"/>
              </a:lnSpc>
              <a:spcBef>
                <a:spcPts val="0"/>
              </a:spcBef>
              <a:spcAft>
                <a:spcPts val="0"/>
              </a:spcAft>
              <a:buFont typeface="Arial" panose="020B0604020202020204" pitchFamily="34" charset="0"/>
              <a:buChar char="•"/>
            </a:pPr>
            <a:r>
              <a:rPr lang="en-US" sz="4400" dirty="0">
                <a:effectLst/>
                <a:latin typeface="Arial" panose="020B0604020202020204" pitchFamily="34" charset="0"/>
                <a:ea typeface="Calibri" panose="020F0502020204030204" pitchFamily="34" charset="0"/>
                <a:cs typeface="Times New Roman" panose="02020603050405020304" pitchFamily="18" charset="0"/>
              </a:rPr>
              <a:t>Report Schedule E, eligible for active participation.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7262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946C1-4C49-AE98-E218-2AF8ED14C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940A7B-D81D-4676-B64C-156E18E70B48}"/>
              </a:ext>
            </a:extLst>
          </p:cNvPr>
          <p:cNvSpPr>
            <a:spLocks noGrp="1"/>
          </p:cNvSpPr>
          <p:nvPr>
            <p:ph type="title"/>
          </p:nvPr>
        </p:nvSpPr>
        <p:spPr>
          <a:xfrm>
            <a:off x="566928" y="365125"/>
            <a:ext cx="10786872" cy="1325563"/>
          </a:xfrm>
          <a:noFill/>
        </p:spPr>
        <p:txBody>
          <a:bodyPr>
            <a:noAutofit/>
          </a:bodyPr>
          <a:lstStyle/>
          <a:p>
            <a:r>
              <a:rPr lang="en-US" b="1" dirty="0"/>
              <a:t>Short-term Rentals for Purpose of Avoiding Real Estate Passive Loss Rules</a:t>
            </a:r>
          </a:p>
        </p:txBody>
      </p:sp>
      <p:sp>
        <p:nvSpPr>
          <p:cNvPr id="4" name="TextBox 3">
            <a:extLst>
              <a:ext uri="{FF2B5EF4-FFF2-40B4-BE49-F238E27FC236}">
                <a16:creationId xmlns:a16="http://schemas.microsoft.com/office/drawing/2014/main" id="{ED987AD8-4C2C-B87F-939E-B5AEEFEAC484}"/>
              </a:ext>
            </a:extLst>
          </p:cNvPr>
          <p:cNvSpPr txBox="1"/>
          <p:nvPr/>
        </p:nvSpPr>
        <p:spPr>
          <a:xfrm>
            <a:off x="566928" y="1828800"/>
            <a:ext cx="10786872" cy="6084551"/>
          </a:xfrm>
          <a:prstGeom prst="rect">
            <a:avLst/>
          </a:prstGeom>
          <a:noFill/>
        </p:spPr>
        <p:txBody>
          <a:bodyPr wrap="square">
            <a:spAutoFit/>
          </a:bodyPr>
          <a:lstStyle/>
          <a:p>
            <a:r>
              <a:rPr lang="en-US" sz="3600" dirty="0"/>
              <a:t>Rental activities under following provisions are considered short-term rentals:</a:t>
            </a:r>
          </a:p>
          <a:p>
            <a:endParaRPr lang="en-US" sz="3600" dirty="0"/>
          </a:p>
          <a:p>
            <a:pPr marL="285750" lvl="0" indent="-285750">
              <a:buFont typeface="Arial" panose="020B0604020202020204" pitchFamily="34" charset="0"/>
              <a:buChar char="•"/>
            </a:pPr>
            <a:r>
              <a:rPr lang="en-US" sz="3600" dirty="0"/>
              <a:t>Real estate rental averaging </a:t>
            </a:r>
            <a:r>
              <a:rPr lang="en-US" sz="3600" b="1" dirty="0"/>
              <a:t>7 days or less</a:t>
            </a:r>
            <a:r>
              <a:rPr lang="en-US" sz="3600" dirty="0"/>
              <a:t>, regardless of level of services.</a:t>
            </a:r>
          </a:p>
          <a:p>
            <a:pPr marL="285750" lvl="0" indent="-285750">
              <a:buFont typeface="Arial" panose="020B0604020202020204" pitchFamily="34" charset="0"/>
              <a:buChar char="•"/>
            </a:pPr>
            <a:endParaRPr lang="en-US" sz="3600" dirty="0"/>
          </a:p>
          <a:p>
            <a:pPr marL="285750" lvl="0" indent="-285750">
              <a:buFont typeface="Arial" panose="020B0604020202020204" pitchFamily="34" charset="0"/>
              <a:buChar char="•"/>
            </a:pPr>
            <a:r>
              <a:rPr lang="en-US" sz="3600" dirty="0"/>
              <a:t>Real estate rental averaging </a:t>
            </a:r>
            <a:r>
              <a:rPr lang="en-US" sz="3600" b="1" dirty="0"/>
              <a:t>30 days or less but more than 7 days with significant services </a:t>
            </a:r>
            <a:r>
              <a:rPr lang="en-US" sz="3600" dirty="0"/>
              <a:t>provided for convenience of tenants. </a:t>
            </a: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7692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78CA1-F280-096C-1718-E6B861424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4343E8-8555-0E94-5BE4-E15DBC4A18DF}"/>
              </a:ext>
            </a:extLst>
          </p:cNvPr>
          <p:cNvSpPr>
            <a:spLocks noGrp="1"/>
          </p:cNvSpPr>
          <p:nvPr>
            <p:ph type="title"/>
          </p:nvPr>
        </p:nvSpPr>
        <p:spPr>
          <a:xfrm>
            <a:off x="566928" y="365125"/>
            <a:ext cx="10786872" cy="1325563"/>
          </a:xfrm>
          <a:noFill/>
        </p:spPr>
        <p:txBody>
          <a:bodyPr>
            <a:noAutofit/>
          </a:bodyPr>
          <a:lstStyle/>
          <a:p>
            <a:r>
              <a:rPr lang="en-US" b="1" dirty="0"/>
              <a:t>Determining Level of Services Provided</a:t>
            </a:r>
          </a:p>
        </p:txBody>
      </p:sp>
      <p:sp>
        <p:nvSpPr>
          <p:cNvPr id="4" name="TextBox 3">
            <a:extLst>
              <a:ext uri="{FF2B5EF4-FFF2-40B4-BE49-F238E27FC236}">
                <a16:creationId xmlns:a16="http://schemas.microsoft.com/office/drawing/2014/main" id="{DC6FA198-3DC6-A117-4631-67035608CE7B}"/>
              </a:ext>
            </a:extLst>
          </p:cNvPr>
          <p:cNvSpPr txBox="1"/>
          <p:nvPr/>
        </p:nvSpPr>
        <p:spPr>
          <a:xfrm>
            <a:off x="566928" y="1828800"/>
            <a:ext cx="10786872" cy="5398850"/>
          </a:xfrm>
          <a:prstGeom prst="rect">
            <a:avLst/>
          </a:prstGeom>
          <a:noFill/>
        </p:spPr>
        <p:txBody>
          <a:bodyPr wrap="square">
            <a:spAutoFit/>
          </a:bodyPr>
          <a:lstStyle/>
          <a:p>
            <a:pPr marL="571500" indent="-571500">
              <a:buFont typeface="Arial" panose="020B0604020202020204" pitchFamily="34" charset="0"/>
              <a:buChar char="•"/>
            </a:pPr>
            <a:r>
              <a:rPr lang="en-US" sz="3200" dirty="0"/>
              <a:t>In addition to guidance discussing services provided for </a:t>
            </a:r>
            <a:r>
              <a:rPr lang="en-US" sz="3200" b="1" i="1" dirty="0"/>
              <a:t>convenience of tenants </a:t>
            </a:r>
            <a:r>
              <a:rPr lang="en-US" sz="3200" dirty="0"/>
              <a:t>which exceed services which would be provided to long-term tenants</a:t>
            </a:r>
          </a:p>
          <a:p>
            <a:pPr marL="571500" indent="-571500">
              <a:buFont typeface="Arial" panose="020B0604020202020204" pitchFamily="34" charset="0"/>
              <a:buChar char="•"/>
            </a:pPr>
            <a:endParaRPr lang="en-US" sz="3200" dirty="0"/>
          </a:p>
          <a:p>
            <a:pPr marL="571500" indent="-571500">
              <a:buFont typeface="Arial" panose="020B0604020202020204" pitchFamily="34" charset="0"/>
              <a:buChar char="•"/>
            </a:pPr>
            <a:r>
              <a:rPr lang="en-US" sz="3200" dirty="0"/>
              <a:t>§469-1T(e)(3)(viii) example 4 states “regardless of  nature of services, </a:t>
            </a:r>
            <a:r>
              <a:rPr lang="en-US" sz="3200" b="1" dirty="0"/>
              <a:t>not</a:t>
            </a:r>
            <a:r>
              <a:rPr lang="en-US" sz="3200" dirty="0"/>
              <a:t> be considered </a:t>
            </a:r>
            <a:r>
              <a:rPr lang="en-US" sz="3200" b="1" dirty="0"/>
              <a:t>significant</a:t>
            </a:r>
            <a:r>
              <a:rPr lang="en-US" sz="3200" dirty="0"/>
              <a:t> services </a:t>
            </a:r>
            <a:r>
              <a:rPr lang="en-US" sz="3200" b="1" i="1" dirty="0"/>
              <a:t>if” </a:t>
            </a:r>
          </a:p>
          <a:p>
            <a:pPr marL="571500" indent="-571500">
              <a:buFont typeface="Arial" panose="020B0604020202020204" pitchFamily="34" charset="0"/>
              <a:buChar char="•"/>
            </a:pPr>
            <a:endParaRPr lang="en-US" sz="3200" b="1" i="1" dirty="0"/>
          </a:p>
          <a:p>
            <a:pPr marL="571500" indent="-571500">
              <a:buFont typeface="Arial" panose="020B0604020202020204" pitchFamily="34" charset="0"/>
              <a:buChar char="•"/>
            </a:pPr>
            <a:r>
              <a:rPr lang="en-US" sz="3200" b="1" dirty="0"/>
              <a:t>“Cost of providing services</a:t>
            </a:r>
            <a:r>
              <a:rPr lang="en-US" sz="3200" dirty="0"/>
              <a:t> is less than 10% of rental fees charged for property”. </a:t>
            </a: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6933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47DEB-C8F6-1CFC-A852-1FBE215279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77662-F6FF-DC9E-2170-867BB3E8EC3E}"/>
              </a:ext>
            </a:extLst>
          </p:cNvPr>
          <p:cNvSpPr>
            <a:spLocks noGrp="1"/>
          </p:cNvSpPr>
          <p:nvPr>
            <p:ph type="title"/>
          </p:nvPr>
        </p:nvSpPr>
        <p:spPr>
          <a:xfrm>
            <a:off x="566928" y="365125"/>
            <a:ext cx="10786872" cy="1325563"/>
          </a:xfrm>
          <a:noFill/>
        </p:spPr>
        <p:txBody>
          <a:bodyPr>
            <a:noAutofit/>
          </a:bodyPr>
          <a:lstStyle/>
          <a:p>
            <a:r>
              <a:rPr lang="en-US" b="1" dirty="0"/>
              <a:t>IRS Example: Services Provided Costing Less Than 10% Of Gross Rents</a:t>
            </a:r>
            <a:endParaRPr lang="en-US" dirty="0"/>
          </a:p>
        </p:txBody>
      </p:sp>
      <p:sp>
        <p:nvSpPr>
          <p:cNvPr id="4" name="TextBox 3">
            <a:extLst>
              <a:ext uri="{FF2B5EF4-FFF2-40B4-BE49-F238E27FC236}">
                <a16:creationId xmlns:a16="http://schemas.microsoft.com/office/drawing/2014/main" id="{A3EC67DE-95F1-210D-DAE0-19CED1AFF7BC}"/>
              </a:ext>
            </a:extLst>
          </p:cNvPr>
          <p:cNvSpPr txBox="1"/>
          <p:nvPr/>
        </p:nvSpPr>
        <p:spPr>
          <a:xfrm>
            <a:off x="566928" y="1828800"/>
            <a:ext cx="10786872" cy="5891293"/>
          </a:xfrm>
          <a:prstGeom prst="rect">
            <a:avLst/>
          </a:prstGeom>
          <a:noFill/>
        </p:spPr>
        <p:txBody>
          <a:bodyPr wrap="square">
            <a:spAutoFit/>
          </a:bodyPr>
          <a:lstStyle/>
          <a:p>
            <a:r>
              <a:rPr lang="en-US" sz="2000" i="1" dirty="0"/>
              <a:t>TP is engaged in an activity of owning and operating residential apartment hotel. For tax year, average period of customer use for apartments exceeds seven days but does not exceed 30 days. </a:t>
            </a:r>
          </a:p>
          <a:p>
            <a:r>
              <a:rPr lang="en-US" sz="2000" i="1" dirty="0"/>
              <a:t> </a:t>
            </a:r>
          </a:p>
          <a:p>
            <a:r>
              <a:rPr lang="en-US" sz="2000" i="1" dirty="0"/>
              <a:t>In addition to cleaning public entrances, exists, stairways, and lobbies, and collecting and removing trash, the taxpayer provides a daily maid and linen service at no additional charge. All of the services other than maid and linen service are excluded services (within the meaning of paragraph (e)(3)(iv)(B) of this section), because such services are similar to those commonly provided in connection with long-term rentals of high-grade residential real property. </a:t>
            </a:r>
          </a:p>
          <a:p>
            <a:r>
              <a:rPr lang="en-US" sz="2000" i="1" dirty="0"/>
              <a:t> </a:t>
            </a:r>
          </a:p>
          <a:p>
            <a:r>
              <a:rPr lang="en-US" sz="2000" b="1" i="1" dirty="0"/>
              <a:t>Value of the maid and linen services (measured by the cost to the taxpayer of employees performing such services) is less than 10% of the amount charged to tenants </a:t>
            </a:r>
            <a:r>
              <a:rPr lang="en-US" sz="2000" i="1" dirty="0"/>
              <a:t>for occupancy of apartments. </a:t>
            </a:r>
          </a:p>
          <a:p>
            <a:r>
              <a:rPr lang="en-US" sz="2000" i="1" dirty="0"/>
              <a:t> </a:t>
            </a:r>
          </a:p>
          <a:p>
            <a:r>
              <a:rPr lang="en-US" sz="2000" i="1" dirty="0"/>
              <a:t>Under these facts, neither significant personal services (within the meaning of paragraph (e)(3)(iv) of this section) nor extraordinary personal services (within the meaning of paragraph (e)(3)(v) of this section) are provided in connection with making apartments available for use by customers. Accordingly, the activity is a </a:t>
            </a:r>
            <a:r>
              <a:rPr lang="en-US" sz="2000" b="1" i="1" dirty="0"/>
              <a:t>rental activity</a:t>
            </a:r>
            <a:r>
              <a:rPr lang="en-US" sz="2000" i="1" dirty="0"/>
              <a:t>.</a:t>
            </a: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7146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C21C9-C265-1039-6289-EABB9086E0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D433B2-A674-0E37-0F2C-2C7C6F2DE5C7}"/>
              </a:ext>
            </a:extLst>
          </p:cNvPr>
          <p:cNvSpPr>
            <a:spLocks noGrp="1"/>
          </p:cNvSpPr>
          <p:nvPr>
            <p:ph type="title"/>
          </p:nvPr>
        </p:nvSpPr>
        <p:spPr>
          <a:xfrm>
            <a:off x="566928" y="365125"/>
            <a:ext cx="10786872" cy="1325563"/>
          </a:xfrm>
          <a:noFill/>
        </p:spPr>
        <p:txBody>
          <a:bodyPr>
            <a:noAutofit/>
          </a:bodyPr>
          <a:lstStyle/>
          <a:p>
            <a:r>
              <a:rPr lang="en-US" b="1" dirty="0"/>
              <a:t>Applying Rental Reporting Rules to </a:t>
            </a:r>
            <a:br>
              <a:rPr lang="en-US" b="1" dirty="0"/>
            </a:br>
            <a:r>
              <a:rPr lang="en-US" b="1" dirty="0"/>
              <a:t>Multi-Unit Properties</a:t>
            </a:r>
          </a:p>
        </p:txBody>
      </p:sp>
      <p:sp>
        <p:nvSpPr>
          <p:cNvPr id="4" name="TextBox 3">
            <a:extLst>
              <a:ext uri="{FF2B5EF4-FFF2-40B4-BE49-F238E27FC236}">
                <a16:creationId xmlns:a16="http://schemas.microsoft.com/office/drawing/2014/main" id="{190BF701-41CC-63CE-D77F-E37B3EF716FA}"/>
              </a:ext>
            </a:extLst>
          </p:cNvPr>
          <p:cNvSpPr txBox="1"/>
          <p:nvPr/>
        </p:nvSpPr>
        <p:spPr>
          <a:xfrm>
            <a:off x="566928" y="1828800"/>
            <a:ext cx="10786872" cy="5891293"/>
          </a:xfrm>
          <a:prstGeom prst="rect">
            <a:avLst/>
          </a:prstGeom>
          <a:noFill/>
        </p:spPr>
        <p:txBody>
          <a:bodyPr wrap="square">
            <a:spAutoFit/>
          </a:bodyPr>
          <a:lstStyle/>
          <a:p>
            <a:pPr marL="285750" indent="-285750">
              <a:buFont typeface="Arial" panose="020B0604020202020204" pitchFamily="34" charset="0"/>
              <a:buChar char="•"/>
            </a:pPr>
            <a:r>
              <a:rPr lang="en-US" sz="3200" dirty="0"/>
              <a:t>IRS example provides clarity &amp; introduces some questions. </a:t>
            </a:r>
          </a:p>
          <a:p>
            <a:pPr marL="285750" indent="-285750">
              <a:buFont typeface="Arial" panose="020B0604020202020204" pitchFamily="34" charset="0"/>
              <a:buChar char="•"/>
            </a:pPr>
            <a:r>
              <a:rPr lang="en-US" sz="3200" dirty="0"/>
              <a:t>How to treat multi-unit properties. </a:t>
            </a:r>
          </a:p>
          <a:p>
            <a:pPr marL="285750" indent="-285750">
              <a:buFont typeface="Arial" panose="020B0604020202020204" pitchFamily="34" charset="0"/>
              <a:buChar char="•"/>
            </a:pPr>
            <a:r>
              <a:rPr lang="en-US" sz="3200" dirty="0"/>
              <a:t>Some discussion: If 4-plex, rents 3 units out short term but 1 unit out long-term, is “average rental days” more than 7 days?</a:t>
            </a:r>
          </a:p>
          <a:p>
            <a:pPr marL="285750" indent="-285750">
              <a:buFont typeface="Arial" panose="020B0604020202020204" pitchFamily="34" charset="0"/>
              <a:buChar char="•"/>
            </a:pPr>
            <a:r>
              <a:rPr lang="en-US" sz="3200" dirty="0"/>
              <a:t>Clarified by example indicating IRS expects </a:t>
            </a:r>
            <a:r>
              <a:rPr lang="en-US" sz="3200" b="1" dirty="0"/>
              <a:t>unit-by-unit basis. </a:t>
            </a:r>
            <a:endParaRPr lang="en-US" sz="3200" dirty="0"/>
          </a:p>
          <a:p>
            <a:pPr marL="285750" indent="-285750">
              <a:buFont typeface="Arial" panose="020B0604020202020204" pitchFamily="34" charset="0"/>
              <a:buChar char="•"/>
            </a:pPr>
            <a:r>
              <a:rPr lang="en-US" sz="3200" dirty="0"/>
              <a:t>Confirms §469-1T(e)(3)(viii) indicating services will not be considered significant if do not exceed 10% of gross rents. </a:t>
            </a:r>
          </a:p>
          <a:p>
            <a:pPr marL="285750" indent="-285750">
              <a:buFont typeface="Arial" panose="020B0604020202020204" pitchFamily="34" charset="0"/>
              <a:buChar char="•"/>
            </a:pPr>
            <a:r>
              <a:rPr lang="en-US" sz="3200" dirty="0"/>
              <a:t>Unfortunately,  no mention average days rented </a:t>
            </a:r>
          </a:p>
          <a:p>
            <a:pPr marL="285750" indent="-285750">
              <a:buFont typeface="Arial" panose="020B0604020202020204" pitchFamily="34" charset="0"/>
              <a:buChar char="•"/>
            </a:pPr>
            <a:r>
              <a:rPr lang="en-US" sz="3200" dirty="0"/>
              <a:t>Runs contrary to other guidance that long term rentals are considered rental activity &amp; exempt from SE tax. </a:t>
            </a: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8580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E7FC1-7DDB-B92D-E55E-02B762C05F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C2648-2F05-FE6E-FB2A-BF8ABFECB2B3}"/>
              </a:ext>
            </a:extLst>
          </p:cNvPr>
          <p:cNvSpPr>
            <a:spLocks noGrp="1"/>
          </p:cNvSpPr>
          <p:nvPr>
            <p:ph type="title"/>
          </p:nvPr>
        </p:nvSpPr>
        <p:spPr>
          <a:xfrm>
            <a:off x="566928" y="365125"/>
            <a:ext cx="10786872" cy="1325563"/>
          </a:xfrm>
          <a:noFill/>
        </p:spPr>
        <p:txBody>
          <a:bodyPr>
            <a:noAutofit/>
          </a:bodyPr>
          <a:lstStyle/>
          <a:p>
            <a:r>
              <a:rPr lang="en-US" b="1" dirty="0"/>
              <a:t>IRS Example: Rental 4-Plex Some Units Receive Services and Others Do Not</a:t>
            </a:r>
            <a:endParaRPr lang="en-US" dirty="0"/>
          </a:p>
        </p:txBody>
      </p:sp>
      <p:sp>
        <p:nvSpPr>
          <p:cNvPr id="4" name="TextBox 3">
            <a:extLst>
              <a:ext uri="{FF2B5EF4-FFF2-40B4-BE49-F238E27FC236}">
                <a16:creationId xmlns:a16="http://schemas.microsoft.com/office/drawing/2014/main" id="{BC3E5150-6787-CA0B-B015-91672D9FE688}"/>
              </a:ext>
            </a:extLst>
          </p:cNvPr>
          <p:cNvSpPr txBox="1"/>
          <p:nvPr/>
        </p:nvSpPr>
        <p:spPr>
          <a:xfrm>
            <a:off x="566928" y="1828800"/>
            <a:ext cx="10786872" cy="6106736"/>
          </a:xfrm>
          <a:prstGeom prst="rect">
            <a:avLst/>
          </a:prstGeom>
          <a:noFill/>
        </p:spPr>
        <p:txBody>
          <a:bodyPr wrap="square">
            <a:spAutoFit/>
          </a:bodyPr>
          <a:lstStyle/>
          <a:p>
            <a:pPr marL="457200" indent="-457200">
              <a:buFont typeface="Arial" panose="020B0604020202020204" pitchFamily="34" charset="0"/>
              <a:buChar char="•"/>
            </a:pPr>
            <a:r>
              <a:rPr lang="en-US" sz="2800" dirty="0"/>
              <a:t>A, an individual, owns building with four apartments. During tax year, he receives $1,400 from apartments 1 and 2, which are rented without services rendered to occupants, and $3,600 from apartments 3 and 4, which are rented with services rendered to occupants. </a:t>
            </a:r>
          </a:p>
          <a:p>
            <a:pPr marL="457200" indent="-457200">
              <a:buFont typeface="Arial" panose="020B0604020202020204" pitchFamily="34" charset="0"/>
              <a:buChar char="•"/>
            </a:pPr>
            <a:r>
              <a:rPr lang="en-US" sz="2800" dirty="0"/>
              <a:t>Fixed expenses for 4 apartments are $1,200 during year. In addition,  has $500 of expenses for services rendered to occupants of 3 and 4. </a:t>
            </a:r>
          </a:p>
          <a:p>
            <a:pPr marL="457200" indent="-457200">
              <a:buFont typeface="Arial" panose="020B0604020202020204" pitchFamily="34" charset="0"/>
              <a:buChar char="•"/>
            </a:pPr>
            <a:r>
              <a:rPr lang="en-US" sz="2800" dirty="0"/>
              <a:t>In determining net earnings self-employment, A includes $3,600 from 3 &amp; 4, and expenses of $1,100 ($500 plus 1/2 of $1,200). </a:t>
            </a:r>
          </a:p>
          <a:p>
            <a:pPr marL="457200" indent="-457200">
              <a:buFont typeface="Arial" panose="020B0604020202020204" pitchFamily="34" charset="0"/>
              <a:buChar char="•"/>
            </a:pPr>
            <a:r>
              <a:rPr lang="en-US" sz="2800" dirty="0"/>
              <a:t>Rentals and expenses for apartments 1 and 2 are excluded. </a:t>
            </a:r>
          </a:p>
          <a:p>
            <a:pPr marL="457200" indent="-457200">
              <a:buFont typeface="Arial" panose="020B0604020202020204" pitchFamily="34" charset="0"/>
              <a:buChar char="•"/>
            </a:pPr>
            <a:r>
              <a:rPr lang="en-US" sz="2800" dirty="0"/>
              <a:t>Therefore, A has $2,500 of net earnings from self-employment for taxable year from building.</a:t>
            </a:r>
          </a:p>
          <a:p>
            <a:r>
              <a:rPr lang="en-US" sz="2600" b="1" dirty="0"/>
              <a:t> </a:t>
            </a: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5812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4E543-5D1E-9C7C-5980-D61826D852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04AA4-F94C-9D43-0078-52D5F92DA909}"/>
              </a:ext>
            </a:extLst>
          </p:cNvPr>
          <p:cNvSpPr>
            <a:spLocks noGrp="1"/>
          </p:cNvSpPr>
          <p:nvPr>
            <p:ph type="title"/>
          </p:nvPr>
        </p:nvSpPr>
        <p:spPr>
          <a:xfrm>
            <a:off x="566928" y="365125"/>
            <a:ext cx="10786872" cy="1325563"/>
          </a:xfrm>
          <a:noFill/>
        </p:spPr>
        <p:txBody>
          <a:bodyPr>
            <a:noAutofit/>
          </a:bodyPr>
          <a:lstStyle/>
          <a:p>
            <a:r>
              <a:rPr lang="en-US" b="1" dirty="0"/>
              <a:t>Benefits of Short-Term Rental Losses</a:t>
            </a:r>
          </a:p>
        </p:txBody>
      </p:sp>
      <p:sp>
        <p:nvSpPr>
          <p:cNvPr id="4" name="TextBox 3">
            <a:extLst>
              <a:ext uri="{FF2B5EF4-FFF2-40B4-BE49-F238E27FC236}">
                <a16:creationId xmlns:a16="http://schemas.microsoft.com/office/drawing/2014/main" id="{843DC3BB-94C1-A99E-9ADA-F15456453BA3}"/>
              </a:ext>
            </a:extLst>
          </p:cNvPr>
          <p:cNvSpPr txBox="1"/>
          <p:nvPr/>
        </p:nvSpPr>
        <p:spPr>
          <a:xfrm>
            <a:off x="566928" y="1828800"/>
            <a:ext cx="10786872" cy="5398850"/>
          </a:xfrm>
          <a:prstGeom prst="rect">
            <a:avLst/>
          </a:prstGeom>
          <a:noFill/>
        </p:spPr>
        <p:txBody>
          <a:bodyPr wrap="square">
            <a:spAutoFit/>
          </a:bodyPr>
          <a:lstStyle/>
          <a:p>
            <a:r>
              <a:rPr lang="en-US" sz="3200" dirty="0"/>
              <a:t>For RE investors with substantial other taxable income ability to generate large deductible rental losses very favorable: </a:t>
            </a:r>
          </a:p>
          <a:p>
            <a:pPr marL="285750" lvl="0" indent="-285750">
              <a:buFont typeface="Arial" panose="020B0604020202020204" pitchFamily="34" charset="0"/>
              <a:buChar char="•"/>
            </a:pPr>
            <a:r>
              <a:rPr lang="en-US" sz="3200" b="1" dirty="0"/>
              <a:t>Reduce tax on high levels of other income:</a:t>
            </a:r>
            <a:r>
              <a:rPr lang="en-US" sz="3200" dirty="0"/>
              <a:t> One benefits of  strategy is to reduce tax on high levels of income &amp; then leverage tax savings to free up cash flow not used to pay taxes which can then be used to finance more real estate.  </a:t>
            </a:r>
          </a:p>
          <a:p>
            <a:pPr marL="285750" lvl="0" indent="-285750">
              <a:buFont typeface="Arial" panose="020B0604020202020204" pitchFamily="34" charset="0"/>
              <a:buChar char="•"/>
            </a:pPr>
            <a:r>
              <a:rPr lang="en-US" sz="3200" b="1" dirty="0"/>
              <a:t>Reduce state tax for states</a:t>
            </a:r>
            <a:r>
              <a:rPr lang="en-US" sz="3200" dirty="0"/>
              <a:t> which do not conform RE Pro. </a:t>
            </a:r>
          </a:p>
          <a:p>
            <a:pPr marL="285750" lvl="0" indent="-285750">
              <a:buFont typeface="Arial" panose="020B0604020202020204" pitchFamily="34" charset="0"/>
              <a:buChar char="•"/>
            </a:pPr>
            <a:r>
              <a:rPr lang="en-US" sz="3200" b="1" dirty="0"/>
              <a:t>Provide losses for high income earners </a:t>
            </a:r>
            <a:r>
              <a:rPr lang="en-US" sz="3200" dirty="0"/>
              <a:t>who do not qualify for RE Pro status. However, material participation required. </a:t>
            </a: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2196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2E366-C78F-D5A8-2F4A-DCF27466BA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36880B-18FE-4B6F-88FF-B09255C06A05}"/>
              </a:ext>
            </a:extLst>
          </p:cNvPr>
          <p:cNvSpPr>
            <a:spLocks noGrp="1"/>
          </p:cNvSpPr>
          <p:nvPr>
            <p:ph type="title"/>
          </p:nvPr>
        </p:nvSpPr>
        <p:spPr>
          <a:xfrm>
            <a:off x="566928" y="365126"/>
            <a:ext cx="10786872" cy="1084296"/>
          </a:xfrm>
          <a:noFill/>
        </p:spPr>
        <p:txBody>
          <a:bodyPr>
            <a:normAutofit fontScale="90000"/>
          </a:bodyPr>
          <a:lstStyle/>
          <a:p>
            <a:pPr marL="0" marR="0" algn="ctr" fontAlgn="base">
              <a:lnSpc>
                <a:spcPct val="107000"/>
              </a:lnSpc>
              <a:spcBef>
                <a:spcPts val="900"/>
              </a:spcBef>
              <a:spcAft>
                <a:spcPts val="900"/>
              </a:spcAft>
            </a:pPr>
            <a:r>
              <a:rPr lang="en-US" sz="6600" b="1" dirty="0">
                <a:effectLst/>
                <a:ea typeface="Times New Roman" panose="02020603050405020304" pitchFamily="18" charset="0"/>
                <a:cs typeface="Times New Roman" panose="02020603050405020304" pitchFamily="18" charset="0"/>
              </a:rPr>
              <a:t>Material Participation</a:t>
            </a:r>
            <a:endParaRPr lang="en-US" sz="66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D8D7692-8046-8444-D1E2-0A94811A584E}"/>
              </a:ext>
            </a:extLst>
          </p:cNvPr>
          <p:cNvSpPr txBox="1"/>
          <p:nvPr/>
        </p:nvSpPr>
        <p:spPr>
          <a:xfrm>
            <a:off x="566928" y="1449422"/>
            <a:ext cx="10786872" cy="7043147"/>
          </a:xfrm>
          <a:prstGeom prst="rect">
            <a:avLst/>
          </a:prstGeom>
          <a:noFill/>
        </p:spPr>
        <p:txBody>
          <a:bodyPr wrap="square">
            <a:spAutoFit/>
          </a:bodyPr>
          <a:lstStyle/>
          <a:p>
            <a:pPr marL="0" marR="0" lvl="0" indent="0" algn="l" defTabSz="914400" rtl="0" eaLnBrk="1" fontAlgn="base" latinLnBrk="0" hangingPunct="1">
              <a:lnSpc>
                <a:spcPct val="107000"/>
              </a:lnSpc>
              <a:spcBef>
                <a:spcPts val="900"/>
              </a:spcBef>
              <a:spcAft>
                <a:spcPts val="900"/>
              </a:spcAft>
              <a:buClrTx/>
              <a:buSzTx/>
              <a:buFontTx/>
              <a:buNone/>
              <a:tabLst/>
              <a:defRPr/>
            </a:pPr>
            <a:r>
              <a:rPr kumimoji="0" lang="en-US" sz="2600" b="1"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To qualify for material participation one of following </a:t>
            </a:r>
            <a:r>
              <a:rPr kumimoji="0" lang="en-US" sz="2600" b="1" i="1"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must</a:t>
            </a:r>
            <a:r>
              <a:rPr kumimoji="0" lang="en-US" sz="2600" b="1"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 apply:</a:t>
            </a:r>
            <a:endPar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Taxpayer works 500 hours or more in activity during year</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Taxpayer does all or nearly all of work for activity</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Taxpayer works more than 100 hours in activity for year and no one else works more than TP does</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Activity is a significant participation activity (SPA), and sum of SPAs in which TP works 100-500 hours exceeds 500 hours for year</a:t>
            </a: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TP materially participated in activity in any 5 of previous 10 years</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Activity is personal service activity and taxpayer materially participated in any of previous 3 years </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0"/>
              </a:spcBef>
              <a:spcAft>
                <a:spcPts val="0"/>
              </a:spcAft>
              <a:buClrTx/>
              <a:buSzTx/>
              <a:buFont typeface="Symbol" panose="05050102010706020507" pitchFamily="18" charset="2"/>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Based on facts and circumstances &amp; regular and continuous basis, at least 100 hours in activity, no one else works more, &amp; no one receives compensation for managing property. </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7000"/>
              </a:lnSpc>
              <a:spcBef>
                <a:spcPts val="900"/>
              </a:spcBef>
              <a:spcAft>
                <a:spcPts val="900"/>
              </a:spcAft>
              <a:buClrTx/>
              <a:buSzTx/>
              <a:buFont typeface="Symbol" panose="05050102010706020507" pitchFamily="18" charset="2"/>
              <a:buChar char=""/>
              <a:tabLst/>
              <a:defRPr/>
            </a:pPr>
            <a:endPar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85018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0A0D7-5FEA-8EFE-3CEB-46C061320F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429A27-5445-AAB6-5B77-AED0F8960453}"/>
              </a:ext>
            </a:extLst>
          </p:cNvPr>
          <p:cNvSpPr>
            <a:spLocks noGrp="1"/>
          </p:cNvSpPr>
          <p:nvPr>
            <p:ph type="title"/>
          </p:nvPr>
        </p:nvSpPr>
        <p:spPr>
          <a:xfrm>
            <a:off x="566928" y="365126"/>
            <a:ext cx="10786872" cy="1084296"/>
          </a:xfrm>
          <a:noFill/>
        </p:spPr>
        <p:txBody>
          <a:bodyPr>
            <a:normAutofit/>
          </a:bodyPr>
          <a:lstStyle/>
          <a:p>
            <a:r>
              <a:rPr lang="en-US" sz="4800" b="1" dirty="0"/>
              <a:t>Meeting Material Participation Rules</a:t>
            </a:r>
          </a:p>
        </p:txBody>
      </p:sp>
      <p:sp>
        <p:nvSpPr>
          <p:cNvPr id="4" name="TextBox 3">
            <a:extLst>
              <a:ext uri="{FF2B5EF4-FFF2-40B4-BE49-F238E27FC236}">
                <a16:creationId xmlns:a16="http://schemas.microsoft.com/office/drawing/2014/main" id="{D1FFD3D1-FEA1-0788-D460-D103556D0CD1}"/>
              </a:ext>
            </a:extLst>
          </p:cNvPr>
          <p:cNvSpPr txBox="1"/>
          <p:nvPr/>
        </p:nvSpPr>
        <p:spPr>
          <a:xfrm>
            <a:off x="566928" y="1449422"/>
            <a:ext cx="10786872" cy="6928179"/>
          </a:xfrm>
          <a:prstGeom prst="rect">
            <a:avLst/>
          </a:prstGeom>
          <a:noFill/>
        </p:spPr>
        <p:txBody>
          <a:bodyPr wrap="square">
            <a:spAutoFit/>
          </a:bodyPr>
          <a:lstStyle/>
          <a:p>
            <a:pPr marL="457200" indent="-457200" fontAlgn="base">
              <a:buFont typeface="Arial" panose="020B0604020202020204" pitchFamily="34" charset="0"/>
              <a:buChar char="•"/>
            </a:pPr>
            <a:r>
              <a:rPr lang="en-US" sz="2800" dirty="0"/>
              <a:t>TP encouraged keep good records supporting material participation, difficult to prove material participation in activity with property manager or property management firm. </a:t>
            </a:r>
          </a:p>
          <a:p>
            <a:pPr marL="457200" indent="-457200" fontAlgn="base">
              <a:buFont typeface="Arial" panose="020B0604020202020204" pitchFamily="34" charset="0"/>
              <a:buChar char="•"/>
            </a:pPr>
            <a:endParaRPr lang="en-US" sz="2800" dirty="0"/>
          </a:p>
          <a:p>
            <a:pPr marL="457200" indent="-457200" fontAlgn="base">
              <a:buFont typeface="Arial" panose="020B0604020202020204" pitchFamily="34" charset="0"/>
              <a:buChar char="•"/>
            </a:pPr>
            <a:r>
              <a:rPr lang="en-US" sz="2800" b="1" dirty="0"/>
              <a:t>Tax Note: </a:t>
            </a:r>
            <a:r>
              <a:rPr lang="en-US" sz="2800" dirty="0"/>
              <a:t>See </a:t>
            </a:r>
            <a:r>
              <a:rPr lang="en-US" sz="2800" b="1" dirty="0"/>
              <a:t>Home Office Deduction</a:t>
            </a:r>
            <a:r>
              <a:rPr lang="en-US" sz="2800" dirty="0"/>
              <a:t> under Rental Expenses, to support travel time to and from TP’s rental property. Travel time can help taxpayer qualify for material participation.  </a:t>
            </a:r>
          </a:p>
          <a:p>
            <a:pPr marL="457200" indent="-457200" fontAlgn="base">
              <a:buFont typeface="Arial" panose="020B0604020202020204" pitchFamily="34" charset="0"/>
              <a:buChar char="•"/>
            </a:pPr>
            <a:endParaRPr lang="en-US" sz="2800" dirty="0"/>
          </a:p>
          <a:p>
            <a:pPr marL="457200" indent="-457200" fontAlgn="base">
              <a:buFont typeface="Arial" panose="020B0604020202020204" pitchFamily="34" charset="0"/>
              <a:buChar char="•"/>
            </a:pPr>
            <a:r>
              <a:rPr lang="en-US" sz="2800" b="1" dirty="0"/>
              <a:t>Spouse’s material participation: </a:t>
            </a:r>
            <a:r>
              <a:rPr lang="en-US" sz="2800" dirty="0"/>
              <a:t>TP may count spouse’s participation in activity to determine if material participation rules are met. This rule applies even if one spouse does not own interest in property. It also applies if files MFS.  </a:t>
            </a:r>
          </a:p>
          <a:p>
            <a:pPr marL="342900" marR="0" lvl="0" indent="-342900" algn="l" defTabSz="914400" rtl="0" eaLnBrk="1" fontAlgn="base" latinLnBrk="0" hangingPunct="1">
              <a:lnSpc>
                <a:spcPct val="107000"/>
              </a:lnSpc>
              <a:spcBef>
                <a:spcPts val="900"/>
              </a:spcBef>
              <a:spcAft>
                <a:spcPts val="900"/>
              </a:spcAft>
              <a:buClrTx/>
              <a:buSzTx/>
              <a:buFont typeface="Symbol" panose="05050102010706020507" pitchFamily="18" charset="2"/>
              <a:buChar char=""/>
              <a:tabLst/>
              <a:defRPr/>
            </a:pPr>
            <a:endParaRPr kumimoji="0" lang="en-US" sz="2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7102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A4ADBEC-4162-334E-9946-49E63975A14B}"/>
              </a:ext>
            </a:extLst>
          </p:cNvPr>
          <p:cNvSpPr>
            <a:spLocks noGrp="1"/>
          </p:cNvSpPr>
          <p:nvPr>
            <p:ph type="body" sz="quarter" idx="11"/>
          </p:nvPr>
        </p:nvSpPr>
        <p:spPr>
          <a:xfrm>
            <a:off x="688128" y="2523120"/>
            <a:ext cx="5930437" cy="1448424"/>
          </a:xfrm>
        </p:spPr>
        <p:txBody>
          <a:bodyPr lIns="91440" tIns="45720" rIns="91440" bIns="45720" anchor="t"/>
          <a:lstStyle/>
          <a:p>
            <a:pPr algn="ctr"/>
            <a:r>
              <a:rPr lang="en-US" dirty="0">
                <a:latin typeface="Calibri"/>
                <a:cs typeface="Calibri"/>
              </a:rPr>
              <a:t>Jane Ryder, EA, CPA</a:t>
            </a:r>
          </a:p>
          <a:p>
            <a:pPr algn="ctr"/>
            <a:endParaRPr lang="en-US" dirty="0"/>
          </a:p>
        </p:txBody>
      </p:sp>
      <p:sp>
        <p:nvSpPr>
          <p:cNvPr id="4" name="Text Placeholder 3">
            <a:extLst>
              <a:ext uri="{FF2B5EF4-FFF2-40B4-BE49-F238E27FC236}">
                <a16:creationId xmlns:a16="http://schemas.microsoft.com/office/drawing/2014/main" id="{D95D18B0-3372-1F4F-AB78-031EB3D38D79}"/>
              </a:ext>
            </a:extLst>
          </p:cNvPr>
          <p:cNvSpPr>
            <a:spLocks noGrp="1"/>
          </p:cNvSpPr>
          <p:nvPr>
            <p:ph type="body" sz="quarter" idx="12"/>
          </p:nvPr>
        </p:nvSpPr>
        <p:spPr>
          <a:xfrm>
            <a:off x="202059" y="2276693"/>
            <a:ext cx="7078040" cy="5240367"/>
          </a:xfrm>
        </p:spPr>
        <p:txBody>
          <a:bodyPr lIns="91440" tIns="45720" rIns="91440" bIns="45720" anchor="t"/>
          <a:lstStyle/>
          <a:p>
            <a:pPr marL="456554" indent="-456554">
              <a:spcBef>
                <a:spcPts val="0"/>
              </a:spcBef>
              <a:spcAft>
                <a:spcPts val="0"/>
              </a:spcAft>
              <a:buSzPts val="1000"/>
              <a:buFont typeface="Symbol" panose="05050102010706020507" pitchFamily="18" charset="2"/>
              <a:buChar char=""/>
              <a:tabLst>
                <a:tab pos="609570" algn="l"/>
              </a:tabLst>
            </a:pPr>
            <a:endParaRPr lang="en-US" sz="1800" dirty="0">
              <a:solidFill>
                <a:schemeClr val="tx1"/>
              </a:solidFill>
              <a:latin typeface="Calibri"/>
              <a:ea typeface="Times New Roman" panose="02020603050405020304" pitchFamily="18" charset="0"/>
              <a:cs typeface="Calibri"/>
            </a:endParaRPr>
          </a:p>
          <a:p>
            <a:pPr>
              <a:spcBef>
                <a:spcPts val="0"/>
              </a:spcBef>
              <a:spcAft>
                <a:spcPts val="0"/>
              </a:spcAft>
              <a:buSzPts val="1000"/>
              <a:tabLst>
                <a:tab pos="609570" algn="l"/>
              </a:tabLst>
            </a:pPr>
            <a:endParaRPr lang="en-US" sz="1600" dirty="0">
              <a:solidFill>
                <a:schemeClr val="tx1"/>
              </a:solidFill>
              <a:ea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E3F79199-B1C1-55AF-73F7-77F52FB97639}"/>
              </a:ext>
            </a:extLst>
          </p:cNvPr>
          <p:cNvPicPr>
            <a:picLocks noChangeAspect="1"/>
          </p:cNvPicPr>
          <p:nvPr/>
        </p:nvPicPr>
        <p:blipFill>
          <a:blip r:embed="rId2"/>
          <a:stretch>
            <a:fillRect/>
          </a:stretch>
        </p:blipFill>
        <p:spPr>
          <a:xfrm>
            <a:off x="7161034" y="341801"/>
            <a:ext cx="4344006" cy="5811061"/>
          </a:xfrm>
          <a:prstGeom prst="rect">
            <a:avLst/>
          </a:prstGeom>
        </p:spPr>
      </p:pic>
    </p:spTree>
    <p:extLst>
      <p:ext uri="{BB962C8B-B14F-4D97-AF65-F5344CB8AC3E}">
        <p14:creationId xmlns:p14="http://schemas.microsoft.com/office/powerpoint/2010/main" val="3693894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6D2C-A292-1901-2DD8-BD7248D97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B9F3F-2649-FAE6-B5BF-EDD4B55A8F76}"/>
              </a:ext>
            </a:extLst>
          </p:cNvPr>
          <p:cNvSpPr>
            <a:spLocks noGrp="1"/>
          </p:cNvSpPr>
          <p:nvPr>
            <p:ph type="title"/>
          </p:nvPr>
        </p:nvSpPr>
        <p:spPr>
          <a:xfrm>
            <a:off x="566928" y="365126"/>
            <a:ext cx="10786872" cy="1084296"/>
          </a:xfrm>
          <a:noFill/>
        </p:spPr>
        <p:txBody>
          <a:bodyPr>
            <a:normAutofit fontScale="90000"/>
          </a:bodyPr>
          <a:lstStyle/>
          <a:p>
            <a:r>
              <a:rPr lang="en-US" sz="4800" b="1" dirty="0"/>
              <a:t>Grouping Available for Real Estate Investors of Short-Term Rentals</a:t>
            </a:r>
          </a:p>
        </p:txBody>
      </p:sp>
      <p:sp>
        <p:nvSpPr>
          <p:cNvPr id="4" name="TextBox 3">
            <a:extLst>
              <a:ext uri="{FF2B5EF4-FFF2-40B4-BE49-F238E27FC236}">
                <a16:creationId xmlns:a16="http://schemas.microsoft.com/office/drawing/2014/main" id="{574A6CCC-C8E4-F771-2A00-4F550DC86018}"/>
              </a:ext>
            </a:extLst>
          </p:cNvPr>
          <p:cNvSpPr txBox="1"/>
          <p:nvPr/>
        </p:nvSpPr>
        <p:spPr>
          <a:xfrm>
            <a:off x="566928" y="1449422"/>
            <a:ext cx="10786872" cy="5792420"/>
          </a:xfrm>
          <a:prstGeom prst="rect">
            <a:avLst/>
          </a:prstGeom>
          <a:noFill/>
        </p:spPr>
        <p:txBody>
          <a:bodyPr wrap="square">
            <a:spAutoFit/>
          </a:bodyPr>
          <a:lstStyle/>
          <a:p>
            <a:pPr marL="285750" indent="-285750">
              <a:buFont typeface="Arial" panose="020B0604020202020204" pitchFamily="34" charset="0"/>
              <a:buChar char="•"/>
            </a:pPr>
            <a:r>
              <a:rPr lang="en-US" sz="3200" dirty="0"/>
              <a:t>Grouping election not available to RE investors who do not meet RE Pro </a:t>
            </a:r>
            <a:r>
              <a:rPr lang="en-US" sz="3200" b="1" i="1" dirty="0"/>
              <a:t>but</a:t>
            </a:r>
          </a:p>
          <a:p>
            <a:pPr marL="285750" indent="-285750">
              <a:buFont typeface="Arial" panose="020B0604020202020204" pitchFamily="34" charset="0"/>
              <a:buChar char="•"/>
            </a:pPr>
            <a:r>
              <a:rPr lang="en-US" sz="3200" dirty="0"/>
              <a:t>Available for activities not subject to rental RE passive loss rules, </a:t>
            </a:r>
            <a:r>
              <a:rPr lang="en-US" sz="3200" b="1" i="1" dirty="0"/>
              <a:t>therefore</a:t>
            </a:r>
            <a:r>
              <a:rPr lang="en-US" sz="3200" dirty="0"/>
              <a:t>, short-term rentals. </a:t>
            </a:r>
          </a:p>
          <a:p>
            <a:pPr marL="285750" indent="-285750">
              <a:buFont typeface="Arial" panose="020B0604020202020204" pitchFamily="34" charset="0"/>
              <a:buChar char="•"/>
            </a:pPr>
            <a:r>
              <a:rPr lang="en-US" sz="3200" dirty="0"/>
              <a:t>Generally, may group 1 or more trade, business, or rental activities as 1 activity for purpose of material participation regs, if activities represent applicable economic unit.  </a:t>
            </a:r>
          </a:p>
          <a:p>
            <a:pPr marL="285750" indent="-285750">
              <a:buFont typeface="Arial" panose="020B0604020202020204" pitchFamily="34" charset="0"/>
              <a:buChar char="•"/>
            </a:pPr>
            <a:r>
              <a:rPr lang="en-US" sz="3200" dirty="0"/>
              <a:t>For grouping TP must qualify RE Pro </a:t>
            </a:r>
            <a:r>
              <a:rPr lang="en-US" sz="3200" b="1" i="1" dirty="0"/>
              <a:t>or</a:t>
            </a:r>
            <a:r>
              <a:rPr lang="en-US" sz="3200" dirty="0"/>
              <a:t> own activity exempt from rental RE passive loss rules. </a:t>
            </a:r>
          </a:p>
          <a:p>
            <a:pPr marL="285750" indent="-285750">
              <a:buFont typeface="Arial" panose="020B0604020202020204" pitchFamily="34" charset="0"/>
              <a:buChar char="•"/>
            </a:pPr>
            <a:r>
              <a:rPr lang="en-US" sz="3200" dirty="0"/>
              <a:t>TP may use any reasonable method in grouping activities by applying relevant facts &amp; circumstances. </a:t>
            </a:r>
          </a:p>
          <a:p>
            <a:pPr marR="0" lvl="0" algn="l" defTabSz="914400" rtl="0" eaLnBrk="1" fontAlgn="auto" latinLnBrk="0" hangingPunct="1">
              <a:lnSpc>
                <a:spcPct val="107000"/>
              </a:lnSpc>
              <a:spcBef>
                <a:spcPts val="0"/>
              </a:spcBef>
              <a:spcAft>
                <a:spcPts val="800"/>
              </a:spcAft>
              <a:buClrTx/>
              <a:buSzTx/>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5642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BBB17-1486-69CB-FD94-1CAD65883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A63F69-3EE6-A687-CADE-40A5DD2D5F0A}"/>
              </a:ext>
            </a:extLst>
          </p:cNvPr>
          <p:cNvSpPr>
            <a:spLocks noGrp="1"/>
          </p:cNvSpPr>
          <p:nvPr>
            <p:ph type="title"/>
          </p:nvPr>
        </p:nvSpPr>
        <p:spPr>
          <a:xfrm>
            <a:off x="566928" y="365126"/>
            <a:ext cx="10786872" cy="1084296"/>
          </a:xfrm>
          <a:noFill/>
        </p:spPr>
        <p:txBody>
          <a:bodyPr>
            <a:normAutofit fontScale="90000"/>
          </a:bodyPr>
          <a:lstStyle/>
          <a:p>
            <a:r>
              <a:rPr lang="en-US" sz="4800" b="1" dirty="0"/>
              <a:t>Grouping Available for Real Estate Investors of Short-Term Rentals</a:t>
            </a:r>
          </a:p>
        </p:txBody>
      </p:sp>
      <p:sp>
        <p:nvSpPr>
          <p:cNvPr id="4" name="TextBox 3">
            <a:extLst>
              <a:ext uri="{FF2B5EF4-FFF2-40B4-BE49-F238E27FC236}">
                <a16:creationId xmlns:a16="http://schemas.microsoft.com/office/drawing/2014/main" id="{9833E2C5-E33D-F659-F59A-BB5E531312E5}"/>
              </a:ext>
            </a:extLst>
          </p:cNvPr>
          <p:cNvSpPr txBox="1"/>
          <p:nvPr/>
        </p:nvSpPr>
        <p:spPr>
          <a:xfrm>
            <a:off x="566928" y="1449422"/>
            <a:ext cx="10786872" cy="5952848"/>
          </a:xfrm>
          <a:prstGeom prst="rect">
            <a:avLst/>
          </a:prstGeom>
          <a:noFill/>
        </p:spPr>
        <p:txBody>
          <a:bodyPr wrap="square">
            <a:spAutoFit/>
          </a:bodyPr>
          <a:lstStyle/>
          <a:p>
            <a:r>
              <a:rPr lang="en-US" sz="3600" dirty="0"/>
              <a:t>Short-term rental grouping factors, fairly easy to support. </a:t>
            </a:r>
          </a:p>
          <a:p>
            <a:r>
              <a:rPr lang="en-US" sz="3600" b="1" dirty="0"/>
              <a:t>Factors grouping of trades or businesses §469 include: </a:t>
            </a:r>
            <a:endParaRPr lang="en-US" sz="3600" dirty="0"/>
          </a:p>
          <a:p>
            <a:pPr marL="571500" lvl="0" indent="-571500">
              <a:buFont typeface="Arial" panose="020B0604020202020204" pitchFamily="34" charset="0"/>
              <a:buChar char="•"/>
            </a:pPr>
            <a:r>
              <a:rPr lang="en-US" sz="3600" dirty="0"/>
              <a:t>Similarities &amp; differences types of trades or businesses;</a:t>
            </a:r>
          </a:p>
          <a:p>
            <a:pPr marL="571500" lvl="0" indent="-571500">
              <a:buFont typeface="Arial" panose="020B0604020202020204" pitchFamily="34" charset="0"/>
              <a:buChar char="•"/>
            </a:pPr>
            <a:r>
              <a:rPr lang="en-US" sz="3600" dirty="0"/>
              <a:t>Extent of common control;</a:t>
            </a:r>
          </a:p>
          <a:p>
            <a:pPr marL="571500" lvl="0" indent="-571500">
              <a:buFont typeface="Arial" panose="020B0604020202020204" pitchFamily="34" charset="0"/>
              <a:buChar char="•"/>
            </a:pPr>
            <a:r>
              <a:rPr lang="en-US" sz="3600" dirty="0"/>
              <a:t>Extent of common ownership;</a:t>
            </a:r>
          </a:p>
          <a:p>
            <a:pPr marL="571500" lvl="0" indent="-571500" fontAlgn="base">
              <a:buFont typeface="Arial" panose="020B0604020202020204" pitchFamily="34" charset="0"/>
              <a:buChar char="•"/>
            </a:pPr>
            <a:r>
              <a:rPr lang="en-US" sz="3600" dirty="0"/>
              <a:t>Geographical location; </a:t>
            </a:r>
            <a:r>
              <a:rPr lang="en-US" sz="3600" b="1" i="1" dirty="0"/>
              <a:t>and</a:t>
            </a:r>
            <a:endParaRPr lang="en-US" sz="3600" dirty="0"/>
          </a:p>
          <a:p>
            <a:pPr marL="571500" lvl="0" indent="-571500" fontAlgn="base">
              <a:buFont typeface="Arial" panose="020B0604020202020204" pitchFamily="34" charset="0"/>
              <a:buChar char="•"/>
            </a:pPr>
            <a:r>
              <a:rPr lang="en-US" sz="3600" dirty="0"/>
              <a:t>Interdependence among the activities.</a:t>
            </a:r>
          </a:p>
          <a:p>
            <a:r>
              <a:rPr lang="en-US" sz="3600" b="1" dirty="0"/>
              <a:t>Tax Note: </a:t>
            </a:r>
            <a:r>
              <a:rPr lang="en-US" sz="3600" dirty="0"/>
              <a:t>See grouping RE Pro later in material.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06115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D986B-2B53-88BA-A60F-91D3938A5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2B8040-4E70-EF44-3A7A-A8BF82615BF2}"/>
              </a:ext>
            </a:extLst>
          </p:cNvPr>
          <p:cNvSpPr>
            <a:spLocks noGrp="1"/>
          </p:cNvSpPr>
          <p:nvPr>
            <p:ph type="title"/>
          </p:nvPr>
        </p:nvSpPr>
        <p:spPr>
          <a:xfrm>
            <a:off x="566928" y="365126"/>
            <a:ext cx="10786872" cy="1084296"/>
          </a:xfrm>
          <a:noFill/>
        </p:spPr>
        <p:txBody>
          <a:bodyPr>
            <a:normAutofit fontScale="90000"/>
          </a:bodyPr>
          <a:lstStyle/>
          <a:p>
            <a:r>
              <a:rPr lang="en-US" sz="4800" b="1" dirty="0"/>
              <a:t>Maximizing Early Year Losses for</a:t>
            </a:r>
            <a:br>
              <a:rPr lang="en-US" sz="4800" b="1" dirty="0"/>
            </a:br>
            <a:r>
              <a:rPr lang="en-US" sz="4800" b="1" dirty="0"/>
              <a:t> Short Term Rentals</a:t>
            </a:r>
          </a:p>
        </p:txBody>
      </p:sp>
      <p:sp>
        <p:nvSpPr>
          <p:cNvPr id="4" name="TextBox 3">
            <a:extLst>
              <a:ext uri="{FF2B5EF4-FFF2-40B4-BE49-F238E27FC236}">
                <a16:creationId xmlns:a16="http://schemas.microsoft.com/office/drawing/2014/main" id="{2CFD445F-307F-390E-229E-BFD23048873F}"/>
              </a:ext>
            </a:extLst>
          </p:cNvPr>
          <p:cNvSpPr txBox="1"/>
          <p:nvPr/>
        </p:nvSpPr>
        <p:spPr>
          <a:xfrm>
            <a:off x="566928" y="1449422"/>
            <a:ext cx="10786872" cy="5952848"/>
          </a:xfrm>
          <a:prstGeom prst="rect">
            <a:avLst/>
          </a:prstGeom>
          <a:noFill/>
        </p:spPr>
        <p:txBody>
          <a:bodyPr wrap="square">
            <a:spAutoFit/>
          </a:bodyPr>
          <a:lstStyle/>
          <a:p>
            <a:pPr marL="571500" indent="-571500">
              <a:buFont typeface="Arial" panose="020B0604020202020204" pitchFamily="34" charset="0"/>
              <a:buChar char="•"/>
            </a:pPr>
            <a:r>
              <a:rPr lang="en-US" sz="3600" dirty="0"/>
              <a:t>Short-term rentals 7 days or less &amp; 30 days or less but more than 7 provide significant services </a:t>
            </a:r>
            <a:r>
              <a:rPr lang="en-US" sz="3600" b="1" dirty="0"/>
              <a:t>not considered “rental activities” </a:t>
            </a:r>
          </a:p>
          <a:p>
            <a:pPr marL="571500" indent="-571500">
              <a:buFont typeface="Arial" panose="020B0604020202020204" pitchFamily="34" charset="0"/>
              <a:buChar char="•"/>
            </a:pPr>
            <a:endParaRPr lang="en-US" sz="3600" b="1" dirty="0"/>
          </a:p>
          <a:p>
            <a:pPr marL="571500" indent="-571500">
              <a:buFont typeface="Arial" panose="020B0604020202020204" pitchFamily="34" charset="0"/>
              <a:buChar char="•"/>
            </a:pPr>
            <a:r>
              <a:rPr lang="en-US" sz="3600" dirty="0"/>
              <a:t>ST residential units considered commercial property, hotel, subject to 39-year SL depreciation. </a:t>
            </a:r>
          </a:p>
          <a:p>
            <a:pPr marL="571500" indent="-571500">
              <a:buFont typeface="Arial" panose="020B0604020202020204" pitchFamily="34" charset="0"/>
              <a:buChar char="•"/>
            </a:pPr>
            <a:endParaRPr lang="en-US" sz="3600" dirty="0"/>
          </a:p>
          <a:p>
            <a:pPr marL="571500" indent="-571500">
              <a:buFont typeface="Arial" panose="020B0604020202020204" pitchFamily="34" charset="0"/>
              <a:buChar char="•"/>
            </a:pPr>
            <a:r>
              <a:rPr lang="en-US" sz="3600" b="1" dirty="0"/>
              <a:t>Cost segregation studies </a:t>
            </a:r>
            <a:r>
              <a:rPr lang="en-US" sz="3600" dirty="0"/>
              <a:t>offer substantial accelerated depreciation for ST rental properties.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91573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109E0-DCE3-E4F4-D328-06C3FB3B6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B4B840-3D2D-AD7F-F60A-ED901E92E8A8}"/>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b="1" dirty="0">
                <a:effectLst/>
                <a:ea typeface="Times New Roman" panose="02020603050405020304" pitchFamily="18" charset="0"/>
                <a:cs typeface="Times New Roman" panose="02020603050405020304" pitchFamily="18" charset="0"/>
              </a:rPr>
              <a:t>Cost Segregation for Maximizing </a:t>
            </a:r>
            <a:br>
              <a:rPr lang="en-US" b="1" dirty="0">
                <a:effectLst/>
                <a:ea typeface="Times New Roman" panose="02020603050405020304" pitchFamily="18" charset="0"/>
                <a:cs typeface="Times New Roman" panose="02020603050405020304" pitchFamily="18" charset="0"/>
              </a:rPr>
            </a:br>
            <a:r>
              <a:rPr lang="en-US" b="1" dirty="0">
                <a:effectLst/>
                <a:ea typeface="Times New Roman" panose="02020603050405020304" pitchFamily="18" charset="0"/>
                <a:cs typeface="Times New Roman" panose="02020603050405020304" pitchFamily="18" charset="0"/>
              </a:rPr>
              <a:t>Early Depreciation Deductions</a:t>
            </a:r>
            <a:endParaRPr lang="en-US"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80F9693-75DF-AD0A-0426-B2C30E6C1FC2}"/>
              </a:ext>
            </a:extLst>
          </p:cNvPr>
          <p:cNvSpPr txBox="1"/>
          <p:nvPr/>
        </p:nvSpPr>
        <p:spPr>
          <a:xfrm>
            <a:off x="566928" y="1828800"/>
            <a:ext cx="10786872" cy="5574859"/>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Rental real estate owners may consider value of “cost segregation study” for business or rental use property. </a:t>
            </a:r>
            <a:endParaRPr lang="en-US" sz="2800" dirty="0">
              <a:solidFill>
                <a:prstClr val="black"/>
              </a:solidFill>
              <a:latin typeface="Arial" panose="020B0604020202020204" pitchFamily="34" charset="0"/>
              <a:ea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Informal </a:t>
            </a:r>
            <a:r>
              <a:rPr kumimoji="0" lang="en-US" sz="28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mn-cs"/>
              </a:rPr>
              <a:t>alloc</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 of personal property, appliances, furniture &amp; fixtures in common areas, </a:t>
            </a:r>
            <a:r>
              <a:rPr kumimoji="0" lang="en-US" sz="28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mn-cs"/>
              </a:rPr>
              <a:t>depr</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 shorter periods &amp; bonus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Larger investments substantial amounts a professional cost segregation study recommended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endParaRPr>
          </a:p>
          <a:p>
            <a:pPr marL="457200" lvl="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ATG should be performed by qualified pro with background in engineering, construction, tax law, however not required. </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8643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EFD41-3428-C1DD-F1D7-23C484210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6408D7-C811-8D98-6430-44DAA5A15EBB}"/>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b="1" dirty="0">
                <a:effectLst/>
                <a:ea typeface="Times New Roman" panose="02020603050405020304" pitchFamily="18" charset="0"/>
                <a:cs typeface="Times New Roman" panose="02020603050405020304" pitchFamily="18" charset="0"/>
              </a:rPr>
              <a:t>Cost Segregation for Maximizing </a:t>
            </a:r>
            <a:br>
              <a:rPr lang="en-US" b="1" dirty="0">
                <a:effectLst/>
                <a:ea typeface="Times New Roman" panose="02020603050405020304" pitchFamily="18" charset="0"/>
                <a:cs typeface="Times New Roman" panose="02020603050405020304" pitchFamily="18" charset="0"/>
              </a:rPr>
            </a:br>
            <a:r>
              <a:rPr lang="en-US" b="1" dirty="0">
                <a:effectLst/>
                <a:ea typeface="Times New Roman" panose="02020603050405020304" pitchFamily="18" charset="0"/>
                <a:cs typeface="Times New Roman" panose="02020603050405020304" pitchFamily="18" charset="0"/>
              </a:rPr>
              <a:t>Early Depreciation Deductions</a:t>
            </a:r>
            <a:endParaRPr lang="en-US"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C3359A95-EF9D-430F-A6AC-395654B1C775}"/>
              </a:ext>
            </a:extLst>
          </p:cNvPr>
          <p:cNvSpPr txBox="1"/>
          <p:nvPr/>
        </p:nvSpPr>
        <p:spPr>
          <a:xfrm>
            <a:off x="566928" y="1828800"/>
            <a:ext cx="10786872" cy="4585871"/>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r>
              <a:rPr kumimoji="0" lang="en-US" sz="28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mn-cs"/>
              </a:rPr>
              <a:t>Depr</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 over life of property will be same, but even significant passive rental income other properties, benefits. </a:t>
            </a:r>
          </a:p>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Costs allocated to personal property, may have less favorable tax treatment on sale of real estate, so evaluate for benefit </a:t>
            </a:r>
          </a:p>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endParaRPr lang="en-US" sz="2800" dirty="0">
              <a:solidFill>
                <a:prstClr val="black"/>
              </a:solidFill>
              <a:latin typeface="Arial" panose="020B0604020202020204" pitchFamily="34" charset="0"/>
              <a:ea typeface="Calibri" panose="020F0502020204030204" pitchFamily="34" charset="0"/>
            </a:endParaRPr>
          </a:p>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Newly acquired or </a:t>
            </a:r>
            <a:r>
              <a:rPr lang="en-US" sz="2800" dirty="0">
                <a:solidFill>
                  <a:prstClr val="black"/>
                </a:solidFill>
                <a:latin typeface="Arial" panose="020B0604020202020204" pitchFamily="34" charset="0"/>
                <a:ea typeface="Calibri" panose="020F0502020204030204" pitchFamily="34" charset="0"/>
                <a:cs typeface="Times New Roman" panose="02020603050405020304" pitchFamily="18" charset="0"/>
              </a:rPr>
              <a:t>converted to rental </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no Form 3115</a:t>
            </a:r>
          </a:p>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endParaRPr lang="en-US" sz="28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75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Existing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rental property needs Form 3115</a:t>
            </a:r>
          </a:p>
        </p:txBody>
      </p:sp>
    </p:spTree>
    <p:extLst>
      <p:ext uri="{BB962C8B-B14F-4D97-AF65-F5344CB8AC3E}">
        <p14:creationId xmlns:p14="http://schemas.microsoft.com/office/powerpoint/2010/main" val="3745891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3102B-D220-6A45-BC62-3C38072D71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484E87-98F6-C595-4E27-241F2D339D28}"/>
              </a:ext>
            </a:extLst>
          </p:cNvPr>
          <p:cNvSpPr>
            <a:spLocks noGrp="1"/>
          </p:cNvSpPr>
          <p:nvPr>
            <p:ph type="title"/>
          </p:nvPr>
        </p:nvSpPr>
        <p:spPr>
          <a:xfrm>
            <a:off x="566928" y="365125"/>
            <a:ext cx="10786872" cy="1325563"/>
          </a:xfrm>
          <a:noFill/>
        </p:spPr>
        <p:txBody>
          <a:bodyPr>
            <a:normAutofit/>
          </a:bodyPr>
          <a:lstStyle/>
          <a:p>
            <a:r>
              <a:rPr lang="en-US" b="1" dirty="0"/>
              <a:t>Qualified Cost Segregation Study</a:t>
            </a:r>
          </a:p>
        </p:txBody>
      </p:sp>
      <p:sp>
        <p:nvSpPr>
          <p:cNvPr id="4" name="TextBox 3">
            <a:extLst>
              <a:ext uri="{FF2B5EF4-FFF2-40B4-BE49-F238E27FC236}">
                <a16:creationId xmlns:a16="http://schemas.microsoft.com/office/drawing/2014/main" id="{4BF5A889-1F80-3D27-E6AA-DAB4EC756916}"/>
              </a:ext>
            </a:extLst>
          </p:cNvPr>
          <p:cNvSpPr txBox="1"/>
          <p:nvPr/>
        </p:nvSpPr>
        <p:spPr>
          <a:xfrm>
            <a:off x="566928" y="1828800"/>
            <a:ext cx="10786872" cy="5016758"/>
          </a:xfrm>
          <a:prstGeom prst="rect">
            <a:avLst/>
          </a:prstGeom>
          <a:noFill/>
        </p:spPr>
        <p:txBody>
          <a:bodyPr wrap="square">
            <a:spAutoFit/>
          </a:bodyPr>
          <a:lstStyle/>
          <a:p>
            <a:r>
              <a:rPr lang="en-US" sz="3200" dirty="0"/>
              <a:t>Regardless of the length of a study or the methodology used, a cost segregation study and report should always:</a:t>
            </a:r>
          </a:p>
          <a:p>
            <a:pPr lvl="0"/>
            <a:r>
              <a:rPr lang="en-US" sz="3200" dirty="0"/>
              <a:t>1. Classify assets into property classes (e.g., land, land improvements, building, equipment, furniture &amp; fixtures);</a:t>
            </a:r>
          </a:p>
          <a:p>
            <a:r>
              <a:rPr lang="en-US" sz="3200" dirty="0"/>
              <a:t> </a:t>
            </a:r>
          </a:p>
          <a:p>
            <a:pPr lvl="0"/>
            <a:r>
              <a:rPr lang="en-US" sz="3200" dirty="0"/>
              <a:t>2. Explain rationale (including legal citations) for classifying assets as §1245 or §1250 property; </a:t>
            </a:r>
            <a:r>
              <a:rPr lang="en-US" sz="3200" b="1" i="1" dirty="0"/>
              <a:t>and,</a:t>
            </a:r>
            <a:endParaRPr lang="en-US" sz="3200" dirty="0"/>
          </a:p>
          <a:p>
            <a:r>
              <a:rPr lang="en-US" sz="3200" dirty="0"/>
              <a:t> </a:t>
            </a:r>
          </a:p>
          <a:p>
            <a:pPr lvl="0"/>
            <a:r>
              <a:rPr lang="en-US" sz="3200" dirty="0"/>
              <a:t>3. Substantiate cost basis of each asset and reconcile total allocated costs to total actual costs.</a:t>
            </a:r>
          </a:p>
        </p:txBody>
      </p:sp>
    </p:spTree>
    <p:extLst>
      <p:ext uri="{BB962C8B-B14F-4D97-AF65-F5344CB8AC3E}">
        <p14:creationId xmlns:p14="http://schemas.microsoft.com/office/powerpoint/2010/main" val="31479305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C8123-E81F-D1DE-500D-91BDF53B0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8BC209-3DD1-099F-C9A7-44EFE5A475B9}"/>
              </a:ext>
            </a:extLst>
          </p:cNvPr>
          <p:cNvSpPr>
            <a:spLocks noGrp="1"/>
          </p:cNvSpPr>
          <p:nvPr>
            <p:ph type="title"/>
          </p:nvPr>
        </p:nvSpPr>
        <p:spPr>
          <a:xfrm>
            <a:off x="566928" y="365125"/>
            <a:ext cx="10786872" cy="1325563"/>
          </a:xfrm>
          <a:noFill/>
        </p:spPr>
        <p:txBody>
          <a:bodyPr>
            <a:normAutofit/>
          </a:bodyPr>
          <a:lstStyle/>
          <a:p>
            <a:r>
              <a:rPr lang="en-US" b="1" dirty="0"/>
              <a:t>Sample Cost Segregation Study Summary</a:t>
            </a:r>
          </a:p>
        </p:txBody>
      </p:sp>
      <p:sp>
        <p:nvSpPr>
          <p:cNvPr id="4" name="TextBox 3">
            <a:extLst>
              <a:ext uri="{FF2B5EF4-FFF2-40B4-BE49-F238E27FC236}">
                <a16:creationId xmlns:a16="http://schemas.microsoft.com/office/drawing/2014/main" id="{35F42461-389F-3237-790E-CF63E60BEC8D}"/>
              </a:ext>
            </a:extLst>
          </p:cNvPr>
          <p:cNvSpPr txBox="1"/>
          <p:nvPr/>
        </p:nvSpPr>
        <p:spPr>
          <a:xfrm>
            <a:off x="566928" y="1365158"/>
            <a:ext cx="10786872" cy="11256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75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descr="A table with numbers and symbols&#10;&#10;AI-generated content may be incorrect.">
            <a:extLst>
              <a:ext uri="{FF2B5EF4-FFF2-40B4-BE49-F238E27FC236}">
                <a16:creationId xmlns:a16="http://schemas.microsoft.com/office/drawing/2014/main" id="{84C3BFCF-390C-F5B3-E83F-56F1A2F04CDE}"/>
              </a:ext>
            </a:extLst>
          </p:cNvPr>
          <p:cNvPicPr>
            <a:picLocks noChangeAspect="1"/>
          </p:cNvPicPr>
          <p:nvPr/>
        </p:nvPicPr>
        <p:blipFill>
          <a:blip r:embed="rId2"/>
          <a:stretch>
            <a:fillRect/>
          </a:stretch>
        </p:blipFill>
        <p:spPr>
          <a:xfrm>
            <a:off x="969264" y="1365159"/>
            <a:ext cx="10384536" cy="5127716"/>
          </a:xfrm>
          <a:prstGeom prst="rect">
            <a:avLst/>
          </a:prstGeom>
        </p:spPr>
      </p:pic>
    </p:spTree>
    <p:extLst>
      <p:ext uri="{BB962C8B-B14F-4D97-AF65-F5344CB8AC3E}">
        <p14:creationId xmlns:p14="http://schemas.microsoft.com/office/powerpoint/2010/main" val="19085087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2A24F-27A0-8A3B-0767-D967B8BC9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ADF7C0-80A7-8364-72D9-DD87A320289B}"/>
              </a:ext>
            </a:extLst>
          </p:cNvPr>
          <p:cNvSpPr>
            <a:spLocks noGrp="1"/>
          </p:cNvSpPr>
          <p:nvPr>
            <p:ph type="title"/>
          </p:nvPr>
        </p:nvSpPr>
        <p:spPr>
          <a:xfrm>
            <a:off x="310896" y="365125"/>
            <a:ext cx="11042904" cy="4718939"/>
          </a:xfrm>
          <a:noFill/>
        </p:spPr>
        <p:txBody>
          <a:bodyPr>
            <a:normAutofit/>
          </a:bodyPr>
          <a:lstStyle/>
          <a:p>
            <a:pPr marL="0" marR="0" algn="ctr">
              <a:spcBef>
                <a:spcPts val="0"/>
              </a:spcBef>
              <a:spcAft>
                <a:spcPts val="0"/>
              </a:spcAft>
            </a:pPr>
            <a:r>
              <a:rPr lang="en-US" sz="8000" b="1" dirty="0">
                <a:effectLst/>
                <a:ea typeface="Times New Roman" panose="02020603050405020304" pitchFamily="18" charset="0"/>
                <a:cs typeface="Times New Roman" panose="02020603050405020304" pitchFamily="18" charset="0"/>
              </a:rPr>
              <a:t>Depreciation for Rental Property  </a:t>
            </a:r>
            <a:br>
              <a:rPr lang="en-US" sz="8000" dirty="0">
                <a:effectLst/>
                <a:latin typeface="Times New Roman" panose="02020603050405020304" pitchFamily="18" charset="0"/>
                <a:ea typeface="Times New Roman" panose="02020603050405020304" pitchFamily="18" charset="0"/>
              </a:rPr>
            </a:br>
            <a:endParaRPr lang="en-US" sz="8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13506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21018-8DBE-6927-555A-A8521627B9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128E08-E4C1-3839-CCBA-7C7CCDA1C5D4}"/>
              </a:ext>
            </a:extLst>
          </p:cNvPr>
          <p:cNvSpPr>
            <a:spLocks noGrp="1"/>
          </p:cNvSpPr>
          <p:nvPr>
            <p:ph type="title"/>
          </p:nvPr>
        </p:nvSpPr>
        <p:spPr>
          <a:xfrm>
            <a:off x="566928" y="365125"/>
            <a:ext cx="10786872" cy="1325563"/>
          </a:xfrm>
          <a:noFill/>
        </p:spPr>
        <p:txBody>
          <a:bodyPr>
            <a:normAutofit/>
          </a:bodyPr>
          <a:lstStyle/>
          <a:p>
            <a:r>
              <a:rPr lang="en-US" b="1" dirty="0"/>
              <a:t>Depreciable 5, 7, &amp; 15 year MACRS </a:t>
            </a:r>
          </a:p>
        </p:txBody>
      </p:sp>
      <p:sp>
        <p:nvSpPr>
          <p:cNvPr id="4" name="TextBox 3">
            <a:extLst>
              <a:ext uri="{FF2B5EF4-FFF2-40B4-BE49-F238E27FC236}">
                <a16:creationId xmlns:a16="http://schemas.microsoft.com/office/drawing/2014/main" id="{ABAB5C71-E37B-A76E-7D61-BF6DEC47B103}"/>
              </a:ext>
            </a:extLst>
          </p:cNvPr>
          <p:cNvSpPr txBox="1"/>
          <p:nvPr/>
        </p:nvSpPr>
        <p:spPr>
          <a:xfrm>
            <a:off x="566928" y="1828800"/>
            <a:ext cx="10786872" cy="5170646"/>
          </a:xfrm>
          <a:prstGeom prst="rect">
            <a:avLst/>
          </a:prstGeom>
          <a:noFill/>
        </p:spPr>
        <p:txBody>
          <a:bodyPr wrap="square">
            <a:spAutoFit/>
          </a:bodyPr>
          <a:lstStyle/>
          <a:p>
            <a:r>
              <a:rPr lang="en-US" sz="3000" b="1" dirty="0"/>
              <a:t>5-year property.</a:t>
            </a:r>
            <a:endParaRPr lang="en-US" sz="3000" dirty="0"/>
          </a:p>
          <a:p>
            <a:r>
              <a:rPr lang="en-US" sz="3000" dirty="0"/>
              <a:t>Appliances, carpets, furniture, etc., used in residential rental real estate activity.</a:t>
            </a:r>
          </a:p>
          <a:p>
            <a:endParaRPr lang="en-US" sz="3000" dirty="0"/>
          </a:p>
          <a:p>
            <a:r>
              <a:rPr lang="en-US" sz="3000" b="1" dirty="0"/>
              <a:t>7-year property.</a:t>
            </a:r>
            <a:endParaRPr lang="en-US" sz="3000" dirty="0"/>
          </a:p>
          <a:p>
            <a:pPr marL="457200" lvl="0" indent="-457200">
              <a:buFont typeface="Arial" panose="020B0604020202020204" pitchFamily="34" charset="0"/>
              <a:buChar char="•"/>
            </a:pPr>
            <a:r>
              <a:rPr lang="en-US" sz="3000" dirty="0"/>
              <a:t>Office furniture &amp; fixtures (desks, files, safes).</a:t>
            </a:r>
          </a:p>
          <a:p>
            <a:pPr marL="457200" lvl="0" indent="-457200">
              <a:buFont typeface="Arial" panose="020B0604020202020204" pitchFamily="34" charset="0"/>
              <a:buChar char="•"/>
            </a:pPr>
            <a:r>
              <a:rPr lang="en-US" sz="3000" dirty="0"/>
              <a:t>Any property that does not have class life (solar)</a:t>
            </a:r>
          </a:p>
          <a:p>
            <a:pPr marL="457200" lvl="0" indent="-457200">
              <a:buFont typeface="Arial" panose="020B0604020202020204" pitchFamily="34" charset="0"/>
              <a:buChar char="•"/>
            </a:pPr>
            <a:endParaRPr lang="en-US" sz="3000" dirty="0"/>
          </a:p>
          <a:p>
            <a:r>
              <a:rPr lang="en-US" sz="3000" b="1" dirty="0"/>
              <a:t>15-year property.</a:t>
            </a:r>
            <a:endParaRPr lang="en-US" sz="3000" dirty="0"/>
          </a:p>
          <a:p>
            <a:pPr marL="457200" lvl="0" indent="-457200">
              <a:buFont typeface="Arial" panose="020B0604020202020204" pitchFamily="34" charset="0"/>
              <a:buChar char="•"/>
            </a:pPr>
            <a:r>
              <a:rPr lang="en-US" sz="3000" dirty="0"/>
              <a:t>Improvements to land (shrubbery, fences, roads, sidewalks)</a:t>
            </a:r>
          </a:p>
          <a:p>
            <a:pPr marL="457200" lvl="0" indent="-457200">
              <a:buFont typeface="Arial" panose="020B0604020202020204" pitchFamily="34" charset="0"/>
              <a:buChar char="•"/>
            </a:pPr>
            <a:r>
              <a:rPr lang="en-US" sz="3000" dirty="0"/>
              <a:t>QIP placed in service after 2017.</a:t>
            </a:r>
          </a:p>
        </p:txBody>
      </p:sp>
    </p:spTree>
    <p:extLst>
      <p:ext uri="{BB962C8B-B14F-4D97-AF65-F5344CB8AC3E}">
        <p14:creationId xmlns:p14="http://schemas.microsoft.com/office/powerpoint/2010/main" val="17538215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D046C-DE7A-417C-F32E-F741F30E51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C85A1-C5E2-890C-AB4A-832829AF6379}"/>
              </a:ext>
            </a:extLst>
          </p:cNvPr>
          <p:cNvSpPr>
            <a:spLocks noGrp="1"/>
          </p:cNvSpPr>
          <p:nvPr>
            <p:ph type="title"/>
          </p:nvPr>
        </p:nvSpPr>
        <p:spPr>
          <a:xfrm>
            <a:off x="566928" y="365125"/>
            <a:ext cx="10786872" cy="1325563"/>
          </a:xfrm>
          <a:noFill/>
        </p:spPr>
        <p:txBody>
          <a:bodyPr>
            <a:normAutofit/>
          </a:bodyPr>
          <a:lstStyle/>
          <a:p>
            <a:r>
              <a:rPr lang="en-US" b="1" dirty="0"/>
              <a:t>Bonus Depreciation &amp; §179 for Real Estate</a:t>
            </a:r>
          </a:p>
        </p:txBody>
      </p:sp>
      <p:sp>
        <p:nvSpPr>
          <p:cNvPr id="4" name="TextBox 3">
            <a:extLst>
              <a:ext uri="{FF2B5EF4-FFF2-40B4-BE49-F238E27FC236}">
                <a16:creationId xmlns:a16="http://schemas.microsoft.com/office/drawing/2014/main" id="{A57F9BE9-D96A-345B-2E8B-EFFCB0279FD9}"/>
              </a:ext>
            </a:extLst>
          </p:cNvPr>
          <p:cNvSpPr txBox="1"/>
          <p:nvPr/>
        </p:nvSpPr>
        <p:spPr>
          <a:xfrm>
            <a:off x="566928" y="1828800"/>
            <a:ext cx="10786872" cy="4524315"/>
          </a:xfrm>
          <a:prstGeom prst="rect">
            <a:avLst/>
          </a:prstGeom>
          <a:noFill/>
        </p:spPr>
        <p:txBody>
          <a:bodyPr wrap="square">
            <a:spAutoFit/>
          </a:bodyPr>
          <a:lstStyle/>
          <a:p>
            <a:pPr marL="457200" indent="-457200">
              <a:buFont typeface="Arial" panose="020B0604020202020204" pitchFamily="34" charset="0"/>
              <a:buChar char="•"/>
            </a:pPr>
            <a:r>
              <a:rPr lang="en-US" sz="3200" dirty="0"/>
              <a:t>Cost segregation study performed when building acquired eligible for §179 or bonus depreciation for first year </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Generally not available for after building placed in service.</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OBBBA §179: $2.5M expensing and $4M assets</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OBBBA Bonus: Jan 1, 2025 to Jan 19, 2025 40%</a:t>
            </a:r>
          </a:p>
          <a:p>
            <a:r>
              <a:rPr lang="en-US" sz="3200" dirty="0"/>
              <a:t>     Jan 20, 2025 to Dec 31, 2025 40% or 100% (60% LT assets) </a:t>
            </a:r>
          </a:p>
        </p:txBody>
      </p:sp>
    </p:spTree>
    <p:extLst>
      <p:ext uri="{BB962C8B-B14F-4D97-AF65-F5344CB8AC3E}">
        <p14:creationId xmlns:p14="http://schemas.microsoft.com/office/powerpoint/2010/main" val="1278710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r>
              <a:rPr lang="en-US" sz="4000" b="1" dirty="0"/>
              <a:t>“Augusta Rule” Home Rental Income</a:t>
            </a:r>
            <a:br>
              <a:rPr lang="en-US" sz="4000" b="1" dirty="0"/>
            </a:br>
            <a:r>
              <a:rPr lang="en-US" sz="4000" b="1" dirty="0"/>
              <a:t> 14 days or Less Tax Free</a:t>
            </a:r>
            <a:endParaRPr lang="en-US" sz="4000" dirty="0"/>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078313"/>
          </a:xfrm>
          <a:prstGeom prst="rect">
            <a:avLst/>
          </a:prstGeom>
          <a:noFill/>
        </p:spPr>
        <p:txBody>
          <a:bodyPr wrap="square">
            <a:spAutoFit/>
          </a:bodyPr>
          <a:lstStyle/>
          <a:p>
            <a:pPr marL="285750" indent="-285750">
              <a:buFont typeface="Arial" panose="020B0604020202020204" pitchFamily="34" charset="0"/>
              <a:buChar char="•"/>
            </a:pPr>
            <a:r>
              <a:rPr lang="en-US" sz="3600" dirty="0"/>
              <a:t>Do not allocate rental expenses for tax year. </a:t>
            </a:r>
          </a:p>
          <a:p>
            <a:pPr marL="285750" indent="-285750">
              <a:buFont typeface="Arial" panose="020B0604020202020204" pitchFamily="34" charset="0"/>
              <a:buChar char="•"/>
            </a:pPr>
            <a:r>
              <a:rPr lang="en-US" sz="3600" dirty="0"/>
              <a:t>Deductible mortgage interest, property tax, PMI reported on Sched. A for owner </a:t>
            </a:r>
          </a:p>
          <a:p>
            <a:pPr marL="285750" indent="-285750">
              <a:buFont typeface="Arial" panose="020B0604020202020204" pitchFamily="34" charset="0"/>
              <a:buChar char="•"/>
            </a:pPr>
            <a:r>
              <a:rPr lang="en-US" sz="3600" b="1" dirty="0"/>
              <a:t>Note: </a:t>
            </a:r>
            <a:r>
              <a:rPr lang="en-US" sz="3600" dirty="0"/>
              <a:t>As personal residence owner must used property </a:t>
            </a:r>
            <a:r>
              <a:rPr lang="en-US" sz="3600" b="1" i="1" dirty="0"/>
              <a:t>more than</a:t>
            </a:r>
            <a:r>
              <a:rPr lang="en-US" sz="3600" dirty="0"/>
              <a:t> greater of 14 days or 10% rental use days. </a:t>
            </a:r>
            <a:r>
              <a:rPr lang="en-US" sz="3600" b="1" dirty="0"/>
              <a:t>                         </a:t>
            </a:r>
            <a:endParaRPr lang="en-US" sz="3600" dirty="0"/>
          </a:p>
          <a:p>
            <a:pPr marL="285750" indent="-285750">
              <a:buFont typeface="Arial" panose="020B0604020202020204" pitchFamily="34" charset="0"/>
              <a:buChar char="•"/>
            </a:pPr>
            <a:r>
              <a:rPr lang="en-US" sz="3600" b="1" dirty="0"/>
              <a:t>TAX NOTE: Only applies to Homes</a:t>
            </a:r>
            <a:endParaRPr lang="en-US" sz="3600" dirty="0"/>
          </a:p>
          <a:p>
            <a:pPr marL="285750" indent="-285750">
              <a:buFont typeface="Arial" panose="020B0604020202020204" pitchFamily="34" charset="0"/>
              <a:buChar char="•"/>
            </a:pPr>
            <a:r>
              <a:rPr lang="en-US" sz="3600" dirty="0"/>
              <a:t>Term "Augusta Rule" Augusta, Georgia, Masters' Golf Tournament, Section 280A</a:t>
            </a:r>
          </a:p>
          <a:p>
            <a:endParaRPr lang="en-US" sz="3600" dirty="0"/>
          </a:p>
        </p:txBody>
      </p:sp>
    </p:spTree>
    <p:extLst>
      <p:ext uri="{BB962C8B-B14F-4D97-AF65-F5344CB8AC3E}">
        <p14:creationId xmlns:p14="http://schemas.microsoft.com/office/powerpoint/2010/main" val="147881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B4048-9933-5B61-E470-F4549EA888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A26DC-85B4-88A6-E10B-76CFA71386EE}"/>
              </a:ext>
            </a:extLst>
          </p:cNvPr>
          <p:cNvSpPr>
            <a:spLocks noGrp="1"/>
          </p:cNvSpPr>
          <p:nvPr>
            <p:ph type="title"/>
          </p:nvPr>
        </p:nvSpPr>
        <p:spPr>
          <a:xfrm>
            <a:off x="566928" y="365125"/>
            <a:ext cx="10786872" cy="1325563"/>
          </a:xfrm>
          <a:noFill/>
        </p:spPr>
        <p:txBody>
          <a:bodyPr>
            <a:normAutofit/>
          </a:bodyPr>
          <a:lstStyle/>
          <a:p>
            <a:r>
              <a:rPr lang="en-US" b="1" dirty="0"/>
              <a:t>Rental owners benefit from §179 deduction for depreciation as follows:</a:t>
            </a:r>
          </a:p>
        </p:txBody>
      </p:sp>
      <p:sp>
        <p:nvSpPr>
          <p:cNvPr id="4" name="TextBox 3">
            <a:extLst>
              <a:ext uri="{FF2B5EF4-FFF2-40B4-BE49-F238E27FC236}">
                <a16:creationId xmlns:a16="http://schemas.microsoft.com/office/drawing/2014/main" id="{2D62BAF0-8DF9-E604-F727-CD79C66BE797}"/>
              </a:ext>
            </a:extLst>
          </p:cNvPr>
          <p:cNvSpPr txBox="1"/>
          <p:nvPr/>
        </p:nvSpPr>
        <p:spPr>
          <a:xfrm>
            <a:off x="566928" y="1828800"/>
            <a:ext cx="10786872" cy="3539430"/>
          </a:xfrm>
          <a:prstGeom prst="rect">
            <a:avLst/>
          </a:prstGeom>
          <a:noFill/>
        </p:spPr>
        <p:txBody>
          <a:bodyPr wrap="square">
            <a:spAutoFit/>
          </a:bodyPr>
          <a:lstStyle/>
          <a:p>
            <a:r>
              <a:rPr lang="en-US" sz="3200" b="1" dirty="0"/>
              <a:t>§179 Improvement to real estate</a:t>
            </a:r>
            <a:r>
              <a:rPr lang="en-US" sz="3200" dirty="0"/>
              <a:t>: Real estate upgrades, adding new roof,  Bonus depreciation does not cover this category.</a:t>
            </a:r>
          </a:p>
          <a:p>
            <a:endParaRPr lang="en-US" sz="3200" dirty="0"/>
          </a:p>
          <a:p>
            <a:r>
              <a:rPr lang="en-US" sz="3200" b="1" dirty="0"/>
              <a:t>Special Rules Qualified Real Property §179 was Elected</a:t>
            </a:r>
          </a:p>
          <a:p>
            <a:r>
              <a:rPr lang="en-US" sz="3200" dirty="0"/>
              <a:t>IRS published special rules for certain qualified real property,</a:t>
            </a:r>
          </a:p>
          <a:p>
            <a:r>
              <a:rPr lang="en-US" sz="3200" dirty="0"/>
              <a:t>QIP, leasehold improvement, certain qualified restaurant property, and qualified retail improvement property.</a:t>
            </a:r>
          </a:p>
        </p:txBody>
      </p:sp>
    </p:spTree>
    <p:extLst>
      <p:ext uri="{BB962C8B-B14F-4D97-AF65-F5344CB8AC3E}">
        <p14:creationId xmlns:p14="http://schemas.microsoft.com/office/powerpoint/2010/main" val="19119542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67594-4E3A-3273-6238-168F98A570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FD0E36-9B51-D2A2-7CD8-9845EA817C2F}"/>
              </a:ext>
            </a:extLst>
          </p:cNvPr>
          <p:cNvSpPr>
            <a:spLocks noGrp="1"/>
          </p:cNvSpPr>
          <p:nvPr>
            <p:ph type="title"/>
          </p:nvPr>
        </p:nvSpPr>
        <p:spPr>
          <a:xfrm>
            <a:off x="566928" y="365125"/>
            <a:ext cx="10786872" cy="1325563"/>
          </a:xfrm>
          <a:noFill/>
        </p:spPr>
        <p:txBody>
          <a:bodyPr>
            <a:normAutofit/>
          </a:bodyPr>
          <a:lstStyle/>
          <a:p>
            <a:r>
              <a:rPr lang="en-US" b="1" dirty="0"/>
              <a:t>Rental owners benefit from §179 deduction for depreciation as follows:</a:t>
            </a:r>
          </a:p>
        </p:txBody>
      </p:sp>
      <p:sp>
        <p:nvSpPr>
          <p:cNvPr id="4" name="TextBox 3">
            <a:extLst>
              <a:ext uri="{FF2B5EF4-FFF2-40B4-BE49-F238E27FC236}">
                <a16:creationId xmlns:a16="http://schemas.microsoft.com/office/drawing/2014/main" id="{FB74DCB4-0A2B-1789-B57B-D1B13821325E}"/>
              </a:ext>
            </a:extLst>
          </p:cNvPr>
          <p:cNvSpPr txBox="1"/>
          <p:nvPr/>
        </p:nvSpPr>
        <p:spPr>
          <a:xfrm>
            <a:off x="566928" y="1828800"/>
            <a:ext cx="10786872" cy="4708981"/>
          </a:xfrm>
          <a:prstGeom prst="rect">
            <a:avLst/>
          </a:prstGeom>
          <a:noFill/>
        </p:spPr>
        <p:txBody>
          <a:bodyPr wrap="square">
            <a:spAutoFit/>
          </a:bodyPr>
          <a:lstStyle/>
          <a:p>
            <a:pPr marL="457200" lvl="0" indent="-457200">
              <a:buFont typeface="Arial" panose="020B0604020202020204" pitchFamily="34" charset="0"/>
              <a:buChar char="•"/>
            </a:pPr>
            <a:r>
              <a:rPr lang="en-US" sz="3000" dirty="0"/>
              <a:t>Improvements to interior of non-residential (commercial property) if placed in service after building placed in service. (Not for newly acquired buildings.)</a:t>
            </a:r>
          </a:p>
          <a:p>
            <a:pPr marL="457200" lvl="0" indent="-457200">
              <a:buFont typeface="Arial" panose="020B0604020202020204" pitchFamily="34" charset="0"/>
              <a:buChar char="•"/>
            </a:pPr>
            <a:endParaRPr lang="en-US" sz="3000" dirty="0"/>
          </a:p>
          <a:p>
            <a:pPr marL="457200" lvl="0" indent="-457200">
              <a:buFont typeface="Arial" panose="020B0604020202020204" pitchFamily="34" charset="0"/>
              <a:buChar char="•"/>
            </a:pPr>
            <a:r>
              <a:rPr lang="en-US" sz="3000" dirty="0"/>
              <a:t>§179 property includes expenditures for commercial: Roofs, HVAC, Fire Protection &amp; Alarm &amp; Security Systems.</a:t>
            </a:r>
          </a:p>
          <a:p>
            <a:pPr lvl="0"/>
            <a:endParaRPr lang="en-US" sz="3000" dirty="0"/>
          </a:p>
          <a:p>
            <a:pPr marL="457200" lvl="0" indent="-457200">
              <a:buFont typeface="Arial" panose="020B0604020202020204" pitchFamily="34" charset="0"/>
              <a:buChar char="•"/>
            </a:pPr>
            <a:r>
              <a:rPr lang="en-US" sz="3000" dirty="0"/>
              <a:t>Personal property furnish lodging: beds, furniture, appliances, equipment used living quarters of lodging unit (house, apartment, dormitory, sleeping accommodations)</a:t>
            </a:r>
          </a:p>
        </p:txBody>
      </p:sp>
    </p:spTree>
    <p:extLst>
      <p:ext uri="{BB962C8B-B14F-4D97-AF65-F5344CB8AC3E}">
        <p14:creationId xmlns:p14="http://schemas.microsoft.com/office/powerpoint/2010/main" val="34247626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3834D-0CC3-EE13-EB07-1E55764475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F02134-98E7-BB4D-0E77-9E5F44C30E99}"/>
              </a:ext>
            </a:extLst>
          </p:cNvPr>
          <p:cNvSpPr>
            <a:spLocks noGrp="1"/>
          </p:cNvSpPr>
          <p:nvPr>
            <p:ph type="title"/>
          </p:nvPr>
        </p:nvSpPr>
        <p:spPr>
          <a:xfrm>
            <a:off x="566928" y="365125"/>
            <a:ext cx="10786872" cy="1325563"/>
          </a:xfrm>
          <a:noFill/>
        </p:spPr>
        <p:txBody>
          <a:bodyPr>
            <a:normAutofit/>
          </a:bodyPr>
          <a:lstStyle/>
          <a:p>
            <a:r>
              <a:rPr lang="en-US" b="1" dirty="0"/>
              <a:t>Bonus Depreciation for Rental Real Estate</a:t>
            </a:r>
          </a:p>
        </p:txBody>
      </p:sp>
      <p:sp>
        <p:nvSpPr>
          <p:cNvPr id="4" name="TextBox 3">
            <a:extLst>
              <a:ext uri="{FF2B5EF4-FFF2-40B4-BE49-F238E27FC236}">
                <a16:creationId xmlns:a16="http://schemas.microsoft.com/office/drawing/2014/main" id="{83848D79-DA16-5C8D-4066-223DE1105C84}"/>
              </a:ext>
            </a:extLst>
          </p:cNvPr>
          <p:cNvSpPr txBox="1"/>
          <p:nvPr/>
        </p:nvSpPr>
        <p:spPr>
          <a:xfrm>
            <a:off x="566928" y="1570864"/>
            <a:ext cx="10786872" cy="5170646"/>
          </a:xfrm>
          <a:prstGeom prst="rect">
            <a:avLst/>
          </a:prstGeom>
          <a:noFill/>
        </p:spPr>
        <p:txBody>
          <a:bodyPr wrap="square">
            <a:spAutoFit/>
          </a:bodyPr>
          <a:lstStyle/>
          <a:p>
            <a:pPr marL="457200" indent="-457200">
              <a:buFont typeface="Arial" panose="020B0604020202020204" pitchFamily="34" charset="0"/>
              <a:buChar char="•"/>
            </a:pPr>
            <a:r>
              <a:rPr lang="en-US" sz="3000" dirty="0"/>
              <a:t>Bonus RE expensing qualifying assets year placed in service. </a:t>
            </a:r>
          </a:p>
          <a:p>
            <a:pPr marL="457200" indent="-457200">
              <a:buFont typeface="Arial" panose="020B0604020202020204" pitchFamily="34" charset="0"/>
              <a:buChar char="•"/>
            </a:pPr>
            <a:endParaRPr lang="en-US" sz="3000" dirty="0"/>
          </a:p>
          <a:p>
            <a:pPr marL="457200" indent="-457200">
              <a:buFont typeface="Arial" panose="020B0604020202020204" pitchFamily="34" charset="0"/>
              <a:buChar char="•"/>
            </a:pPr>
            <a:r>
              <a:rPr lang="en-US" sz="3000" b="1" dirty="0"/>
              <a:t>Electing Out of Bonus Depreciation: </a:t>
            </a:r>
            <a:r>
              <a:rPr lang="en-US" sz="3000" dirty="0"/>
              <a:t>Bonus </a:t>
            </a:r>
            <a:r>
              <a:rPr lang="en-US" sz="3000" dirty="0" err="1"/>
              <a:t>depr</a:t>
            </a:r>
            <a:r>
              <a:rPr lang="en-US" sz="3000" dirty="0"/>
              <a:t> automatic for eligible assets,  requires opt out, applicable same class</a:t>
            </a:r>
          </a:p>
          <a:p>
            <a:pPr marL="457200" indent="-457200">
              <a:buFont typeface="Arial" panose="020B0604020202020204" pitchFamily="34" charset="0"/>
              <a:buChar char="•"/>
            </a:pPr>
            <a:endParaRPr lang="en-US" sz="3000" dirty="0"/>
          </a:p>
          <a:p>
            <a:pPr marL="457200" indent="-457200">
              <a:buFont typeface="Arial" panose="020B0604020202020204" pitchFamily="34" charset="0"/>
              <a:buChar char="•"/>
            </a:pPr>
            <a:r>
              <a:rPr lang="en-US" sz="3000" b="1" dirty="0"/>
              <a:t> Limit on Bonus Depreciation</a:t>
            </a:r>
            <a:r>
              <a:rPr lang="en-US" sz="3000" dirty="0"/>
              <a:t>: None &amp; loss Ok.</a:t>
            </a:r>
          </a:p>
          <a:p>
            <a:pPr marL="457200" indent="-457200">
              <a:buFont typeface="Arial" panose="020B0604020202020204" pitchFamily="34" charset="0"/>
              <a:buChar char="•"/>
            </a:pPr>
            <a:endParaRPr lang="en-US" sz="3000" dirty="0"/>
          </a:p>
          <a:p>
            <a:pPr marL="457200" indent="-457200">
              <a:buFont typeface="Arial" panose="020B0604020202020204" pitchFamily="34" charset="0"/>
              <a:buChar char="•"/>
            </a:pPr>
            <a:r>
              <a:rPr lang="en-US" sz="3000" b="1" dirty="0"/>
              <a:t>Eligible Real Estate Assets for Bonus Depreciation: </a:t>
            </a:r>
            <a:r>
              <a:rPr lang="en-US" sz="3000" dirty="0"/>
              <a:t>Land improvements, parking lots, sidewalks &amp; QIP covers interior upgrades to commercial buildings such as flooring, lighting, and internal HVAC systems, etc.</a:t>
            </a:r>
          </a:p>
        </p:txBody>
      </p:sp>
    </p:spTree>
    <p:extLst>
      <p:ext uri="{BB962C8B-B14F-4D97-AF65-F5344CB8AC3E}">
        <p14:creationId xmlns:p14="http://schemas.microsoft.com/office/powerpoint/2010/main" val="10875772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750"/>
              </a:spcAft>
            </a:pPr>
            <a:r>
              <a:rPr lang="en-US" b="1" dirty="0">
                <a:effectLst/>
                <a:ea typeface="Times New Roman" panose="02020603050405020304" pitchFamily="18" charset="0"/>
                <a:cs typeface="Times New Roman" panose="02020603050405020304" pitchFamily="18" charset="0"/>
              </a:rPr>
              <a:t>Applying Rental Rules to Businesses</a:t>
            </a:r>
            <a:endParaRPr lang="en-US"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8023543"/>
          </a:xfrm>
          <a:prstGeom prst="rect">
            <a:avLst/>
          </a:prstGeom>
          <a:noFill/>
        </p:spPr>
        <p:txBody>
          <a:bodyPr wrap="square">
            <a:spAutoFit/>
          </a:bodyPr>
          <a:lstStyle/>
          <a:p>
            <a:pPr marL="571500" marR="0" indent="-571500">
              <a:spcBef>
                <a:spcPts val="0"/>
              </a:spcBef>
              <a:spcAft>
                <a:spcPts val="0"/>
              </a:spcAft>
              <a:buFont typeface="Arial" panose="020B0604020202020204" pitchFamily="34" charset="0"/>
              <a:buChar char="•"/>
            </a:pPr>
            <a:r>
              <a:rPr lang="en-US" sz="3600" dirty="0">
                <a:effectLst/>
                <a:latin typeface="Arial" panose="020B0604020202020204" pitchFamily="34" charset="0"/>
                <a:ea typeface="Times New Roman" panose="02020603050405020304" pitchFamily="18" charset="0"/>
              </a:rPr>
              <a:t>Commercial Real Estate is also Subject to  “Average Rental Days” Rules</a:t>
            </a:r>
          </a:p>
          <a:p>
            <a:pPr marL="571500" marR="0" indent="-571500">
              <a:spcBef>
                <a:spcPts val="0"/>
              </a:spcBef>
              <a:spcAft>
                <a:spcPts val="0"/>
              </a:spcAft>
              <a:buFont typeface="Arial" panose="020B0604020202020204" pitchFamily="34" charset="0"/>
              <a:buChar char="•"/>
            </a:pPr>
            <a:endParaRPr lang="en-US" sz="3600" dirty="0">
              <a:effectLst/>
              <a:latin typeface="Arial" panose="020B0604020202020204" pitchFamily="34" charset="0"/>
              <a:ea typeface="Times New Roman" panose="02020603050405020304" pitchFamily="18" charset="0"/>
            </a:endParaRPr>
          </a:p>
          <a:p>
            <a:pPr marL="571500" indent="-571500">
              <a:buFont typeface="Arial" panose="020B0604020202020204" pitchFamily="34" charset="0"/>
              <a:buChar char="•"/>
            </a:pPr>
            <a:r>
              <a:rPr lang="en-US" sz="3600" dirty="0">
                <a:latin typeface="Arial" panose="020B0604020202020204" pitchFamily="34" charset="0"/>
                <a:ea typeface="Times New Roman" panose="02020603050405020304" pitchFamily="18" charset="0"/>
              </a:rPr>
              <a:t>Rental activity renting out units, show rooms, conference rooms few days at time, booths at swap meet or farmers market, or weddings, large parties, or business events all examples of rental activity which most likely belongs on Schedule C rather than Schedule E. </a:t>
            </a:r>
            <a:endParaRPr lang="en-US" sz="3600"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4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4200" dirty="0">
                <a:effectLst/>
                <a:latin typeface="Arial" panose="020B0604020202020204" pitchFamily="34" charset="0"/>
                <a:ea typeface="Times New Roman" panose="02020603050405020304" pitchFamily="18" charset="0"/>
              </a:rPr>
              <a:t> </a:t>
            </a:r>
            <a:endParaRPr lang="en-US" sz="4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4200" dirty="0">
                <a:effectLst/>
                <a:latin typeface="Arial" panose="020B0604020202020204" pitchFamily="34" charset="0"/>
                <a:ea typeface="Times New Roman" panose="02020603050405020304" pitchFamily="18" charset="0"/>
              </a:rPr>
              <a:t> </a:t>
            </a:r>
            <a:endParaRPr lang="en-US" sz="42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90556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Multiple Categories of Rental Income </a:t>
            </a:r>
            <a:br>
              <a:rPr lang="en-US" sz="4000" b="1" dirty="0">
                <a:effectLst/>
                <a:ea typeface="Times New Roman" panose="02020603050405020304" pitchFamily="18" charset="0"/>
                <a:cs typeface="Times New Roman" panose="02020603050405020304" pitchFamily="18" charset="0"/>
              </a:rPr>
            </a:br>
            <a:r>
              <a:rPr lang="en-US" sz="4000" b="1" dirty="0">
                <a:effectLst/>
                <a:ea typeface="Times New Roman" panose="02020603050405020304" pitchFamily="18" charset="0"/>
                <a:cs typeface="Times New Roman" panose="02020603050405020304" pitchFamily="18" charset="0"/>
              </a:rPr>
              <a:t>at the Same Location</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847755"/>
          </a:xfrm>
          <a:prstGeom prst="rect">
            <a:avLst/>
          </a:prstGeom>
          <a:noFill/>
        </p:spPr>
        <p:txBody>
          <a:bodyPr wrap="square">
            <a:spAutoFit/>
          </a:bodyPr>
          <a:lstStyle/>
          <a:p>
            <a:pPr marL="457200" marR="0" indent="-457200">
              <a:spcBef>
                <a:spcPts val="0"/>
              </a:spcBef>
              <a:spcAft>
                <a:spcPts val="0"/>
              </a:spcAft>
              <a:buFont typeface="Arial" panose="020B0604020202020204" pitchFamily="34" charset="0"/>
              <a:buChar char="•"/>
            </a:pPr>
            <a:r>
              <a:rPr lang="en-US" sz="3000" dirty="0">
                <a:effectLst/>
                <a:latin typeface="Arial" panose="020B0604020202020204" pitchFamily="34" charset="0"/>
                <a:ea typeface="Times New Roman" panose="02020603050405020304" pitchFamily="18" charset="0"/>
              </a:rPr>
              <a:t>Rent residential units such as hotel or cabins &amp; also rent horses, boats, or other sports equipment. </a:t>
            </a:r>
          </a:p>
          <a:p>
            <a:pPr marL="457200" marR="0" indent="-457200">
              <a:spcBef>
                <a:spcPts val="0"/>
              </a:spcBef>
              <a:spcAft>
                <a:spcPts val="0"/>
              </a:spcAft>
              <a:buFont typeface="Arial" panose="020B0604020202020204" pitchFamily="34" charset="0"/>
              <a:buChar char="•"/>
            </a:pPr>
            <a:endParaRPr lang="en-US" sz="3000" dirty="0">
              <a:latin typeface="Arial" panose="020B0604020202020204" pitchFamily="34"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r>
              <a:rPr lang="en-US" sz="3000" dirty="0">
                <a:effectLst/>
                <a:latin typeface="Arial" panose="020B0604020202020204" pitchFamily="34" charset="0"/>
                <a:ea typeface="Times New Roman" panose="02020603050405020304" pitchFamily="18" charset="0"/>
              </a:rPr>
              <a:t>If horseback riding, boats or sports equipment is included in cost of residential rental, consider if significant service involved in providing amenities. </a:t>
            </a:r>
          </a:p>
          <a:p>
            <a:pPr marL="457200" marR="0" indent="-457200">
              <a:spcBef>
                <a:spcPts val="0"/>
              </a:spcBef>
              <a:spcAft>
                <a:spcPts val="0"/>
              </a:spcAft>
              <a:buFont typeface="Arial" panose="020B0604020202020204" pitchFamily="34" charset="0"/>
              <a:buChar char="•"/>
            </a:pPr>
            <a:endParaRPr lang="en-US" sz="3000" dirty="0">
              <a:effectLst/>
              <a:latin typeface="Arial" panose="020B0604020202020204" pitchFamily="34" charset="0"/>
              <a:ea typeface="Times New Roman" panose="02020603050405020304" pitchFamily="18" charset="0"/>
            </a:endParaRPr>
          </a:p>
          <a:p>
            <a:pPr marL="457200" indent="-457200">
              <a:buFont typeface="Arial" panose="020B0604020202020204" pitchFamily="34" charset="0"/>
              <a:buChar char="•"/>
            </a:pPr>
            <a:r>
              <a:rPr lang="en-US" sz="3000" dirty="0">
                <a:solidFill>
                  <a:srgbClr val="000000"/>
                </a:solidFill>
                <a:latin typeface="Arial" panose="020B0604020202020204" pitchFamily="34" charset="0"/>
                <a:ea typeface="Times New Roman" panose="02020603050405020304" pitchFamily="18" charset="0"/>
              </a:rPr>
              <a:t>However, </a:t>
            </a:r>
            <a:r>
              <a:rPr lang="en-US" sz="3000" dirty="0">
                <a:latin typeface="Arial" panose="020B0604020202020204" pitchFamily="34" charset="0"/>
                <a:ea typeface="Times New Roman" panose="02020603050405020304" pitchFamily="18" charset="0"/>
              </a:rPr>
              <a:t>if rental fees horseback riding, boats or sports equipment then TP may need to track of allocation between residential rental income &amp; personal property rental income.</a:t>
            </a:r>
            <a:endParaRPr lang="en-US" sz="3000"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2800" dirty="0">
              <a:effectLst/>
              <a:latin typeface="Arial" panose="020B0604020202020204" pitchFamily="34" charset="0"/>
              <a:ea typeface="Times New Roman" panose="02020603050405020304" pitchFamily="18" charset="0"/>
            </a:endParaRPr>
          </a:p>
          <a:p>
            <a:pPr marL="0" marR="0">
              <a:spcBef>
                <a:spcPts val="0"/>
              </a:spcBef>
              <a:spcAft>
                <a:spcPts val="0"/>
              </a:spcAft>
            </a:pPr>
            <a:endParaRPr lang="en-US" sz="2800" dirty="0">
              <a:latin typeface="Arial"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719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5400" b="1" dirty="0">
                <a:effectLst/>
                <a:ea typeface="Times New Roman" panose="02020603050405020304" pitchFamily="18" charset="0"/>
                <a:cs typeface="Times New Roman" panose="02020603050405020304" pitchFamily="18" charset="0"/>
              </a:rPr>
              <a:t>Reporting Rental Income</a:t>
            </a:r>
            <a:endParaRPr lang="en-US" sz="54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801314"/>
          </a:xfrm>
          <a:prstGeom prst="rect">
            <a:avLst/>
          </a:prstGeom>
          <a:noFill/>
        </p:spPr>
        <p:txBody>
          <a:bodyPr wrap="square">
            <a:spAutoFit/>
          </a:bodyPr>
          <a:lstStyle/>
          <a:p>
            <a:pPr marL="457200" marR="0" indent="-457200">
              <a:spcBef>
                <a:spcPts val="0"/>
              </a:spcBef>
              <a:spcAft>
                <a:spcPts val="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Cash Basis </a:t>
            </a:r>
          </a:p>
          <a:p>
            <a:pPr marL="457200" marR="0" indent="-457200">
              <a:spcBef>
                <a:spcPts val="0"/>
              </a:spcBef>
              <a:spcAft>
                <a:spcPts val="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Advance rent &amp; payments received canceling lease always income year received regardless of accounting method</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L="457200" indent="-457200">
              <a:buFont typeface="Arial" panose="020B0604020202020204" pitchFamily="34" charset="0"/>
              <a:buChar char="•"/>
            </a:pPr>
            <a:r>
              <a:rPr lang="en-US" sz="3200" dirty="0">
                <a:latin typeface="Arial" panose="020B0604020202020204" pitchFamily="34" charset="0"/>
                <a:ea typeface="Times New Roman" panose="02020603050405020304" pitchFamily="18" charset="0"/>
                <a:cs typeface="Arial" panose="020B0604020202020204" pitchFamily="34" charset="0"/>
              </a:rPr>
              <a:t>Rent received prior to rental period covered taxable </a:t>
            </a:r>
          </a:p>
          <a:p>
            <a:pPr marL="457200" indent="-457200">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Arial" panose="020B0604020202020204" pitchFamily="34" charset="0"/>
              </a:rPr>
              <a:t>First &amp; last months rent (advanced rent) </a:t>
            </a:r>
          </a:p>
          <a:p>
            <a:pPr marL="457200" indent="-457200">
              <a:buFont typeface="Arial" panose="020B0604020202020204" pitchFamily="34" charset="0"/>
              <a:buChar char="•"/>
            </a:pPr>
            <a:r>
              <a:rPr lang="en-US" sz="3200" dirty="0">
                <a:latin typeface="Arial" panose="020B0604020202020204" pitchFamily="34" charset="0"/>
                <a:ea typeface="Times New Roman" panose="02020603050405020304" pitchFamily="18" charset="0"/>
                <a:cs typeface="Arial" panose="020B0604020202020204" pitchFamily="34" charset="0"/>
              </a:rPr>
              <a:t>Deposit intended to be returned not taxable</a:t>
            </a:r>
            <a:r>
              <a:rPr lang="en-US" sz="3200" dirty="0">
                <a:effectLst/>
                <a:latin typeface="Arial" panose="020B0604020202020204" pitchFamily="34" charset="0"/>
                <a:ea typeface="Calibri" panose="020F0502020204030204" pitchFamily="34" charset="0"/>
                <a:cs typeface="Arial" panose="020B0604020202020204" pitchFamily="34" charset="0"/>
              </a:rPr>
              <a:t> </a:t>
            </a:r>
          </a:p>
          <a:p>
            <a:pPr marL="457200" indent="-457200">
              <a:buFont typeface="Arial" panose="020B0604020202020204" pitchFamily="34" charset="0"/>
              <a:buChar char="•"/>
            </a:pPr>
            <a:r>
              <a:rPr lang="en-US" sz="3200" dirty="0">
                <a:latin typeface="Arial" panose="020B0604020202020204" pitchFamily="34" charset="0"/>
                <a:ea typeface="Times New Roman" panose="02020603050405020304" pitchFamily="18" charset="0"/>
              </a:rPr>
              <a:t>Lease with option to buy rental income when received. </a:t>
            </a:r>
          </a:p>
          <a:p>
            <a:pPr marL="457200" indent="-457200">
              <a:buFont typeface="Arial" panose="020B0604020202020204" pitchFamily="34" charset="0"/>
              <a:buChar char="•"/>
            </a:pPr>
            <a:endParaRPr lang="en-US" sz="3200" dirty="0">
              <a:effectLst/>
              <a:latin typeface="Arial" panose="020B0604020202020204" pitchFamily="34" charset="0"/>
              <a:ea typeface="Calibri" panose="020F0502020204030204" pitchFamily="34" charset="0"/>
              <a:cs typeface="Arial" panose="020B0604020202020204" pitchFamily="34"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28301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6000" b="1" dirty="0">
                <a:effectLst/>
                <a:ea typeface="Times New Roman" panose="02020603050405020304" pitchFamily="18" charset="0"/>
                <a:cs typeface="Times New Roman" panose="02020603050405020304" pitchFamily="18" charset="0"/>
              </a:rPr>
              <a:t>Trading Rent &amp; Expenses</a:t>
            </a:r>
            <a:endParaRPr lang="en-US" sz="6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770426"/>
          </a:xfrm>
          <a:prstGeom prst="rect">
            <a:avLst/>
          </a:prstGeom>
          <a:noFill/>
        </p:spPr>
        <p:txBody>
          <a:bodyPr wrap="square">
            <a:spAutoFit/>
          </a:bodyPr>
          <a:lstStyle/>
          <a:p>
            <a:pPr marL="457200" marR="0" indent="-457200">
              <a:spcBef>
                <a:spcPts val="0"/>
              </a:spcBef>
              <a:spcAft>
                <a:spcPts val="75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cs typeface="Arial" panose="020B0604020202020204" pitchFamily="34" charset="0"/>
              </a:rPr>
              <a:t>Expenses paid by tenant for repairs, supplies, or utilities for which landlord is responsible as rental income &amp; include expenses as rental deductions.</a:t>
            </a:r>
          </a:p>
          <a:p>
            <a:pPr marL="457200" marR="0" indent="-457200">
              <a:spcBef>
                <a:spcPts val="0"/>
              </a:spcBef>
              <a:spcAft>
                <a:spcPts val="750"/>
              </a:spcAft>
              <a:buFont typeface="Arial" panose="020B0604020202020204" pitchFamily="34" charset="0"/>
              <a:buChar char="•"/>
            </a:pPr>
            <a:r>
              <a:rPr lang="en-US" sz="3200" dirty="0">
                <a:latin typeface="Arial" panose="020B0604020202020204" pitchFamily="34" charset="0"/>
                <a:ea typeface="Times New Roman" panose="02020603050405020304" pitchFamily="18" charset="0"/>
                <a:cs typeface="Arial" panose="020B0604020202020204" pitchFamily="34" charset="0"/>
              </a:rPr>
              <a:t>Trading rent for business or personal </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p>
          <a:p>
            <a:pPr marL="457200" indent="-457200">
              <a:spcAft>
                <a:spcPts val="750"/>
              </a:spcAft>
              <a:buFont typeface="Arial" panose="020B0604020202020204" pitchFamily="34" charset="0"/>
              <a:buChar char="•"/>
            </a:pPr>
            <a:r>
              <a:rPr lang="en-US" sz="3200" dirty="0">
                <a:latin typeface="Arial" panose="020B0604020202020204" pitchFamily="34" charset="0"/>
                <a:ea typeface="Times New Roman" panose="02020603050405020304" pitchFamily="18" charset="0"/>
              </a:rPr>
              <a:t>Landlord &amp; tenant trade assets or services (barter) in </a:t>
            </a:r>
            <a:r>
              <a:rPr lang="en-US" sz="3200" dirty="0" err="1">
                <a:latin typeface="Arial" panose="020B0604020202020204" pitchFamily="34" charset="0"/>
                <a:ea typeface="Times New Roman" panose="02020603050405020304" pitchFamily="18" charset="0"/>
              </a:rPr>
              <a:t>exch</a:t>
            </a:r>
            <a:r>
              <a:rPr lang="en-US" sz="3200" dirty="0">
                <a:latin typeface="Arial" panose="020B0604020202020204" pitchFamily="34" charset="0"/>
                <a:ea typeface="Times New Roman" panose="02020603050405020304" pitchFamily="18" charset="0"/>
              </a:rPr>
              <a:t> for rent amount of rent that would have been paid “</a:t>
            </a:r>
            <a:r>
              <a:rPr lang="en-US" sz="3200" i="1" dirty="0">
                <a:latin typeface="Arial" panose="020B0604020202020204" pitchFamily="34" charset="0"/>
                <a:ea typeface="Times New Roman" panose="02020603050405020304" pitchFamily="18" charset="0"/>
              </a:rPr>
              <a:t>traded for</a:t>
            </a:r>
            <a:r>
              <a:rPr lang="en-US" sz="3200" dirty="0">
                <a:latin typeface="Arial" panose="020B0604020202020204" pitchFamily="34" charset="0"/>
                <a:ea typeface="Times New Roman" panose="02020603050405020304" pitchFamily="18" charset="0"/>
              </a:rPr>
              <a:t>” is included in rent income &amp; if services or assets are bona fide rental expenses landlord takes corresponding deduction for expense in same tax year. </a:t>
            </a:r>
            <a:r>
              <a:rPr lang="en-US" sz="3200" i="1" dirty="0">
                <a:latin typeface="Arial" panose="020B0604020202020204" pitchFamily="34" charset="0"/>
                <a:ea typeface="Calibri" panose="020F0502020204030204" pitchFamily="34" charset="0"/>
                <a:cs typeface="Times New Roman" panose="02020603050405020304" pitchFamily="18" charset="0"/>
              </a:rPr>
              <a:t>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750"/>
              </a:spcAft>
            </a:pPr>
            <a:endParaRPr lang="en-US" sz="36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74105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a:lnSpc>
                <a:spcPct val="107000"/>
              </a:lnSpc>
              <a:spcBef>
                <a:spcPts val="0"/>
              </a:spcBef>
            </a:pPr>
            <a:br>
              <a:rPr lang="en-US" b="1" dirty="0">
                <a:ea typeface="Calibri" panose="020F0502020204030204" pitchFamily="34" charset="0"/>
                <a:cs typeface="Times New Roman" panose="02020603050405020304" pitchFamily="18" charset="0"/>
              </a:rPr>
            </a:br>
            <a:r>
              <a:rPr lang="en-US" b="1" dirty="0">
                <a:ea typeface="Calibri" panose="020F0502020204030204" pitchFamily="34" charset="0"/>
                <a:cs typeface="Times New Roman" panose="02020603050405020304" pitchFamily="18" charset="0"/>
              </a:rPr>
              <a:t>Allocating Rental Expenses between</a:t>
            </a:r>
            <a:br>
              <a:rPr lang="en-US" b="1" dirty="0">
                <a:ea typeface="Calibri" panose="020F0502020204030204" pitchFamily="34" charset="0"/>
                <a:cs typeface="Times New Roman" panose="02020603050405020304" pitchFamily="18" charset="0"/>
              </a:rPr>
            </a:br>
            <a:r>
              <a:rPr lang="en-US" b="1" dirty="0">
                <a:ea typeface="Calibri" panose="020F0502020204030204" pitchFamily="34" charset="0"/>
                <a:cs typeface="Times New Roman" panose="02020603050405020304" pitchFamily="18" charset="0"/>
              </a:rPr>
              <a:t> rental and personal use</a:t>
            </a:r>
            <a:br>
              <a:rPr lang="en-US" sz="6600" b="1" dirty="0">
                <a:latin typeface="Arial" panose="020B0604020202020204" pitchFamily="34" charset="0"/>
                <a:ea typeface="Calibri" panose="020F0502020204030204" pitchFamily="34" charset="0"/>
                <a:cs typeface="Times New Roman" panose="02020603050405020304" pitchFamily="18" charset="0"/>
              </a:rPr>
            </a:b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630965"/>
          </a:xfrm>
          <a:prstGeom prst="rect">
            <a:avLst/>
          </a:prstGeom>
          <a:noFill/>
        </p:spPr>
        <p:txBody>
          <a:bodyPr wrap="square">
            <a:spAutoFit/>
          </a:bodyPr>
          <a:lstStyle/>
          <a:p>
            <a:pPr marL="457200" indent="-457200">
              <a:lnSpc>
                <a:spcPct val="107000"/>
              </a:lnSpc>
              <a:spcAft>
                <a:spcPts val="800"/>
              </a:spcAft>
              <a:buFont typeface="Arial" panose="020B0604020202020204" pitchFamily="34" charset="0"/>
              <a:buChar char="•"/>
            </a:pPr>
            <a:r>
              <a:rPr lang="en-US" sz="3200" dirty="0">
                <a:latin typeface="Arial" panose="020B0604020202020204" pitchFamily="34" charset="0"/>
                <a:ea typeface="Calibri" panose="020F0502020204030204" pitchFamily="34" charset="0"/>
                <a:cs typeface="Arial" panose="020B0604020202020204" pitchFamily="34" charset="0"/>
              </a:rPr>
              <a:t>Year home converted to rental or rental converted to home, e</a:t>
            </a:r>
            <a:r>
              <a:rPr lang="en-US" sz="3200" dirty="0">
                <a:latin typeface="Arial" panose="020B0604020202020204" pitchFamily="34" charset="0"/>
                <a:ea typeface="Calibri" panose="020F0502020204030204" pitchFamily="34" charset="0"/>
                <a:cs typeface="Times New Roman" panose="02020603050405020304" pitchFamily="18" charset="0"/>
              </a:rPr>
              <a:t>ach period of use stands alone. </a:t>
            </a:r>
          </a:p>
          <a:p>
            <a:pPr marL="457200" indent="-457200">
              <a:lnSpc>
                <a:spcPct val="107000"/>
              </a:lnSpc>
              <a:spcAft>
                <a:spcPts val="800"/>
              </a:spcAft>
              <a:buFont typeface="Arial" panose="020B0604020202020204" pitchFamily="34" charset="0"/>
              <a:buChar char="•"/>
            </a:pPr>
            <a:r>
              <a:rPr lang="en-US" sz="3200" dirty="0">
                <a:latin typeface="Arial" panose="020B0604020202020204" pitchFamily="34" charset="0"/>
                <a:ea typeface="Calibri" panose="020F0502020204030204" pitchFamily="34" charset="0"/>
                <a:cs typeface="Times New Roman" panose="02020603050405020304" pitchFamily="18" charset="0"/>
              </a:rPr>
              <a:t>Duplex, rental portion of building stands alone</a:t>
            </a:r>
          </a:p>
          <a:p>
            <a:pPr marL="457200" indent="-457200">
              <a:lnSpc>
                <a:spcPct val="107000"/>
              </a:lnSpc>
              <a:spcAft>
                <a:spcPts val="800"/>
              </a:spcAft>
              <a:buFont typeface="Arial" panose="020B0604020202020204" pitchFamily="34" charset="0"/>
              <a:buChar char="•"/>
            </a:pPr>
            <a:r>
              <a:rPr lang="en-US" sz="3200" dirty="0">
                <a:latin typeface="Arial" panose="020B0604020202020204" pitchFamily="34" charset="0"/>
                <a:ea typeface="Calibri" panose="020F0502020204030204" pitchFamily="34" charset="0"/>
                <a:cs typeface="Times New Roman" panose="02020603050405020304" pitchFamily="18" charset="0"/>
              </a:rPr>
              <a:t>Vacation Home, when rental property is also used for personal purposes if TP has any personal use of dwelling unit rented to others, rental expenses and loss may be limited. </a:t>
            </a:r>
          </a:p>
          <a:p>
            <a:pPr>
              <a:lnSpc>
                <a:spcPct val="107000"/>
              </a:lnSpc>
              <a:spcAft>
                <a:spcPts val="800"/>
              </a:spcAft>
            </a:pPr>
            <a:r>
              <a:rPr lang="en-US" sz="3200" dirty="0">
                <a:latin typeface="Arial" panose="020B0604020202020204" pitchFamily="34" charset="0"/>
                <a:ea typeface="Calibri" panose="020F0502020204030204" pitchFamily="34" charset="0"/>
                <a:cs typeface="Times New Roman" panose="02020603050405020304" pitchFamily="18" charset="0"/>
              </a:rPr>
              <a:t>See “Other Limits on Rental Losses” later.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endParaRPr lang="en-US" sz="3200" dirty="0">
              <a:latin typeface="Arial" panose="020B060402020202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54966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b="1" dirty="0">
                <a:effectLst/>
                <a:ea typeface="Calibri" panose="020F0502020204030204" pitchFamily="34" charset="0"/>
                <a:cs typeface="Times New Roman" panose="02020603050405020304" pitchFamily="18" charset="0"/>
              </a:rPr>
              <a:t>Tax Year Renting Room in Home:</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114815"/>
          </a:xfrm>
          <a:prstGeom prst="rect">
            <a:avLst/>
          </a:prstGeom>
          <a:noFill/>
        </p:spPr>
        <p:txBody>
          <a:bodyPr wrap="square">
            <a:spAutoFit/>
          </a:bodyPr>
          <a:lstStyle/>
          <a:p>
            <a:pPr marL="457200" indent="-457200">
              <a:lnSpc>
                <a:spcPct val="107000"/>
              </a:lnSpc>
              <a:spcAft>
                <a:spcPts val="800"/>
              </a:spcAft>
              <a:buFont typeface="Arial" panose="020B0604020202020204" pitchFamily="34" charset="0"/>
              <a:buChar char="•"/>
            </a:pPr>
            <a:r>
              <a:rPr lang="en-US" sz="2800" dirty="0">
                <a:latin typeface="Arial" panose="020B0604020202020204" pitchFamily="34" charset="0"/>
                <a:ea typeface="Calibri" panose="020F0502020204030204" pitchFamily="34" charset="0"/>
                <a:cs typeface="Times New Roman" panose="02020603050405020304" pitchFamily="18" charset="0"/>
              </a:rPr>
              <a:t>Renting room or rooms in TP’s home results in rental portion used exclusively by tenants (not common shared areas) being treated as separate rental. Allocate expenses by any reasonable method, similar to home office, sq feet, number occupants, etc.</a:t>
            </a:r>
          </a:p>
          <a:p>
            <a:pPr marL="457200" indent="-457200">
              <a:lnSpc>
                <a:spcPct val="107000"/>
              </a:lnSpc>
              <a:spcAft>
                <a:spcPts val="800"/>
              </a:spcAft>
              <a:buFont typeface="Arial" panose="020B0604020202020204" pitchFamily="34" charset="0"/>
              <a:buChar char="•"/>
            </a:pPr>
            <a:endParaRPr lang="en-US" sz="2800" dirty="0">
              <a:latin typeface="Arial" panose="020B060402020202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US" sz="2800" i="1" dirty="0">
                <a:effectLst/>
                <a:latin typeface="Arial" panose="020B0604020202020204" pitchFamily="34" charset="0"/>
                <a:ea typeface="Calibri" panose="020F0502020204030204" pitchFamily="34" charset="0"/>
                <a:cs typeface="Times New Roman" panose="02020603050405020304" pitchFamily="18" charset="0"/>
              </a:rPr>
              <a:t>Expenses of this rental may not exceed rental income and therefor may not create a current year tax loss, however, excess  expenses may be carried over to future years.</a:t>
            </a:r>
            <a:r>
              <a:rPr lang="en-US" sz="2800" dirty="0">
                <a:effectLst/>
                <a:latin typeface="Arial" panose="020B0604020202020204" pitchFamily="34" charset="0"/>
                <a:ea typeface="Calibri" panose="020F0502020204030204" pitchFamily="34" charset="0"/>
                <a:cs typeface="Times New Roman" panose="02020603050405020304" pitchFamily="18" charset="0"/>
              </a:rPr>
              <a:t> </a:t>
            </a:r>
          </a:p>
          <a:p>
            <a:pPr marL="457200" indent="-457200">
              <a:lnSpc>
                <a:spcPct val="107000"/>
              </a:lnSpc>
              <a:spcAft>
                <a:spcPts val="800"/>
              </a:spcAft>
              <a:buFont typeface="Arial" panose="020B0604020202020204" pitchFamily="34" charset="0"/>
              <a:buChar char="•"/>
            </a:pPr>
            <a:endParaRPr lang="en-US" sz="2800" dirty="0">
              <a:latin typeface="Arial" panose="020B060402020202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buFont typeface="Arial" panose="020B0604020202020204" pitchFamily="34" charset="0"/>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Report income and activity applicable to this rental on Sched. E.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8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72941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4800" b="1" dirty="0">
                <a:effectLst/>
                <a:ea typeface="Calibri" panose="020F0502020204030204" pitchFamily="34" charset="0"/>
                <a:cs typeface="Times New Roman" panose="02020603050405020304" pitchFamily="18" charset="0"/>
              </a:rPr>
              <a:t>Partial Interest in Rental Property:</a:t>
            </a:r>
            <a:endParaRPr lang="en-US" sz="48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958362"/>
          </a:xfrm>
          <a:prstGeom prst="rect">
            <a:avLst/>
          </a:prstGeom>
          <a:noFill/>
        </p:spPr>
        <p:txBody>
          <a:bodyPr wrap="square">
            <a:spAutoFit/>
          </a:bodyPr>
          <a:lstStyle/>
          <a:p>
            <a:pPr marL="571500" marR="0" indent="-571500">
              <a:lnSpc>
                <a:spcPct val="107000"/>
              </a:lnSpc>
              <a:spcBef>
                <a:spcPts val="0"/>
              </a:spcBef>
              <a:spcAft>
                <a:spcPts val="800"/>
              </a:spcAft>
              <a:buFont typeface="Arial" panose="020B0604020202020204" pitchFamily="34" charset="0"/>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TPs struggle with concept that owners of rental property all effectively receive their pro rata share of rents collected </a:t>
            </a:r>
            <a:r>
              <a:rPr lang="en-US" sz="2800" b="1" i="1" dirty="0">
                <a:effectLst/>
                <a:latin typeface="Arial" panose="020B0604020202020204" pitchFamily="34" charset="0"/>
                <a:ea typeface="Calibri" panose="020F0502020204030204" pitchFamily="34" charset="0"/>
                <a:cs typeface="Times New Roman" panose="02020603050405020304" pitchFamily="18" charset="0"/>
              </a:rPr>
              <a:t>and</a:t>
            </a:r>
            <a:r>
              <a:rPr lang="en-US" sz="2800" dirty="0">
                <a:effectLst/>
                <a:latin typeface="Arial" panose="020B0604020202020204" pitchFamily="34" charset="0"/>
                <a:ea typeface="Calibri" panose="020F0502020204030204" pitchFamily="34" charset="0"/>
                <a:cs typeface="Times New Roman" panose="02020603050405020304" pitchFamily="18" charset="0"/>
              </a:rPr>
              <a:t> </a:t>
            </a:r>
          </a:p>
          <a:p>
            <a:pPr marL="571500" marR="0" indent="-571500">
              <a:lnSpc>
                <a:spcPct val="107000"/>
              </a:lnSpc>
              <a:spcBef>
                <a:spcPts val="0"/>
              </a:spcBef>
              <a:spcAft>
                <a:spcPts val="800"/>
              </a:spcAft>
              <a:buFont typeface="Arial" panose="020B0604020202020204" pitchFamily="34" charset="0"/>
              <a:buChar char="•"/>
            </a:pPr>
            <a:r>
              <a:rPr lang="en-US" sz="2800" dirty="0">
                <a:latin typeface="Arial" panose="020B0604020202020204" pitchFamily="34" charset="0"/>
                <a:ea typeface="Calibri" panose="020F0502020204030204" pitchFamily="34" charset="0"/>
                <a:cs typeface="Times New Roman" panose="02020603050405020304" pitchFamily="18" charset="0"/>
              </a:rPr>
              <a:t>S</a:t>
            </a:r>
            <a:r>
              <a:rPr lang="en-US" sz="2800" dirty="0">
                <a:effectLst/>
                <a:latin typeface="Arial" panose="020B0604020202020204" pitchFamily="34" charset="0"/>
                <a:ea typeface="Calibri" panose="020F0502020204030204" pitchFamily="34" charset="0"/>
                <a:cs typeface="Times New Roman" panose="02020603050405020304" pitchFamily="18" charset="0"/>
              </a:rPr>
              <a:t>hould report their pro rata share of expenses paid, whether or not they personally received any of rent collected or paid any of expenses. </a:t>
            </a:r>
          </a:p>
          <a:p>
            <a:pPr marL="571500" indent="-571500">
              <a:lnSpc>
                <a:spcPct val="107000"/>
              </a:lnSpc>
              <a:spcAft>
                <a:spcPts val="800"/>
              </a:spcAft>
              <a:buFont typeface="Arial" panose="020B0604020202020204" pitchFamily="34" charset="0"/>
              <a:buChar char="•"/>
            </a:pPr>
            <a:r>
              <a:rPr lang="en-US" sz="2800" dirty="0">
                <a:latin typeface="Arial" panose="020B0604020202020204" pitchFamily="34" charset="0"/>
                <a:ea typeface="Calibri" panose="020F0502020204030204" pitchFamily="34" charset="0"/>
                <a:cs typeface="Times New Roman" panose="02020603050405020304" pitchFamily="18" charset="0"/>
              </a:rPr>
              <a:t>Expenses are deemed to be paid by the rents collected plus funds contributed by the owners. </a:t>
            </a:r>
          </a:p>
          <a:p>
            <a:pPr marL="571500" indent="-571500">
              <a:lnSpc>
                <a:spcPct val="107000"/>
              </a:lnSpc>
              <a:spcAft>
                <a:spcPts val="800"/>
              </a:spcAft>
              <a:buFont typeface="Arial" panose="020B0604020202020204" pitchFamily="34" charset="0"/>
              <a:buChar char="•"/>
            </a:pPr>
            <a:r>
              <a:rPr lang="en-US" sz="2800" dirty="0">
                <a:latin typeface="Arial" panose="020B0604020202020204" pitchFamily="34" charset="0"/>
                <a:ea typeface="Calibri" panose="020F0502020204030204" pitchFamily="34" charset="0"/>
                <a:cs typeface="Times New Roman" panose="02020603050405020304" pitchFamily="18" charset="0"/>
              </a:rPr>
              <a:t>And owners may not be contributing equal amounts.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571500" marR="0" indent="-571500">
              <a:lnSpc>
                <a:spcPct val="107000"/>
              </a:lnSpc>
              <a:spcBef>
                <a:spcPts val="0"/>
              </a:spcBef>
              <a:spcAft>
                <a:spcPts val="800"/>
              </a:spcAft>
              <a:buFont typeface="Arial" panose="020B0604020202020204" pitchFamily="34" charset="0"/>
              <a:buChar char="•"/>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8720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5477C-5D0C-99A4-93D6-A3E04E6A21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2BC99-07FB-59D9-C736-08E4AA1600B1}"/>
              </a:ext>
            </a:extLst>
          </p:cNvPr>
          <p:cNvSpPr>
            <a:spLocks noGrp="1"/>
          </p:cNvSpPr>
          <p:nvPr>
            <p:ph type="title"/>
          </p:nvPr>
        </p:nvSpPr>
        <p:spPr>
          <a:xfrm>
            <a:off x="566928" y="365125"/>
            <a:ext cx="10786872" cy="1325563"/>
          </a:xfrm>
          <a:noFill/>
        </p:spPr>
        <p:txBody>
          <a:bodyPr>
            <a:normAutofit/>
          </a:bodyPr>
          <a:lstStyle/>
          <a:p>
            <a:r>
              <a:rPr lang="en-US" sz="4000" b="1" dirty="0"/>
              <a:t>Augusta Rule May Also Apply to </a:t>
            </a:r>
            <a:br>
              <a:rPr lang="en-US" sz="4000" b="1" dirty="0"/>
            </a:br>
            <a:r>
              <a:rPr lang="en-US" sz="4000" b="1" dirty="0"/>
              <a:t>Business Use of Home</a:t>
            </a:r>
          </a:p>
        </p:txBody>
      </p:sp>
      <p:sp>
        <p:nvSpPr>
          <p:cNvPr id="4" name="TextBox 3">
            <a:extLst>
              <a:ext uri="{FF2B5EF4-FFF2-40B4-BE49-F238E27FC236}">
                <a16:creationId xmlns:a16="http://schemas.microsoft.com/office/drawing/2014/main" id="{56D88681-6AB9-4372-7C0C-5667254FE783}"/>
              </a:ext>
            </a:extLst>
          </p:cNvPr>
          <p:cNvSpPr txBox="1"/>
          <p:nvPr/>
        </p:nvSpPr>
        <p:spPr>
          <a:xfrm>
            <a:off x="566928" y="1828800"/>
            <a:ext cx="10786872" cy="4524315"/>
          </a:xfrm>
          <a:prstGeom prst="rect">
            <a:avLst/>
          </a:prstGeom>
          <a:noFill/>
        </p:spPr>
        <p:txBody>
          <a:bodyPr wrap="square">
            <a:spAutoFit/>
          </a:bodyPr>
          <a:lstStyle/>
          <a:p>
            <a:pPr marL="285750" indent="-285750">
              <a:buFont typeface="Arial" panose="020B0604020202020204" pitchFamily="34" charset="0"/>
              <a:buChar char="•"/>
            </a:pPr>
            <a:r>
              <a:rPr lang="en-US" sz="3600" dirty="0"/>
              <a:t>§280A also allows specific deductions related to business use of home. </a:t>
            </a:r>
          </a:p>
          <a:p>
            <a:pPr marL="285750" indent="-285750">
              <a:buFont typeface="Arial" panose="020B0604020202020204" pitchFamily="34" charset="0"/>
              <a:buChar char="•"/>
            </a:pPr>
            <a:r>
              <a:rPr lang="en-US" sz="3600" dirty="0"/>
              <a:t>Renting partner or SH’s home to business for 14 days or less each year generates deduction for entity and tax-free income for homeowner.</a:t>
            </a:r>
          </a:p>
          <a:p>
            <a:pPr marL="285750" indent="-285750">
              <a:buFont typeface="Arial" panose="020B0604020202020204" pitchFamily="34" charset="0"/>
              <a:buChar char="•"/>
            </a:pPr>
            <a:r>
              <a:rPr lang="en-US" sz="3600" dirty="0"/>
              <a:t>In </a:t>
            </a:r>
            <a:r>
              <a:rPr lang="en-US" sz="3600" i="1" dirty="0"/>
              <a:t>Sinopoli v. Commissioner, </a:t>
            </a:r>
            <a:r>
              <a:rPr lang="en-US" sz="3600" dirty="0"/>
              <a:t>tax court permitted practice renting each </a:t>
            </a:r>
            <a:r>
              <a:rPr lang="en-US" sz="3600" dirty="0" err="1"/>
              <a:t>SHs’</a:t>
            </a:r>
            <a:r>
              <a:rPr lang="en-US" sz="3600" dirty="0"/>
              <a:t> homes for monthly business meetings, 1 meeting per month per shareholder</a:t>
            </a:r>
          </a:p>
        </p:txBody>
      </p:sp>
    </p:spTree>
    <p:extLst>
      <p:ext uri="{BB962C8B-B14F-4D97-AF65-F5344CB8AC3E}">
        <p14:creationId xmlns:p14="http://schemas.microsoft.com/office/powerpoint/2010/main" val="9552099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5400" b="1" dirty="0">
                <a:effectLst/>
                <a:ea typeface="Times New Roman" panose="02020603050405020304" pitchFamily="18" charset="0"/>
                <a:cs typeface="Times New Roman" panose="02020603050405020304" pitchFamily="18" charset="0"/>
              </a:rPr>
              <a:t>Rental Expenses</a:t>
            </a:r>
            <a:endParaRPr lang="en-US" sz="54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376647"/>
          </a:xfrm>
          <a:prstGeom prst="rect">
            <a:avLst/>
          </a:prstGeom>
          <a:noFill/>
        </p:spPr>
        <p:txBody>
          <a:bodyPr wrap="square">
            <a:spAutoFit/>
          </a:bodyPr>
          <a:lstStyle/>
          <a:p>
            <a:pPr indent="-457200" fontAlgn="base">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rPr>
              <a:t>HOA dues </a:t>
            </a:r>
            <a:r>
              <a:rPr lang="en-US" sz="3200" dirty="0">
                <a:latin typeface="Arial" panose="020B0604020202020204" pitchFamily="34" charset="0"/>
                <a:ea typeface="Times New Roman" panose="02020603050405020304" pitchFamily="18" charset="0"/>
              </a:rPr>
              <a:t>and special assessments </a:t>
            </a:r>
          </a:p>
          <a:p>
            <a:pPr indent="-457200" fontAlgn="base">
              <a:buFont typeface="Arial" panose="020B0604020202020204" pitchFamily="34" charset="0"/>
              <a:buChar char="•"/>
            </a:pPr>
            <a:r>
              <a:rPr lang="en-US" sz="3200" dirty="0">
                <a:latin typeface="Arial" panose="020B0604020202020204" pitchFamily="34" charset="0"/>
                <a:ea typeface="Times New Roman" panose="02020603050405020304" pitchFamily="18" charset="0"/>
              </a:rPr>
              <a:t>Allocating travel to rental property </a:t>
            </a:r>
          </a:p>
          <a:p>
            <a:pPr indent="-457200" fontAlgn="base">
              <a:buFont typeface="Arial" panose="020B0604020202020204" pitchFamily="34" charset="0"/>
              <a:buChar char="•"/>
            </a:pPr>
            <a:r>
              <a:rPr lang="en-US" sz="3200" dirty="0">
                <a:latin typeface="Arial" panose="020B0604020202020204" pitchFamily="34" charset="0"/>
                <a:ea typeface="Times New Roman" panose="02020603050405020304" pitchFamily="18" charset="0"/>
              </a:rPr>
              <a:t>Property tax on rental property</a:t>
            </a:r>
          </a:p>
          <a:p>
            <a:pPr indent="-457200" fontAlgn="base">
              <a:buFont typeface="Arial" panose="020B0604020202020204" pitchFamily="34" charset="0"/>
              <a:buChar char="•"/>
            </a:pPr>
            <a:r>
              <a:rPr lang="en-US" sz="3200" dirty="0">
                <a:latin typeface="Arial" panose="020B0604020202020204" pitchFamily="34" charset="0"/>
                <a:ea typeface="Times New Roman" panose="02020603050405020304" pitchFamily="18" charset="0"/>
              </a:rPr>
              <a:t>Interest from acquisition debt (spouse buyout)</a:t>
            </a:r>
          </a:p>
          <a:p>
            <a:pPr indent="-457200" fontAlgn="base">
              <a:buFont typeface="Arial" panose="020B0604020202020204" pitchFamily="34" charset="0"/>
              <a:buChar char="•"/>
            </a:pPr>
            <a:r>
              <a:rPr lang="en-US" sz="3200" dirty="0">
                <a:solidFill>
                  <a:srgbClr val="202124"/>
                </a:solidFill>
                <a:latin typeface="Google Sans"/>
              </a:rPr>
              <a:t>§</a:t>
            </a:r>
            <a:r>
              <a:rPr lang="en-US" sz="3200" dirty="0">
                <a:latin typeface="Arial" panose="020B0604020202020204" pitchFamily="34" charset="0"/>
                <a:ea typeface="Times New Roman" panose="02020603050405020304" pitchFamily="18" charset="0"/>
              </a:rPr>
              <a:t>1.163-8T, only relevant factor what proceeds used for. </a:t>
            </a:r>
          </a:p>
          <a:p>
            <a:pPr indent="-457200" fontAlgn="base">
              <a:buFont typeface="Arial" panose="020B0604020202020204" pitchFamily="34" charset="0"/>
              <a:buChar char="•"/>
            </a:pPr>
            <a:r>
              <a:rPr lang="en-US" sz="3200" dirty="0">
                <a:solidFill>
                  <a:srgbClr val="000000"/>
                </a:solidFill>
                <a:latin typeface="Arial" panose="020B0604020202020204" pitchFamily="34" charset="0"/>
                <a:ea typeface="Times New Roman" panose="02020603050405020304" pitchFamily="18" charset="0"/>
              </a:rPr>
              <a:t>PMI not subject to AGI limitations</a:t>
            </a:r>
          </a:p>
          <a:p>
            <a:pPr indent="-457200" fontAlgn="base">
              <a:buFont typeface="Arial" panose="020B0604020202020204" pitchFamily="34" charset="0"/>
              <a:buChar char="•"/>
            </a:pPr>
            <a:r>
              <a:rPr lang="en-US" sz="3200" dirty="0">
                <a:latin typeface="Arial" panose="020B0604020202020204" pitchFamily="34" charset="0"/>
                <a:ea typeface="Times New Roman" panose="02020603050405020304" pitchFamily="18" charset="0"/>
                <a:cs typeface="Times New Roman" panose="02020603050405020304" pitchFamily="18" charset="0"/>
              </a:rPr>
              <a:t>Business Interest Limitation Regs, </a:t>
            </a:r>
            <a:r>
              <a:rPr lang="en-US" sz="3200" dirty="0">
                <a:solidFill>
                  <a:srgbClr val="202124"/>
                </a:solidFill>
                <a:latin typeface="Google Sans"/>
              </a:rPr>
              <a:t>§448c, $31M</a:t>
            </a:r>
            <a:br>
              <a:rPr lang="en-US" sz="3200" dirty="0">
                <a:latin typeface="Times New Roman" panose="02020603050405020304" pitchFamily="18" charset="0"/>
                <a:ea typeface="Times New Roman" panose="02020603050405020304" pitchFamily="18" charset="0"/>
              </a:rPr>
            </a:b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39663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algn="ctr">
              <a:spcBef>
                <a:spcPts val="0"/>
              </a:spcBef>
            </a:pPr>
            <a:r>
              <a:rPr lang="en-US" sz="3400" b="1" dirty="0">
                <a:effectLst/>
                <a:ea typeface="Times New Roman" panose="02020603050405020304" pitchFamily="18" charset="0"/>
                <a:cs typeface="Times New Roman" panose="02020603050405020304" pitchFamily="18" charset="0"/>
              </a:rPr>
              <a:t>EXAMPLE: </a:t>
            </a:r>
            <a:r>
              <a:rPr lang="en-US" sz="3600" b="1" dirty="0">
                <a:effectLst/>
                <a:ea typeface="Times New Roman" panose="02020603050405020304" pitchFamily="18" charset="0"/>
                <a:cs typeface="Times New Roman" panose="02020603050405020304" pitchFamily="18" charset="0"/>
              </a:rPr>
              <a:t>Deductible Rental Interest Can Occur Long After Rental Property Has Been Sold</a:t>
            </a:r>
            <a:endParaRPr lang="en-US" sz="34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038110"/>
          </a:xfrm>
          <a:prstGeom prst="rect">
            <a:avLst/>
          </a:prstGeom>
          <a:noFill/>
        </p:spPr>
        <p:txBody>
          <a:bodyPr wrap="square">
            <a:spAutoFit/>
          </a:bodyPr>
          <a:lstStyle/>
          <a:p>
            <a:pPr marL="457200" marR="0" indent="-457200" fontAlgn="base">
              <a:spcBef>
                <a:spcPts val="0"/>
              </a:spcBef>
              <a:spcAft>
                <a:spcPts val="0"/>
              </a:spcAft>
              <a:buFont typeface="Arial" panose="020B0604020202020204" pitchFamily="34" charset="0"/>
              <a:buChar char="•"/>
            </a:pPr>
            <a:r>
              <a:rPr lang="en-US" sz="3200" dirty="0">
                <a:solidFill>
                  <a:srgbClr val="000000"/>
                </a:solidFill>
                <a:effectLst/>
                <a:latin typeface="Arial" panose="020B0604020202020204" pitchFamily="34" charset="0"/>
                <a:ea typeface="Times New Roman" panose="02020603050405020304" pitchFamily="18" charset="0"/>
              </a:rPr>
              <a:t>Assume</a:t>
            </a:r>
            <a:r>
              <a:rPr lang="en-US" sz="3200" b="1" dirty="0">
                <a:solidFill>
                  <a:srgbClr val="000000"/>
                </a:solidFill>
                <a:effectLst/>
                <a:latin typeface="Arial" panose="020B0604020202020204" pitchFamily="34" charset="0"/>
                <a:ea typeface="Times New Roman" panose="02020603050405020304" pitchFamily="18" charset="0"/>
              </a:rPr>
              <a:t> </a:t>
            </a:r>
            <a:r>
              <a:rPr lang="en-US" sz="3200" dirty="0">
                <a:solidFill>
                  <a:srgbClr val="000000"/>
                </a:solidFill>
                <a:effectLst/>
                <a:latin typeface="Arial" panose="020B0604020202020204" pitchFamily="34" charset="0"/>
                <a:ea typeface="Times New Roman" panose="02020603050405020304" pitchFamily="18" charset="0"/>
              </a:rPr>
              <a:t>TP takes out 30 year 2</a:t>
            </a:r>
            <a:r>
              <a:rPr lang="en-US" sz="3200" baseline="30000" dirty="0">
                <a:solidFill>
                  <a:srgbClr val="000000"/>
                </a:solidFill>
                <a:effectLst/>
                <a:latin typeface="Arial" panose="020B0604020202020204" pitchFamily="34" charset="0"/>
                <a:ea typeface="Times New Roman" panose="02020603050405020304" pitchFamily="18" charset="0"/>
              </a:rPr>
              <a:t>nd</a:t>
            </a:r>
            <a:r>
              <a:rPr lang="en-US" sz="3200" dirty="0">
                <a:solidFill>
                  <a:srgbClr val="000000"/>
                </a:solidFill>
                <a:effectLst/>
                <a:latin typeface="Arial" panose="020B0604020202020204" pitchFamily="34" charset="0"/>
                <a:ea typeface="Times New Roman" panose="02020603050405020304" pitchFamily="18" charset="0"/>
              </a:rPr>
              <a:t> mortgage on home $200,000 &amp; used it for purchase of rental property.  If</a:t>
            </a:r>
            <a:r>
              <a:rPr lang="en-US" sz="3200" b="1" dirty="0">
                <a:solidFill>
                  <a:srgbClr val="000000"/>
                </a:solidFill>
                <a:effectLst/>
                <a:latin typeface="Arial" panose="020B0604020202020204" pitchFamily="34" charset="0"/>
                <a:ea typeface="Times New Roman" panose="02020603050405020304" pitchFamily="18" charset="0"/>
              </a:rPr>
              <a:t> </a:t>
            </a:r>
            <a:r>
              <a:rPr lang="en-US" sz="3200" dirty="0">
                <a:solidFill>
                  <a:srgbClr val="000000"/>
                </a:solidFill>
                <a:effectLst/>
                <a:latin typeface="Arial" panose="020B0604020202020204" pitchFamily="34" charset="0"/>
                <a:ea typeface="Times New Roman" panose="02020603050405020304" pitchFamily="18" charset="0"/>
              </a:rPr>
              <a:t>they sell rental property 5 years later, and property sold didn’t secure 2</a:t>
            </a:r>
            <a:r>
              <a:rPr lang="en-US" sz="3200" baseline="30000" dirty="0">
                <a:solidFill>
                  <a:srgbClr val="000000"/>
                </a:solidFill>
                <a:effectLst/>
                <a:latin typeface="Arial" panose="020B0604020202020204" pitchFamily="34" charset="0"/>
                <a:ea typeface="Times New Roman" panose="02020603050405020304" pitchFamily="18" charset="0"/>
              </a:rPr>
              <a:t>nd</a:t>
            </a:r>
            <a:r>
              <a:rPr lang="en-US" sz="3200" dirty="0">
                <a:solidFill>
                  <a:srgbClr val="000000"/>
                </a:solidFill>
                <a:effectLst/>
                <a:latin typeface="Arial" panose="020B0604020202020204" pitchFamily="34" charset="0"/>
                <a:ea typeface="Times New Roman" panose="02020603050405020304" pitchFamily="18" charset="0"/>
              </a:rPr>
              <a:t> mortgage, </a:t>
            </a:r>
          </a:p>
          <a:p>
            <a:pPr marL="457200" marR="0" indent="-457200" fontAlgn="base">
              <a:spcBef>
                <a:spcPts val="0"/>
              </a:spcBef>
              <a:spcAft>
                <a:spcPts val="0"/>
              </a:spcAft>
              <a:buFont typeface="Arial" panose="020B0604020202020204" pitchFamily="34" charset="0"/>
              <a:buChar char="•"/>
            </a:pPr>
            <a:endParaRPr lang="en-US" sz="3200" dirty="0">
              <a:solidFill>
                <a:srgbClr val="000000"/>
              </a:solidFill>
              <a:latin typeface="Arial" panose="020B0604020202020204" pitchFamily="34" charset="0"/>
              <a:ea typeface="Times New Roman" panose="02020603050405020304" pitchFamily="18" charset="0"/>
            </a:endParaRPr>
          </a:p>
          <a:p>
            <a:pPr marL="457200" marR="0" indent="-457200" fontAlgn="base">
              <a:spcBef>
                <a:spcPts val="0"/>
              </a:spcBef>
              <a:spcAft>
                <a:spcPts val="0"/>
              </a:spcAft>
              <a:buFont typeface="Arial" panose="020B0604020202020204" pitchFamily="34" charset="0"/>
              <a:buChar char="•"/>
            </a:pPr>
            <a:r>
              <a:rPr lang="en-US" sz="3200" dirty="0">
                <a:solidFill>
                  <a:srgbClr val="000000"/>
                </a:solidFill>
                <a:effectLst/>
                <a:latin typeface="Arial" panose="020B0604020202020204" pitchFamily="34" charset="0"/>
                <a:ea typeface="Times New Roman" panose="02020603050405020304" pitchFamily="18" charset="0"/>
              </a:rPr>
              <a:t>May keep mortgage &amp; continue to deduct  interest each year as rental interest on Schedule E for that property which they no longer own. </a:t>
            </a:r>
            <a:endParaRPr lang="en-US" sz="32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98056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6000" b="1" dirty="0">
                <a:effectLst/>
                <a:ea typeface="Times New Roman" panose="02020603050405020304" pitchFamily="18" charset="0"/>
                <a:cs typeface="Times New Roman" panose="02020603050405020304" pitchFamily="18" charset="0"/>
              </a:rPr>
              <a:t>Home Office Deduction</a:t>
            </a:r>
            <a:r>
              <a:rPr lang="en-US" sz="6000" dirty="0">
                <a:effectLst/>
                <a:ea typeface="Times New Roman" panose="02020603050405020304" pitchFamily="18" charset="0"/>
                <a:cs typeface="Times New Roman" panose="02020603050405020304" pitchFamily="18" charset="0"/>
              </a:rPr>
              <a:t>:</a:t>
            </a:r>
            <a:endParaRPr lang="en-US" sz="6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526980"/>
          </a:xfrm>
          <a:prstGeom prst="rect">
            <a:avLst/>
          </a:prstGeom>
          <a:noFill/>
        </p:spPr>
        <p:txBody>
          <a:bodyPr wrap="square">
            <a:spAutoFit/>
          </a:bodyPr>
          <a:lstStyle/>
          <a:p>
            <a:pPr marL="0" marR="0">
              <a:lnSpc>
                <a:spcPct val="107000"/>
              </a:lnSpc>
              <a:spcBef>
                <a:spcPts val="0"/>
              </a:spcBef>
              <a:spcAft>
                <a:spcPts val="0"/>
              </a:spcAft>
            </a:pPr>
            <a:r>
              <a:rPr lang="en-US" sz="2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Excerpt from IRS Pub 527, page 4.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800" i="1" dirty="0">
                <a:effectLst/>
                <a:latin typeface="Arial" panose="020B0604020202020204" pitchFamily="34" charset="0"/>
                <a:ea typeface="Times New Roman" panose="02020603050405020304" pitchFamily="18" charset="0"/>
                <a:cs typeface="Times New Roman" panose="02020603050405020304" pitchFamily="18" charset="0"/>
              </a:rPr>
              <a:t>Local transportation expenses. …Transportation expenses incurred to travel between your home and a rental property generally constitute nondeductible commuting costs unless you use your home as your principal place of business. </a:t>
            </a:r>
            <a:r>
              <a:rPr lang="en-US" sz="2800" dirty="0">
                <a:effectLst/>
                <a:latin typeface="Arial" panose="020B0604020202020204" pitchFamily="34" charset="0"/>
                <a:ea typeface="Times New Roman" panose="02020603050405020304" pitchFamily="18" charset="0"/>
              </a:rPr>
              <a:t> </a:t>
            </a:r>
          </a:p>
          <a:p>
            <a:pPr marL="0" marR="0">
              <a:lnSpc>
                <a:spcPct val="107000"/>
              </a:lnSpc>
              <a:spcBef>
                <a:spcPts val="0"/>
              </a:spcBef>
              <a:spcAft>
                <a:spcPts val="0"/>
              </a:spcAft>
            </a:pPr>
            <a:endParaRPr lang="en-US" sz="2800" dirty="0">
              <a:latin typeface="Arial" panose="020B0604020202020204" pitchFamily="34" charset="0"/>
              <a:ea typeface="Times New Roman" panose="02020603050405020304" pitchFamily="18" charset="0"/>
            </a:endParaRPr>
          </a:p>
          <a:p>
            <a:pPr marL="342900" indent="-342900" fontAlgn="base">
              <a:buFont typeface="Arial" panose="020B0604020202020204" pitchFamily="34" charset="0"/>
              <a:buChar char="•"/>
            </a:pPr>
            <a:r>
              <a:rPr lang="en-US" sz="2800" dirty="0">
                <a:latin typeface="Arial" panose="020B0604020202020204" pitchFamily="34" charset="0"/>
                <a:ea typeface="Times New Roman" panose="02020603050405020304" pitchFamily="18" charset="0"/>
              </a:rPr>
              <a:t>Establishing Office in Home exclusively to manage rental property eliminates commuting for travel to &amp; from rental properties </a:t>
            </a:r>
          </a:p>
          <a:p>
            <a:pPr marL="342900" indent="-342900" fontAlgn="base">
              <a:buFont typeface="Arial" panose="020B0604020202020204" pitchFamily="34" charset="0"/>
              <a:buChar char="•"/>
            </a:pPr>
            <a:endParaRPr lang="en-US" sz="2800" b="1" i="1" dirty="0">
              <a:latin typeface="Arial" panose="020B0604020202020204" pitchFamily="34" charset="0"/>
              <a:ea typeface="Calibri" panose="020F0502020204030204" pitchFamily="34" charset="0"/>
              <a:cs typeface="Times New Roman" panose="02020603050405020304" pitchFamily="18" charset="0"/>
            </a:endParaRPr>
          </a:p>
          <a:p>
            <a:pPr marL="342900" indent="-342900" fontAlgn="base">
              <a:buFont typeface="Arial" panose="020B0604020202020204" pitchFamily="34" charset="0"/>
              <a:buChar char="•"/>
            </a:pPr>
            <a:r>
              <a:rPr lang="en-US" sz="2800" dirty="0">
                <a:latin typeface="Arial" panose="020B0604020202020204" pitchFamily="34" charset="0"/>
                <a:ea typeface="Times New Roman" panose="02020603050405020304" pitchFamily="18" charset="0"/>
              </a:rPr>
              <a:t>Do We Need to Bother With Home Office?</a:t>
            </a:r>
            <a:endParaRPr lang="en-US" sz="2800" dirty="0">
              <a:effectLst/>
              <a:latin typeface="Times New Roman" panose="02020603050405020304" pitchFamily="18" charset="0"/>
              <a:ea typeface="Times New Roman" panose="02020603050405020304" pitchFamily="18" charset="0"/>
            </a:endParaRPr>
          </a:p>
          <a:p>
            <a:pPr marL="0" marR="0" fontAlgn="base">
              <a:spcBef>
                <a:spcPts val="900"/>
              </a:spcBef>
              <a:spcAft>
                <a:spcPts val="900"/>
              </a:spcAft>
            </a:pP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56697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5400" b="1" dirty="0">
                <a:effectLst/>
                <a:ea typeface="Times New Roman" panose="02020603050405020304" pitchFamily="18" charset="0"/>
                <a:cs typeface="Times New Roman" panose="02020603050405020304" pitchFamily="18" charset="0"/>
              </a:rPr>
              <a:t>Loan Points and Loan Fees:</a:t>
            </a:r>
            <a:endParaRPr lang="en-US" sz="54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369244"/>
          </a:xfrm>
          <a:prstGeom prst="rect">
            <a:avLst/>
          </a:prstGeom>
          <a:noFill/>
        </p:spPr>
        <p:txBody>
          <a:bodyPr wrap="square">
            <a:spAutoFit/>
          </a:bodyPr>
          <a:lstStyle/>
          <a:p>
            <a:pPr marL="571500" marR="0" indent="-571500" fontAlgn="base">
              <a:spcBef>
                <a:spcPts val="900"/>
              </a:spcBef>
              <a:spcAft>
                <a:spcPts val="900"/>
              </a:spcAft>
              <a:buFont typeface="Arial" panose="020B0604020202020204" pitchFamily="34" charset="0"/>
              <a:buChar char="•"/>
            </a:pPr>
            <a:r>
              <a:rPr lang="en-US" sz="3600" dirty="0">
                <a:effectLst/>
                <a:latin typeface="Arial" panose="020B0604020202020204" pitchFamily="34" charset="0"/>
                <a:ea typeface="Times New Roman" panose="02020603050405020304" pitchFamily="18" charset="0"/>
              </a:rPr>
              <a:t>From Buyer’s Settlement Statement of new rental property separately stated on </a:t>
            </a:r>
            <a:r>
              <a:rPr lang="en-US" sz="3600" dirty="0" err="1">
                <a:effectLst/>
                <a:latin typeface="Arial" panose="020B0604020202020204" pitchFamily="34" charset="0"/>
                <a:ea typeface="Times New Roman" panose="02020603050405020304" pitchFamily="18" charset="0"/>
              </a:rPr>
              <a:t>Depr</a:t>
            </a:r>
            <a:r>
              <a:rPr lang="en-US" sz="3600" dirty="0">
                <a:effectLst/>
                <a:latin typeface="Arial" panose="020B0604020202020204" pitchFamily="34" charset="0"/>
                <a:ea typeface="Times New Roman" panose="02020603050405020304" pitchFamily="18" charset="0"/>
              </a:rPr>
              <a:t> Sched subject to amortization over life of loan. </a:t>
            </a:r>
          </a:p>
          <a:p>
            <a:pPr marL="571500" marR="0" indent="-571500" fontAlgn="base">
              <a:spcBef>
                <a:spcPts val="900"/>
              </a:spcBef>
              <a:spcAft>
                <a:spcPts val="900"/>
              </a:spcAft>
              <a:buFont typeface="Arial" panose="020B0604020202020204" pitchFamily="34" charset="0"/>
              <a:buChar char="•"/>
            </a:pPr>
            <a:r>
              <a:rPr lang="en-US" sz="3600" dirty="0">
                <a:latin typeface="Arial" panose="020B0604020202020204" pitchFamily="34" charset="0"/>
                <a:ea typeface="Times New Roman" panose="02020603050405020304" pitchFamily="18" charset="0"/>
              </a:rPr>
              <a:t>C</a:t>
            </a:r>
            <a:r>
              <a:rPr lang="en-US" sz="3600" dirty="0">
                <a:effectLst/>
                <a:latin typeface="Arial" panose="020B0604020202020204" pitchFamily="34" charset="0"/>
                <a:ea typeface="Times New Roman" panose="02020603050405020304" pitchFamily="18" charset="0"/>
              </a:rPr>
              <a:t>osts are generally </a:t>
            </a:r>
            <a:r>
              <a:rPr lang="en-US" sz="3600" b="1" i="1" dirty="0">
                <a:effectLst/>
                <a:latin typeface="Arial" panose="020B0604020202020204" pitchFamily="34" charset="0"/>
                <a:ea typeface="Times New Roman" panose="02020603050405020304" pitchFamily="18" charset="0"/>
              </a:rPr>
              <a:t>not</a:t>
            </a:r>
            <a:r>
              <a:rPr lang="en-US" sz="3600" b="1" dirty="0">
                <a:effectLst/>
                <a:latin typeface="Arial" panose="020B0604020202020204" pitchFamily="34" charset="0"/>
                <a:ea typeface="Times New Roman" panose="02020603050405020304" pitchFamily="18" charset="0"/>
              </a:rPr>
              <a:t> </a:t>
            </a:r>
            <a:r>
              <a:rPr lang="en-US" sz="3600" dirty="0">
                <a:effectLst/>
                <a:latin typeface="Arial" panose="020B0604020202020204" pitchFamily="34" charset="0"/>
                <a:ea typeface="Times New Roman" panose="02020603050405020304" pitchFamily="18" charset="0"/>
              </a:rPr>
              <a:t>added to total basis of property for </a:t>
            </a:r>
            <a:r>
              <a:rPr lang="en-US" sz="3600" dirty="0" err="1">
                <a:effectLst/>
                <a:latin typeface="Arial" panose="020B0604020202020204" pitchFamily="34" charset="0"/>
                <a:ea typeface="Times New Roman" panose="02020603050405020304" pitchFamily="18" charset="0"/>
              </a:rPr>
              <a:t>depr</a:t>
            </a:r>
            <a:r>
              <a:rPr lang="en-US" sz="3600" dirty="0">
                <a:effectLst/>
                <a:latin typeface="Arial" panose="020B0604020202020204" pitchFamily="34" charset="0"/>
                <a:ea typeface="Times New Roman" panose="02020603050405020304" pitchFamily="18" charset="0"/>
              </a:rPr>
              <a:t> so they may be written off immediately in event of refinance. </a:t>
            </a:r>
          </a:p>
          <a:p>
            <a:pPr marL="571500" indent="-571500" fontAlgn="base">
              <a:spcBef>
                <a:spcPts val="900"/>
              </a:spcBef>
              <a:spcAft>
                <a:spcPts val="900"/>
              </a:spcAft>
              <a:buFont typeface="Arial" panose="020B0604020202020204" pitchFamily="34" charset="0"/>
              <a:buChar char="•"/>
            </a:pPr>
            <a:r>
              <a:rPr lang="en-US" sz="3600" dirty="0">
                <a:latin typeface="Arial" panose="020B0604020202020204" pitchFamily="34" charset="0"/>
                <a:ea typeface="Times New Roman" panose="02020603050405020304" pitchFamily="18" charset="0"/>
              </a:rPr>
              <a:t>Keep rules in mind for refi with same lender. </a:t>
            </a:r>
            <a:endParaRPr lang="en-US" sz="3600" dirty="0">
              <a:latin typeface="Times New Roman" panose="02020603050405020304" pitchFamily="18" charset="0"/>
              <a:ea typeface="Times New Roman" panose="02020603050405020304" pitchFamily="18" charset="0"/>
            </a:endParaRPr>
          </a:p>
          <a:p>
            <a:pPr marL="0" marR="0" fontAlgn="base">
              <a:spcBef>
                <a:spcPts val="900"/>
              </a:spcBef>
              <a:spcAft>
                <a:spcPts val="900"/>
              </a:spcAft>
            </a:pPr>
            <a:endParaRPr lang="en-US" sz="3600" dirty="0">
              <a:effectLst/>
              <a:latin typeface="Arial" panose="020B0604020202020204" pitchFamily="34"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77153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r>
              <a:rPr lang="en-US" sz="5400" b="1" dirty="0"/>
              <a:t>Energy Credits for Commercial Property or Rental Real Estate</a:t>
            </a: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915548"/>
          </a:xfrm>
          <a:prstGeom prst="rect">
            <a:avLst/>
          </a:prstGeom>
          <a:noFill/>
        </p:spPr>
        <p:txBody>
          <a:bodyPr wrap="square">
            <a:spAutoFit/>
          </a:bodyPr>
          <a:lstStyle/>
          <a:p>
            <a:pPr marL="571500" indent="-571500">
              <a:buFont typeface="Arial" panose="020B0604020202020204" pitchFamily="34" charset="0"/>
              <a:buChar char="•"/>
            </a:pPr>
            <a:r>
              <a:rPr lang="en-US" sz="3600" dirty="0"/>
              <a:t>OBBBA terminated energy credits for commercial &amp; residential rental property after Dec. 31, 2027. </a:t>
            </a:r>
          </a:p>
          <a:p>
            <a:pPr marL="571500" indent="-571500">
              <a:buFont typeface="Arial" panose="020B0604020202020204" pitchFamily="34" charset="0"/>
              <a:buChar char="•"/>
            </a:pPr>
            <a:r>
              <a:rPr lang="en-US" sz="3600" dirty="0"/>
              <a:t>ITC solar for commercial buildings and  rentals</a:t>
            </a:r>
          </a:p>
          <a:p>
            <a:pPr marL="571500" indent="-571500">
              <a:buFont typeface="Arial" panose="020B0604020202020204" pitchFamily="34" charset="0"/>
              <a:buChar char="•"/>
            </a:pPr>
            <a:r>
              <a:rPr lang="en-US" sz="3600" dirty="0"/>
              <a:t>To avoid recapture of credit TP must continue to own property five years, or recapture.</a:t>
            </a:r>
          </a:p>
          <a:p>
            <a:pPr marL="571500" indent="-571500">
              <a:buFont typeface="Arial" panose="020B0604020202020204" pitchFamily="34" charset="0"/>
              <a:buChar char="•"/>
            </a:pPr>
            <a:r>
              <a:rPr lang="en-US" sz="3600" dirty="0"/>
              <a:t>Most solar or energy projects on commercial and residential rentals not subject to prevailing wage</a:t>
            </a:r>
          </a:p>
          <a:p>
            <a:pPr marL="571500" indent="-571500">
              <a:buFont typeface="Arial" panose="020B0604020202020204" pitchFamily="34" charset="0"/>
              <a:buChar char="•"/>
            </a:pPr>
            <a:r>
              <a:rPr lang="en-US" sz="3600" dirty="0"/>
              <a:t>Rental owners may benefit from additional ITC % credits.</a:t>
            </a:r>
          </a:p>
          <a:p>
            <a:endParaRPr lang="en-US" dirty="0"/>
          </a:p>
          <a:p>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8607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48893-CB61-8669-718F-B232070659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688E03-6B8E-8874-F1A7-9D97A5E7E584}"/>
              </a:ext>
            </a:extLst>
          </p:cNvPr>
          <p:cNvSpPr>
            <a:spLocks noGrp="1"/>
          </p:cNvSpPr>
          <p:nvPr>
            <p:ph type="title"/>
          </p:nvPr>
        </p:nvSpPr>
        <p:spPr>
          <a:xfrm>
            <a:off x="566928" y="365125"/>
            <a:ext cx="10786872" cy="1325563"/>
          </a:xfrm>
          <a:noFill/>
        </p:spPr>
        <p:txBody>
          <a:bodyPr>
            <a:normAutofit/>
          </a:bodyPr>
          <a:lstStyle/>
          <a:p>
            <a:r>
              <a:rPr lang="en-US" sz="3600" b="1" dirty="0"/>
              <a:t>Depreciation Provisions for Energy Credits for Commercial Property or Rental Real Estate</a:t>
            </a:r>
          </a:p>
        </p:txBody>
      </p:sp>
      <p:sp>
        <p:nvSpPr>
          <p:cNvPr id="4" name="TextBox 3">
            <a:extLst>
              <a:ext uri="{FF2B5EF4-FFF2-40B4-BE49-F238E27FC236}">
                <a16:creationId xmlns:a16="http://schemas.microsoft.com/office/drawing/2014/main" id="{1A27B33C-6E45-E0F4-D497-861F7F0B7400}"/>
              </a:ext>
            </a:extLst>
          </p:cNvPr>
          <p:cNvSpPr txBox="1"/>
          <p:nvPr/>
        </p:nvSpPr>
        <p:spPr>
          <a:xfrm>
            <a:off x="566928" y="1828800"/>
            <a:ext cx="10786872" cy="6915548"/>
          </a:xfrm>
          <a:prstGeom prst="rect">
            <a:avLst/>
          </a:prstGeom>
          <a:noFill/>
        </p:spPr>
        <p:txBody>
          <a:bodyPr wrap="square">
            <a:spAutoFit/>
          </a:bodyPr>
          <a:lstStyle/>
          <a:p>
            <a:pPr marL="285750" indent="-285750">
              <a:buFont typeface="Arial" panose="020B0604020202020204" pitchFamily="34" charset="0"/>
              <a:buChar char="•"/>
            </a:pPr>
            <a:r>
              <a:rPr lang="en-US" sz="3600" dirty="0"/>
              <a:t>Reduce Energy Property Basis by Only 50%: Special depreciation benefit. </a:t>
            </a:r>
          </a:p>
          <a:p>
            <a:pPr marL="285750" indent="-285750">
              <a:buFont typeface="Arial" panose="020B0604020202020204" pitchFamily="34" charset="0"/>
              <a:buChar char="•"/>
            </a:pPr>
            <a:r>
              <a:rPr lang="en-US" sz="3600" dirty="0"/>
              <a:t>Five-year MACRS Depreciation Terminated for Energy Property</a:t>
            </a:r>
          </a:p>
          <a:p>
            <a:pPr marL="285750" indent="-285750">
              <a:buFont typeface="Arial" panose="020B0604020202020204" pitchFamily="34" charset="0"/>
              <a:buChar char="•"/>
            </a:pPr>
            <a:r>
              <a:rPr lang="en-US" sz="3600" dirty="0"/>
              <a:t>Bonus Depreciation for Energy Equipment</a:t>
            </a:r>
          </a:p>
          <a:p>
            <a:pPr marL="285750" indent="-285750">
              <a:buFont typeface="Arial" panose="020B0604020202020204" pitchFamily="34" charset="0"/>
              <a:buChar char="•"/>
            </a:pPr>
            <a:r>
              <a:rPr lang="en-US" sz="3600" b="1" dirty="0"/>
              <a:t>TAX NOTE</a:t>
            </a:r>
            <a:r>
              <a:rPr lang="en-US" sz="3600" dirty="0"/>
              <a:t>:</a:t>
            </a:r>
            <a:r>
              <a:rPr lang="en-US" sz="3600" b="1" dirty="0"/>
              <a:t> </a:t>
            </a:r>
            <a:r>
              <a:rPr lang="en-US" sz="3600" dirty="0"/>
              <a:t>Bonus Depreciation is Advised for Solar Equipment </a:t>
            </a:r>
            <a:r>
              <a:rPr lang="en-US" sz="3600" b="1" dirty="0"/>
              <a:t>Not §179</a:t>
            </a:r>
          </a:p>
          <a:p>
            <a:pPr marL="285750" indent="-285750">
              <a:buFont typeface="Arial" panose="020B0604020202020204" pitchFamily="34" charset="0"/>
              <a:buChar char="•"/>
            </a:pPr>
            <a:r>
              <a:rPr lang="en-US" sz="3600" dirty="0"/>
              <a:t>Shared Homes, Partial Rentals, and Home Offices </a:t>
            </a:r>
          </a:p>
          <a:p>
            <a:endParaRPr lang="en-US" sz="3600" dirty="0"/>
          </a:p>
          <a:p>
            <a:endParaRPr lang="en-US" dirty="0"/>
          </a:p>
          <a:p>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61129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23DDD-7FEB-4320-C7C1-2196A0B4A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AB56F-7158-EC40-67BE-2417FF320E51}"/>
              </a:ext>
            </a:extLst>
          </p:cNvPr>
          <p:cNvSpPr>
            <a:spLocks noGrp="1"/>
          </p:cNvSpPr>
          <p:nvPr>
            <p:ph type="title"/>
          </p:nvPr>
        </p:nvSpPr>
        <p:spPr>
          <a:xfrm>
            <a:off x="310896" y="365125"/>
            <a:ext cx="11042904" cy="4846955"/>
          </a:xfrm>
          <a:noFill/>
        </p:spPr>
        <p:txBody>
          <a:bodyPr>
            <a:normAutofit/>
          </a:bodyPr>
          <a:lstStyle/>
          <a:p>
            <a:pPr marL="0" marR="0" algn="ctr">
              <a:spcBef>
                <a:spcPts val="0"/>
              </a:spcBef>
              <a:spcAft>
                <a:spcPts val="750"/>
              </a:spcAft>
            </a:pPr>
            <a:r>
              <a:rPr lang="en-US" sz="4800" b="1" dirty="0">
                <a:effectLst/>
                <a:ea typeface="Calibri" panose="020F0502020204030204" pitchFamily="34" charset="0"/>
                <a:cs typeface="Times New Roman" panose="02020603050405020304" pitchFamily="18" charset="0"/>
              </a:rPr>
              <a:t>Qualified Business Income Deduction</a:t>
            </a:r>
            <a:br>
              <a:rPr lang="en-US" sz="4800" b="1" dirty="0">
                <a:effectLst/>
                <a:ea typeface="Calibri" panose="020F0502020204030204" pitchFamily="34" charset="0"/>
                <a:cs typeface="Times New Roman" panose="02020603050405020304" pitchFamily="18" charset="0"/>
              </a:rPr>
            </a:br>
            <a:r>
              <a:rPr lang="en-US" sz="4800" b="1" dirty="0">
                <a:effectLst/>
                <a:ea typeface="Calibri" panose="020F0502020204030204" pitchFamily="34" charset="0"/>
                <a:cs typeface="Times New Roman" panose="02020603050405020304" pitchFamily="18" charset="0"/>
              </a:rPr>
              <a:t> for </a:t>
            </a:r>
            <a:br>
              <a:rPr lang="en-US" sz="4800" b="1" dirty="0">
                <a:effectLst/>
                <a:ea typeface="Calibri" panose="020F0502020204030204" pitchFamily="34" charset="0"/>
                <a:cs typeface="Times New Roman" panose="02020603050405020304" pitchFamily="18" charset="0"/>
              </a:rPr>
            </a:br>
            <a:r>
              <a:rPr lang="en-US" sz="4800" b="1" dirty="0">
                <a:effectLst/>
                <a:ea typeface="Calibri" panose="020F0502020204030204" pitchFamily="34" charset="0"/>
                <a:cs typeface="Times New Roman" panose="02020603050405020304" pitchFamily="18" charset="0"/>
              </a:rPr>
              <a:t>Rental Real Estate</a:t>
            </a:r>
            <a:endParaRPr lang="en-US" sz="48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EFA0A800-B294-59CC-FFED-6F840AB268D3}"/>
              </a:ext>
            </a:extLst>
          </p:cNvPr>
          <p:cNvSpPr txBox="1"/>
          <p:nvPr/>
        </p:nvSpPr>
        <p:spPr>
          <a:xfrm>
            <a:off x="54864" y="4113510"/>
            <a:ext cx="10786872" cy="1098570"/>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08484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FB611-45AE-2755-ECC8-9993E9E8BF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B2AE64-02FB-9AA8-0045-74101C9EEA56}"/>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750"/>
              </a:spcAft>
            </a:pPr>
            <a:r>
              <a:rPr lang="en-US" b="1" dirty="0">
                <a:effectLst/>
                <a:ea typeface="Times New Roman" panose="02020603050405020304" pitchFamily="18" charset="0"/>
                <a:cs typeface="Times New Roman" panose="02020603050405020304" pitchFamily="18" charset="0"/>
              </a:rPr>
              <a:t>QBI for Rental Real Estate </a:t>
            </a:r>
            <a:endParaRPr lang="en-US"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DF3C84BB-5F1F-39FE-6292-670E5BCDA8BC}"/>
              </a:ext>
            </a:extLst>
          </p:cNvPr>
          <p:cNvSpPr txBox="1"/>
          <p:nvPr/>
        </p:nvSpPr>
        <p:spPr>
          <a:xfrm>
            <a:off x="566928" y="1828800"/>
            <a:ext cx="10786872" cy="5952848"/>
          </a:xfrm>
          <a:prstGeom prst="rect">
            <a:avLst/>
          </a:prstGeom>
          <a:noFill/>
        </p:spPr>
        <p:txBody>
          <a:bodyPr wrap="square">
            <a:spAutoFit/>
          </a:bodyPr>
          <a:lstStyle/>
          <a:p>
            <a:r>
              <a:rPr lang="en-US" sz="3600" b="1" dirty="0"/>
              <a:t>Determining  Qualified Trades or Businesses for QBI</a:t>
            </a:r>
          </a:p>
          <a:p>
            <a:pPr marL="571500" indent="-571500">
              <a:buFont typeface="Arial" panose="020B0604020202020204" pitchFamily="34" charset="0"/>
              <a:buChar char="•"/>
            </a:pPr>
            <a:r>
              <a:rPr lang="en-US" sz="3600" dirty="0"/>
              <a:t>Content in</a:t>
            </a:r>
            <a:r>
              <a:rPr lang="en-US" sz="3600" i="1" dirty="0"/>
              <a:t> </a:t>
            </a:r>
            <a:r>
              <a:rPr lang="en-US" sz="3600" b="1" i="1" dirty="0"/>
              <a:t>italics</a:t>
            </a:r>
            <a:r>
              <a:rPr lang="en-US" sz="3600" i="1" dirty="0"/>
              <a:t> </a:t>
            </a:r>
            <a:r>
              <a:rPr lang="en-US" sz="3600" dirty="0"/>
              <a:t>in paragraphs which follow is from instructions for Form 8995, Qualified Business Income Deduction Simplified Computation, </a:t>
            </a:r>
            <a:r>
              <a:rPr lang="en-US" sz="3600" b="1" i="1" dirty="0"/>
              <a:t>and</a:t>
            </a:r>
            <a:r>
              <a:rPr lang="en-US" sz="3600" dirty="0"/>
              <a:t> </a:t>
            </a:r>
          </a:p>
          <a:p>
            <a:pPr marL="571500" indent="-571500">
              <a:buFont typeface="Arial" panose="020B0604020202020204" pitchFamily="34" charset="0"/>
              <a:buChar char="•"/>
            </a:pPr>
            <a:r>
              <a:rPr lang="en-US" sz="3600" dirty="0"/>
              <a:t>Included in material to support position that QBI for rental real estate activity engaged in by individuals is eligible for QBI deduction. </a:t>
            </a:r>
          </a:p>
          <a:p>
            <a:pPr marL="571500" indent="-571500">
              <a:buFont typeface="Arial" panose="020B0604020202020204" pitchFamily="34" charset="0"/>
              <a:buChar char="•"/>
            </a:pPr>
            <a:r>
              <a:rPr lang="en-US" sz="3600" dirty="0"/>
              <a:t>Commentary is indicated by term</a:t>
            </a:r>
            <a:r>
              <a:rPr lang="en-US" sz="3600" i="1" dirty="0"/>
              <a:t> </a:t>
            </a:r>
            <a:r>
              <a:rPr lang="en-US" sz="3600" dirty="0">
                <a:latin typeface="Stencil" panose="040409050D0802020404" pitchFamily="82" charset="0"/>
              </a:rPr>
              <a:t>Note:</a:t>
            </a:r>
            <a:r>
              <a:rPr lang="en-US" sz="3600" dirty="0"/>
              <a:t> appended to end of each paragraph.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28429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7FA61-77CE-A766-DE02-75CA1E46D0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0C7A51-CAF1-A415-EF9F-4D65AF6ACD98}"/>
              </a:ext>
            </a:extLst>
          </p:cNvPr>
          <p:cNvSpPr>
            <a:spLocks noGrp="1"/>
          </p:cNvSpPr>
          <p:nvPr>
            <p:ph type="title"/>
          </p:nvPr>
        </p:nvSpPr>
        <p:spPr>
          <a:xfrm>
            <a:off x="566928" y="365125"/>
            <a:ext cx="10786872" cy="1325563"/>
          </a:xfrm>
          <a:noFill/>
        </p:spPr>
        <p:txBody>
          <a:bodyPr>
            <a:normAutofit/>
          </a:bodyPr>
          <a:lstStyle/>
          <a:p>
            <a:r>
              <a:rPr lang="en-US" b="1" dirty="0"/>
              <a:t>Quoting IRS Form 8995 Instructions: </a:t>
            </a:r>
            <a:endParaRPr lang="en-US" dirty="0"/>
          </a:p>
        </p:txBody>
      </p:sp>
      <p:sp>
        <p:nvSpPr>
          <p:cNvPr id="4" name="TextBox 3">
            <a:extLst>
              <a:ext uri="{FF2B5EF4-FFF2-40B4-BE49-F238E27FC236}">
                <a16:creationId xmlns:a16="http://schemas.microsoft.com/office/drawing/2014/main" id="{620B31FF-D625-5521-442F-AE2D120D0E0E}"/>
              </a:ext>
            </a:extLst>
          </p:cNvPr>
          <p:cNvSpPr txBox="1"/>
          <p:nvPr/>
        </p:nvSpPr>
        <p:spPr>
          <a:xfrm>
            <a:off x="566928" y="1828800"/>
            <a:ext cx="10786872" cy="5798960"/>
          </a:xfrm>
          <a:prstGeom prst="rect">
            <a:avLst/>
          </a:prstGeom>
          <a:noFill/>
        </p:spPr>
        <p:txBody>
          <a:bodyPr wrap="square">
            <a:spAutoFit/>
          </a:bodyPr>
          <a:lstStyle/>
          <a:p>
            <a:r>
              <a:rPr lang="en-US" sz="3400" i="1" dirty="0"/>
              <a:t>Qualified trades &amp; businesses include domestic trades or businesses for which TP is allowed deduction for ordinary and necessary business expenses under §162. However, trades or businesses conducted by corporations and services as an employee aren’t qualified trades or businesses</a:t>
            </a:r>
            <a:r>
              <a:rPr lang="en-US" sz="3400" dirty="0"/>
              <a:t>. </a:t>
            </a:r>
          </a:p>
          <a:p>
            <a:endParaRPr lang="en-US" sz="3600" dirty="0">
              <a:latin typeface="Stencil" panose="040409050D0802020404" pitchFamily="82" charset="0"/>
            </a:endParaRPr>
          </a:p>
          <a:p>
            <a:r>
              <a:rPr lang="en-US" sz="3600" dirty="0">
                <a:latin typeface="Stencil" panose="040409050D0802020404" pitchFamily="82" charset="0"/>
              </a:rPr>
              <a:t>Note: </a:t>
            </a:r>
            <a:r>
              <a:rPr lang="en-US" sz="3600" dirty="0">
                <a:latin typeface="Arial" panose="020B0604020202020204" pitchFamily="34" charset="0"/>
                <a:cs typeface="Arial" panose="020B0604020202020204" pitchFamily="34" charset="0"/>
              </a:rPr>
              <a:t>E</a:t>
            </a:r>
            <a:r>
              <a:rPr lang="en-US" sz="3600" dirty="0"/>
              <a:t>xpense deductions for rental property: insurance, advertising, repairs, &amp; supplies are all business expenses under §162.      Also U.S.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36557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0150A-A908-A208-DAF0-7ABA643CC5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6845C-2D9D-55BA-1988-1624A4B843C0}"/>
              </a:ext>
            </a:extLst>
          </p:cNvPr>
          <p:cNvSpPr>
            <a:spLocks noGrp="1"/>
          </p:cNvSpPr>
          <p:nvPr>
            <p:ph type="title"/>
          </p:nvPr>
        </p:nvSpPr>
        <p:spPr>
          <a:xfrm>
            <a:off x="566928" y="365125"/>
            <a:ext cx="10786872" cy="1325563"/>
          </a:xfrm>
          <a:noFill/>
        </p:spPr>
        <p:txBody>
          <a:bodyPr>
            <a:normAutofit/>
          </a:bodyPr>
          <a:lstStyle/>
          <a:p>
            <a:r>
              <a:rPr lang="en-US" b="1" dirty="0"/>
              <a:t>Quoting IRS Form 8995 Instructions: </a:t>
            </a:r>
            <a:endParaRPr lang="en-US" dirty="0"/>
          </a:p>
        </p:txBody>
      </p:sp>
      <p:sp>
        <p:nvSpPr>
          <p:cNvPr id="4" name="TextBox 3">
            <a:extLst>
              <a:ext uri="{FF2B5EF4-FFF2-40B4-BE49-F238E27FC236}">
                <a16:creationId xmlns:a16="http://schemas.microsoft.com/office/drawing/2014/main" id="{16944CFD-7CEC-FFA3-8A23-A53297B0082D}"/>
              </a:ext>
            </a:extLst>
          </p:cNvPr>
          <p:cNvSpPr txBox="1"/>
          <p:nvPr/>
        </p:nvSpPr>
        <p:spPr>
          <a:xfrm>
            <a:off x="566928" y="1828800"/>
            <a:ext cx="10786872" cy="5952848"/>
          </a:xfrm>
          <a:prstGeom prst="rect">
            <a:avLst/>
          </a:prstGeom>
          <a:noFill/>
        </p:spPr>
        <p:txBody>
          <a:bodyPr wrap="square">
            <a:spAutoFit/>
          </a:bodyPr>
          <a:lstStyle/>
          <a:p>
            <a:r>
              <a:rPr lang="en-US" sz="3600" i="1" dirty="0"/>
              <a:t>Generally, SSTBs aren’t qualified trades or businesses. However, all or a part of SSTB may be qualified trade or business if taxable income at or below threshold or within phase-in range.</a:t>
            </a:r>
            <a:r>
              <a:rPr lang="en-US" sz="3600" dirty="0"/>
              <a:t> </a:t>
            </a:r>
          </a:p>
          <a:p>
            <a:endParaRPr lang="en-US" sz="3600" dirty="0">
              <a:latin typeface="Stencil" panose="040409050D0802020404" pitchFamily="82" charset="0"/>
            </a:endParaRPr>
          </a:p>
          <a:p>
            <a:r>
              <a:rPr lang="en-US" sz="3600" dirty="0">
                <a:latin typeface="Stencil" panose="040409050D0802020404" pitchFamily="82" charset="0"/>
              </a:rPr>
              <a:t>Note:</a:t>
            </a:r>
            <a:r>
              <a:rPr lang="en-US" sz="3600" dirty="0"/>
              <a:t> Congress has had opportunity to specifically exclude or limit rental real estate activity from QBI, just as SSTBs, and have not excluded rental real estate activity from QBI in any legislation.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36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3716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D6050-E0A8-C8AD-BBFD-B0556F70F3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BE388-5098-4248-F155-D7ECA34CDFDA}"/>
              </a:ext>
            </a:extLst>
          </p:cNvPr>
          <p:cNvSpPr>
            <a:spLocks noGrp="1"/>
          </p:cNvSpPr>
          <p:nvPr>
            <p:ph type="title"/>
          </p:nvPr>
        </p:nvSpPr>
        <p:spPr>
          <a:xfrm>
            <a:off x="566928" y="365125"/>
            <a:ext cx="10786872" cy="1325563"/>
          </a:xfrm>
          <a:noFill/>
        </p:spPr>
        <p:txBody>
          <a:bodyPr>
            <a:normAutofit/>
          </a:bodyPr>
          <a:lstStyle/>
          <a:p>
            <a:r>
              <a:rPr lang="en-US" sz="4000" b="1" dirty="0"/>
              <a:t>Augusta Rule May Also Apply to </a:t>
            </a:r>
            <a:br>
              <a:rPr lang="en-US" sz="4000" b="1" dirty="0"/>
            </a:br>
            <a:r>
              <a:rPr lang="en-US" sz="4000" b="1" dirty="0"/>
              <a:t>Business Use of Home</a:t>
            </a:r>
          </a:p>
        </p:txBody>
      </p:sp>
      <p:sp>
        <p:nvSpPr>
          <p:cNvPr id="4" name="TextBox 3">
            <a:extLst>
              <a:ext uri="{FF2B5EF4-FFF2-40B4-BE49-F238E27FC236}">
                <a16:creationId xmlns:a16="http://schemas.microsoft.com/office/drawing/2014/main" id="{2E39B7AC-6197-559C-0445-459C597A4607}"/>
              </a:ext>
            </a:extLst>
          </p:cNvPr>
          <p:cNvSpPr txBox="1"/>
          <p:nvPr/>
        </p:nvSpPr>
        <p:spPr>
          <a:xfrm>
            <a:off x="566928" y="1828800"/>
            <a:ext cx="10786872" cy="5016758"/>
          </a:xfrm>
          <a:prstGeom prst="rect">
            <a:avLst/>
          </a:prstGeom>
          <a:noFill/>
        </p:spPr>
        <p:txBody>
          <a:bodyPr wrap="square">
            <a:spAutoFit/>
          </a:bodyPr>
          <a:lstStyle/>
          <a:p>
            <a:pPr marL="285750" indent="-285750">
              <a:buFont typeface="Arial" panose="020B0604020202020204" pitchFamily="34" charset="0"/>
              <a:buChar char="•"/>
            </a:pPr>
            <a:r>
              <a:rPr lang="en-US" sz="3200" dirty="0"/>
              <a:t>However, for 3 years under exam S </a:t>
            </a:r>
            <a:r>
              <a:rPr lang="en-US" sz="3200" dirty="0" err="1"/>
              <a:t>corp</a:t>
            </a:r>
            <a:r>
              <a:rPr lang="en-US" sz="3200" dirty="0"/>
              <a:t> deducted more than $290,000 of “rent” expense </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Ultimately, court permitted about $400 per meeting </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Amount permitted in line with could have paid to rent similar conference room in hotel for day.</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TAX NOTE: Info from court case quiet as to whether any of SHs also took an annual deduction for home office</a:t>
            </a:r>
          </a:p>
        </p:txBody>
      </p:sp>
    </p:spTree>
    <p:extLst>
      <p:ext uri="{BB962C8B-B14F-4D97-AF65-F5344CB8AC3E}">
        <p14:creationId xmlns:p14="http://schemas.microsoft.com/office/powerpoint/2010/main" val="41781347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9600C-20A8-53AD-646D-888EF3934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C3F97A-36E3-57B6-09A8-FF38AFF5F5E8}"/>
              </a:ext>
            </a:extLst>
          </p:cNvPr>
          <p:cNvSpPr>
            <a:spLocks noGrp="1"/>
          </p:cNvSpPr>
          <p:nvPr>
            <p:ph type="title"/>
          </p:nvPr>
        </p:nvSpPr>
        <p:spPr>
          <a:xfrm>
            <a:off x="566928" y="365125"/>
            <a:ext cx="10786872" cy="1325563"/>
          </a:xfrm>
          <a:noFill/>
        </p:spPr>
        <p:txBody>
          <a:bodyPr>
            <a:normAutofit/>
          </a:bodyPr>
          <a:lstStyle/>
          <a:p>
            <a:r>
              <a:rPr lang="en-US" b="1" dirty="0"/>
              <a:t>Quoting IRS Form 8995 Instructions: </a:t>
            </a:r>
            <a:endParaRPr lang="en-US" dirty="0"/>
          </a:p>
        </p:txBody>
      </p:sp>
      <p:sp>
        <p:nvSpPr>
          <p:cNvPr id="4" name="TextBox 3">
            <a:extLst>
              <a:ext uri="{FF2B5EF4-FFF2-40B4-BE49-F238E27FC236}">
                <a16:creationId xmlns:a16="http://schemas.microsoft.com/office/drawing/2014/main" id="{C1619235-346A-F3DA-E734-05A310064E60}"/>
              </a:ext>
            </a:extLst>
          </p:cNvPr>
          <p:cNvSpPr txBox="1"/>
          <p:nvPr/>
        </p:nvSpPr>
        <p:spPr>
          <a:xfrm>
            <a:off x="566928" y="1828800"/>
            <a:ext cx="10786872" cy="5298502"/>
          </a:xfrm>
          <a:prstGeom prst="rect">
            <a:avLst/>
          </a:prstGeom>
          <a:noFill/>
        </p:spPr>
        <p:txBody>
          <a:bodyPr wrap="square">
            <a:spAutoFit/>
          </a:bodyPr>
          <a:lstStyle/>
          <a:p>
            <a:pPr marL="457200" indent="-457200">
              <a:buFont typeface="Arial" panose="020B0604020202020204" pitchFamily="34" charset="0"/>
              <a:buChar char="•"/>
            </a:pPr>
            <a:r>
              <a:rPr lang="en-US" sz="3200" i="1" dirty="0"/>
              <a:t>As provided §162, </a:t>
            </a:r>
            <a:r>
              <a:rPr lang="en-US" sz="3200" b="1" i="1" dirty="0"/>
              <a:t>activity qualifies as trade or business if primary purpose for engaging in activity is for income or profit and TP is involved in activity with continuity and regularity. </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i="1" dirty="0"/>
              <a:t>Material participation §469 not required for QB. Eligible TPs with income from trade or business may be entitled to QBI if they otherwise satisfy requirements of §199A. “</a:t>
            </a:r>
            <a:r>
              <a:rPr lang="en-US" sz="3200" b="1" i="1" dirty="0"/>
              <a:t>Ownership, rental of real property may constitute trade or business if it meets standard described above.” </a:t>
            </a:r>
            <a:r>
              <a:rPr kumimoji="0" lang="en-US" sz="32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07961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D268F-359E-DA94-C326-DF9F61D2C4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AB2A44-0952-87DE-B19D-BC6C16EF9B18}"/>
              </a:ext>
            </a:extLst>
          </p:cNvPr>
          <p:cNvSpPr>
            <a:spLocks noGrp="1"/>
          </p:cNvSpPr>
          <p:nvPr>
            <p:ph type="title"/>
          </p:nvPr>
        </p:nvSpPr>
        <p:spPr>
          <a:xfrm>
            <a:off x="566928" y="365125"/>
            <a:ext cx="10786872" cy="1325563"/>
          </a:xfrm>
          <a:noFill/>
        </p:spPr>
        <p:txBody>
          <a:bodyPr>
            <a:normAutofit/>
          </a:bodyPr>
          <a:lstStyle/>
          <a:p>
            <a:r>
              <a:rPr lang="en-US" b="1" dirty="0"/>
              <a:t>Quoting IRS Form 8995 Instructions: </a:t>
            </a:r>
            <a:endParaRPr lang="en-US" dirty="0"/>
          </a:p>
        </p:txBody>
      </p:sp>
      <p:sp>
        <p:nvSpPr>
          <p:cNvPr id="4" name="TextBox 3">
            <a:extLst>
              <a:ext uri="{FF2B5EF4-FFF2-40B4-BE49-F238E27FC236}">
                <a16:creationId xmlns:a16="http://schemas.microsoft.com/office/drawing/2014/main" id="{602C03C0-C4EC-AC6D-08AA-D1ABB7D300E2}"/>
              </a:ext>
            </a:extLst>
          </p:cNvPr>
          <p:cNvSpPr txBox="1"/>
          <p:nvPr/>
        </p:nvSpPr>
        <p:spPr>
          <a:xfrm>
            <a:off x="566928" y="1828800"/>
            <a:ext cx="10786872" cy="5298502"/>
          </a:xfrm>
          <a:prstGeom prst="rect">
            <a:avLst/>
          </a:prstGeom>
          <a:noFill/>
        </p:spPr>
        <p:txBody>
          <a:bodyPr wrap="square">
            <a:spAutoFit/>
          </a:bodyPr>
          <a:lstStyle/>
          <a:p>
            <a:pPr marL="571500" indent="-571500">
              <a:buFont typeface="Arial" panose="020B0604020202020204" pitchFamily="34" charset="0"/>
              <a:buChar char="•"/>
            </a:pPr>
            <a:r>
              <a:rPr lang="en-US" sz="3200" i="1" dirty="0"/>
              <a:t>Also, Rev. Proc. 2019-38 provides safe harbor under which rental real estate enterprise treated as trade or business for QBI. </a:t>
            </a:r>
            <a:r>
              <a:rPr lang="en-US" sz="3200" b="1" i="1" dirty="0"/>
              <a:t>Rental real estate that doesn’t meet  safe harbor may still be treated as trade or business for  QBI deduction if it’s §162 trade or business. </a:t>
            </a:r>
          </a:p>
          <a:p>
            <a:pPr marL="571500" indent="-571500">
              <a:buFont typeface="Arial" panose="020B0604020202020204" pitchFamily="34" charset="0"/>
              <a:buChar char="•"/>
            </a:pPr>
            <a:endParaRPr lang="en-US" sz="3200" b="1" i="1" dirty="0"/>
          </a:p>
          <a:p>
            <a:pPr marL="571500" indent="-571500">
              <a:buFont typeface="Arial" panose="020B0604020202020204" pitchFamily="34" charset="0"/>
              <a:buChar char="•"/>
            </a:pPr>
            <a:r>
              <a:rPr lang="en-US" sz="3200" dirty="0">
                <a:latin typeface="Stencil" panose="040409050D0802020404" pitchFamily="82" charset="0"/>
              </a:rPr>
              <a:t>NOTE:</a:t>
            </a:r>
            <a:r>
              <a:rPr lang="en-US" sz="3200" b="1" i="1" dirty="0"/>
              <a:t> </a:t>
            </a:r>
            <a:r>
              <a:rPr lang="en-US" sz="3200" dirty="0"/>
              <a:t>Preceding sentence in bold, italic quotes is directly from IRS instructions. Author does not support use of QBI safe harbor, overly cumbersome for rental property owner and tax practitioner.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59960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AF72A-763F-A863-C4E7-E85DECC82F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DE4D99-02F1-59C6-FCE6-00523FEBAE04}"/>
              </a:ext>
            </a:extLst>
          </p:cNvPr>
          <p:cNvSpPr>
            <a:spLocks noGrp="1"/>
          </p:cNvSpPr>
          <p:nvPr>
            <p:ph type="title"/>
          </p:nvPr>
        </p:nvSpPr>
        <p:spPr>
          <a:xfrm>
            <a:off x="566928" y="365125"/>
            <a:ext cx="10786872" cy="1325563"/>
          </a:xfrm>
          <a:noFill/>
        </p:spPr>
        <p:txBody>
          <a:bodyPr>
            <a:normAutofit/>
          </a:bodyPr>
          <a:lstStyle/>
          <a:p>
            <a:r>
              <a:rPr lang="en-US" b="1" dirty="0"/>
              <a:t>Publication 535, Business Expenses</a:t>
            </a:r>
            <a:r>
              <a:rPr lang="en-US" dirty="0"/>
              <a:t> </a:t>
            </a:r>
          </a:p>
        </p:txBody>
      </p:sp>
      <p:sp>
        <p:nvSpPr>
          <p:cNvPr id="4" name="TextBox 3">
            <a:extLst>
              <a:ext uri="{FF2B5EF4-FFF2-40B4-BE49-F238E27FC236}">
                <a16:creationId xmlns:a16="http://schemas.microsoft.com/office/drawing/2014/main" id="{6C24052E-585A-9F58-DDB5-22D26DEF9BFE}"/>
              </a:ext>
            </a:extLst>
          </p:cNvPr>
          <p:cNvSpPr txBox="1"/>
          <p:nvPr/>
        </p:nvSpPr>
        <p:spPr>
          <a:xfrm>
            <a:off x="566928" y="1589152"/>
            <a:ext cx="10786872" cy="5606278"/>
          </a:xfrm>
          <a:prstGeom prst="rect">
            <a:avLst/>
          </a:prstGeom>
          <a:noFill/>
        </p:spPr>
        <p:txBody>
          <a:bodyPr wrap="square">
            <a:spAutoFit/>
          </a:bodyPr>
          <a:lstStyle/>
          <a:p>
            <a:pPr marL="285750" indent="-285750">
              <a:buFont typeface="Arial" panose="020B0604020202020204" pitchFamily="34" charset="0"/>
              <a:buChar char="•"/>
            </a:pPr>
            <a:r>
              <a:rPr lang="en-US" sz="2600" dirty="0"/>
              <a:t>Draft Pub 535’s IRS points to 3 factors arise court case (Groetzinger); </a:t>
            </a:r>
            <a:r>
              <a:rPr lang="en-US" sz="2600" b="1" dirty="0"/>
              <a:t>profit motive, continuity and regularity</a:t>
            </a:r>
            <a:r>
              <a:rPr lang="en-US" sz="2600" dirty="0"/>
              <a:t> and </a:t>
            </a:r>
            <a:r>
              <a:rPr lang="en-US" sz="2600" b="1" dirty="0"/>
              <a:t>then says this: </a:t>
            </a:r>
            <a:endParaRPr lang="en-US" sz="2600" dirty="0"/>
          </a:p>
          <a:p>
            <a:pPr marL="285750" indent="-285750">
              <a:buFont typeface="Arial" panose="020B0604020202020204" pitchFamily="34" charset="0"/>
              <a:buChar char="•"/>
            </a:pPr>
            <a:r>
              <a:rPr lang="en-US" sz="2600" i="1" dirty="0"/>
              <a:t>Ownership and rental of real property doesn’t, as matter of law, constitute trade or business, and issue is ultimately one of fact in which scope of activities in connection with property </a:t>
            </a:r>
            <a:r>
              <a:rPr lang="en-US" sz="2600" b="1" i="1" dirty="0"/>
              <a:t>must be so extensive</a:t>
            </a:r>
            <a:r>
              <a:rPr lang="en-US" sz="2600" i="1" dirty="0"/>
              <a:t> as to give rise to stature of a trade or business.</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600" b="1" dirty="0"/>
              <a:t>Final version of Pub</a:t>
            </a:r>
            <a:r>
              <a:rPr lang="en-US" sz="2600" dirty="0"/>
              <a:t> drops limiting phrase </a:t>
            </a:r>
            <a:r>
              <a:rPr lang="en-US" sz="2600" i="1" dirty="0"/>
              <a:t>“</a:t>
            </a:r>
            <a:r>
              <a:rPr lang="en-US" sz="2600" b="1" i="1" dirty="0"/>
              <a:t>must be so extensive”</a:t>
            </a:r>
            <a:r>
              <a:rPr lang="en-US" sz="2600" i="1" dirty="0"/>
              <a:t> as to give rise to the stature of a trade or business.” </a:t>
            </a:r>
          </a:p>
          <a:p>
            <a:pPr marL="285750" indent="-285750">
              <a:buFont typeface="Arial" panose="020B0604020202020204" pitchFamily="34" charset="0"/>
              <a:buChar char="•"/>
            </a:pPr>
            <a:endParaRPr lang="en-US" sz="2600" i="1" dirty="0"/>
          </a:p>
          <a:p>
            <a:pPr marL="285750" indent="-285750">
              <a:buFont typeface="Arial" panose="020B0604020202020204" pitchFamily="34" charset="0"/>
              <a:buChar char="•"/>
            </a:pPr>
            <a:r>
              <a:rPr lang="en-US" sz="2600" dirty="0"/>
              <a:t>Indicates IRS backing off attempt to raise bar for regular rentals. Most rentals  meet definition of </a:t>
            </a:r>
            <a:r>
              <a:rPr lang="en-US" sz="2600" b="1" i="1" dirty="0"/>
              <a:t>an activity engaged in regularly and continuously with the intention to make a profit.</a:t>
            </a:r>
            <a:endParaRPr lang="en-US" sz="2600" dirty="0"/>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44459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9E2E9-668B-D194-E6F7-C6CBF40172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31953-D994-A0A8-DE78-07A524B83773}"/>
              </a:ext>
            </a:extLst>
          </p:cNvPr>
          <p:cNvSpPr>
            <a:spLocks noGrp="1"/>
          </p:cNvSpPr>
          <p:nvPr>
            <p:ph type="title"/>
          </p:nvPr>
        </p:nvSpPr>
        <p:spPr>
          <a:xfrm>
            <a:off x="566928" y="365125"/>
            <a:ext cx="10786872" cy="1325563"/>
          </a:xfrm>
          <a:noFill/>
        </p:spPr>
        <p:txBody>
          <a:bodyPr>
            <a:normAutofit/>
          </a:bodyPr>
          <a:lstStyle/>
          <a:p>
            <a:r>
              <a:rPr lang="en-US" b="1" dirty="0"/>
              <a:t>Still on the Fence about QBI for an Individual’s Single Family Rentals?</a:t>
            </a:r>
          </a:p>
        </p:txBody>
      </p:sp>
      <p:sp>
        <p:nvSpPr>
          <p:cNvPr id="4" name="TextBox 3">
            <a:extLst>
              <a:ext uri="{FF2B5EF4-FFF2-40B4-BE49-F238E27FC236}">
                <a16:creationId xmlns:a16="http://schemas.microsoft.com/office/drawing/2014/main" id="{5DAA2298-21A7-47C4-D0A0-05A280C9139D}"/>
              </a:ext>
            </a:extLst>
          </p:cNvPr>
          <p:cNvSpPr txBox="1"/>
          <p:nvPr/>
        </p:nvSpPr>
        <p:spPr>
          <a:xfrm>
            <a:off x="566928" y="1589152"/>
            <a:ext cx="10786872" cy="6468053"/>
          </a:xfrm>
          <a:prstGeom prst="rect">
            <a:avLst/>
          </a:prstGeom>
          <a:noFill/>
        </p:spPr>
        <p:txBody>
          <a:bodyPr wrap="square">
            <a:spAutoFit/>
          </a:bodyPr>
          <a:lstStyle/>
          <a:p>
            <a:r>
              <a:rPr lang="en-US" sz="3200" i="1" dirty="0"/>
              <a:t>Following examples for those of you still on fence about simple rentals qualifying for QBI</a:t>
            </a:r>
          </a:p>
          <a:p>
            <a:pPr marL="285750" indent="-285750">
              <a:buFont typeface="Arial" panose="020B0604020202020204" pitchFamily="34" charset="0"/>
              <a:buChar char="•"/>
            </a:pPr>
            <a:r>
              <a:rPr lang="en-US" sz="3200" dirty="0">
                <a:latin typeface="Stencil" panose="040409050D0802020404" pitchFamily="82" charset="0"/>
              </a:rPr>
              <a:t>EXAMPLE:</a:t>
            </a:r>
            <a:r>
              <a:rPr lang="en-US" sz="3200" b="1" dirty="0">
                <a:latin typeface="Stencil" panose="040409050D0802020404" pitchFamily="82" charset="0"/>
              </a:rPr>
              <a:t> </a:t>
            </a:r>
            <a:r>
              <a:rPr lang="en-US" sz="3200" b="1" dirty="0"/>
              <a:t>Single Rental Not Qualifying for QBI</a:t>
            </a:r>
          </a:p>
          <a:p>
            <a:pPr marL="285750" indent="-285750">
              <a:buFont typeface="Arial" panose="020B0604020202020204" pitchFamily="34" charset="0"/>
              <a:buChar char="•"/>
            </a:pPr>
            <a:r>
              <a:rPr lang="en-US" sz="3200" dirty="0">
                <a:latin typeface="Stencil" panose="040409050D0802020404" pitchFamily="82" charset="0"/>
              </a:rPr>
              <a:t>Example:</a:t>
            </a:r>
            <a:r>
              <a:rPr lang="en-US" sz="3200" b="1" dirty="0">
                <a:latin typeface="Stencil" panose="040409050D0802020404" pitchFamily="82" charset="0"/>
              </a:rPr>
              <a:t> </a:t>
            </a:r>
            <a:r>
              <a:rPr lang="en-US" sz="3200" b="1" dirty="0"/>
              <a:t>Single Rental Qualifying for QBI</a:t>
            </a:r>
          </a:p>
          <a:p>
            <a:endParaRPr lang="en-US" sz="3200" b="1" dirty="0"/>
          </a:p>
          <a:p>
            <a:r>
              <a:rPr lang="en-US" sz="3200" b="1" dirty="0"/>
              <a:t>Issuing 1099-NECs for Rental Property </a:t>
            </a:r>
            <a:endParaRPr lang="en-US" sz="3200" dirty="0"/>
          </a:p>
          <a:p>
            <a:r>
              <a:rPr lang="en-US" sz="3200" dirty="0"/>
              <a:t>IRS says that taxpayers who treat a rental activity as a trade or business for purposes of §199A should also comply with the Form 1099 information-reporting requirements under §6041.</a:t>
            </a:r>
          </a:p>
          <a:p>
            <a:r>
              <a:rPr lang="en-US" sz="3600" dirty="0"/>
              <a:t> </a:t>
            </a:r>
          </a:p>
          <a:p>
            <a:endParaRPr lang="en-US" dirty="0"/>
          </a:p>
          <a:p>
            <a:endParaRPr lang="en-US" dirty="0"/>
          </a:p>
          <a:p>
            <a:endParaRPr lang="en-US" i="1" dirty="0"/>
          </a:p>
          <a:p>
            <a:r>
              <a:rPr lang="en-US" i="1" dirty="0"/>
              <a:t> </a:t>
            </a:r>
            <a:endParaRPr lang="en-US" dirty="0"/>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45051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2F9A1-9A20-5D8D-FCD2-97BA48EAB6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3960D-C530-CE0B-EC5F-363ED4B18744}"/>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800"/>
              </a:spcAft>
            </a:pPr>
            <a:r>
              <a:rPr lang="en-US" sz="5400" b="1" dirty="0">
                <a:effectLst/>
                <a:ea typeface="Calibri" panose="020F0502020204030204" pitchFamily="34" charset="0"/>
                <a:cs typeface="Times New Roman" panose="02020603050405020304" pitchFamily="18" charset="0"/>
              </a:rPr>
              <a:t>Rental Loss Limitations</a:t>
            </a:r>
            <a:endParaRPr lang="en-US" sz="54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61B6A76F-41A3-FF46-D4F5-8FA553E76E36}"/>
              </a:ext>
            </a:extLst>
          </p:cNvPr>
          <p:cNvSpPr txBox="1"/>
          <p:nvPr/>
        </p:nvSpPr>
        <p:spPr>
          <a:xfrm>
            <a:off x="566928" y="1828800"/>
            <a:ext cx="10786872" cy="6137386"/>
          </a:xfrm>
          <a:prstGeom prst="rect">
            <a:avLst/>
          </a:prstGeom>
          <a:noFill/>
        </p:spPr>
        <p:txBody>
          <a:bodyPr wrap="square">
            <a:spAutoFit/>
          </a:bodyPr>
          <a:lstStyle/>
          <a:p>
            <a:pPr marL="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Four common business investment limits may apply to a rental owner’s deduction or loss from rental property.</a:t>
            </a:r>
          </a:p>
          <a:p>
            <a:pPr marL="0" marR="0">
              <a:lnSpc>
                <a:spcPct val="107000"/>
              </a:lnSpc>
              <a:spcBef>
                <a:spcPts val="0"/>
              </a:spcBef>
              <a:spcAft>
                <a:spcPts val="0"/>
              </a:spcAft>
            </a:pPr>
            <a:endParaRPr lang="en-US" sz="3200" dirty="0">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Other loss limitations related to rental activities are also discussed in this section.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Limits determine amount a rental owner can deduct on tax return in any given tax year and what portion, if any, may be carried over to a subsequent year.</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498382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a:lnSpc>
                <a:spcPct val="107000"/>
              </a:lnSpc>
              <a:spcBef>
                <a:spcPts val="0"/>
              </a:spcBef>
            </a:pPr>
            <a:r>
              <a:rPr lang="en-US" sz="4000" b="1" dirty="0">
                <a:ea typeface="Calibri" panose="020F0502020204030204" pitchFamily="34" charset="0"/>
                <a:cs typeface="Times New Roman" panose="02020603050405020304" pitchFamily="18" charset="0"/>
              </a:rPr>
              <a:t>Rental Loss Limitations: </a:t>
            </a:r>
            <a:r>
              <a:rPr lang="en-US" sz="4000" b="1" dirty="0">
                <a:effectLst/>
                <a:ea typeface="Calibri" panose="020F0502020204030204" pitchFamily="34" charset="0"/>
                <a:cs typeface="Times New Roman" panose="02020603050405020304" pitchFamily="18" charset="0"/>
              </a:rPr>
              <a:t>Common business investment limits &amp; order in which they apply are: </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702564" y="1828800"/>
            <a:ext cx="10786872" cy="3871637"/>
          </a:xfrm>
          <a:prstGeom prst="rect">
            <a:avLst/>
          </a:prstGeom>
          <a:noFill/>
        </p:spPr>
        <p:txBody>
          <a:bodyPr wrap="square">
            <a:spAutoFit/>
          </a:bodyPr>
          <a:lstStyle/>
          <a:p>
            <a:pPr marR="0" lvl="0">
              <a:lnSpc>
                <a:spcPct val="106000"/>
              </a:lnSpc>
              <a:spcBef>
                <a:spcPts val="0"/>
              </a:spcBef>
              <a:spcAft>
                <a:spcPts val="0"/>
              </a:spcAft>
            </a:pPr>
            <a:r>
              <a:rPr lang="en-US" sz="3200" dirty="0">
                <a:effectLst/>
                <a:latin typeface="Arial" panose="020B0604020202020204" pitchFamily="34" charset="0"/>
                <a:ea typeface="Calibri" panose="020F0502020204030204" pitchFamily="34" charset="0"/>
                <a:cs typeface="Times New Roman" panose="02020603050405020304" pitchFamily="18" charset="0"/>
              </a:rPr>
              <a:t>1.</a:t>
            </a:r>
            <a:r>
              <a:rPr lang="en-US" sz="4800" dirty="0">
                <a:effectLst/>
                <a:latin typeface="Arial" panose="020B0604020202020204" pitchFamily="34" charset="0"/>
                <a:ea typeface="Calibri" panose="020F0502020204030204" pitchFamily="34" charset="0"/>
                <a:cs typeface="Times New Roman" panose="02020603050405020304" pitchFamily="18" charset="0"/>
              </a:rPr>
              <a:t> </a:t>
            </a:r>
            <a:r>
              <a:rPr lang="en-US" sz="3200" dirty="0">
                <a:effectLst/>
                <a:latin typeface="Arial" panose="020B0604020202020204" pitchFamily="34" charset="0"/>
                <a:ea typeface="Calibri" panose="020F0502020204030204" pitchFamily="34" charset="0"/>
                <a:cs typeface="Times New Roman" panose="02020603050405020304" pitchFamily="18" charset="0"/>
              </a:rPr>
              <a:t>Adjusted </a:t>
            </a:r>
            <a:r>
              <a:rPr lang="en-US" sz="3200" b="1" dirty="0">
                <a:effectLst/>
                <a:latin typeface="Arial" panose="020B0604020202020204" pitchFamily="34" charset="0"/>
                <a:ea typeface="Calibri" panose="020F0502020204030204" pitchFamily="34" charset="0"/>
                <a:cs typeface="Times New Roman" panose="02020603050405020304" pitchFamily="18" charset="0"/>
              </a:rPr>
              <a:t>basis</a:t>
            </a:r>
            <a:r>
              <a:rPr lang="en-US" sz="3200" dirty="0">
                <a:effectLst/>
                <a:latin typeface="Arial" panose="020B0604020202020204" pitchFamily="34" charset="0"/>
                <a:ea typeface="Calibri" panose="020F0502020204030204" pitchFamily="34" charset="0"/>
                <a:cs typeface="Times New Roman" panose="02020603050405020304" pitchFamily="18" charset="0"/>
              </a:rPr>
              <a:t> of owner’s interest in property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6000"/>
              </a:lnSpc>
              <a:spcBef>
                <a:spcPts val="0"/>
              </a:spcBef>
              <a:spcAft>
                <a:spcPts val="0"/>
              </a:spcAft>
            </a:pPr>
            <a:r>
              <a:rPr lang="en-US" sz="3200" b="1" dirty="0">
                <a:effectLst/>
                <a:latin typeface="Arial" panose="020B0604020202020204" pitchFamily="34" charset="0"/>
                <a:ea typeface="Calibri" panose="020F0502020204030204" pitchFamily="34" charset="0"/>
                <a:cs typeface="Times New Roman" panose="02020603050405020304" pitchFamily="18" charset="0"/>
              </a:rPr>
              <a:t>2. At-Risk</a:t>
            </a:r>
            <a:r>
              <a:rPr lang="en-US" sz="3200" dirty="0">
                <a:effectLst/>
                <a:latin typeface="Arial" panose="020B0604020202020204" pitchFamily="34" charset="0"/>
                <a:ea typeface="Calibri" panose="020F0502020204030204" pitchFamily="34" charset="0"/>
                <a:cs typeface="Times New Roman" panose="02020603050405020304" pitchFamily="18" charset="0"/>
              </a:rPr>
              <a:t> Limitations, Form 6198</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6000"/>
              </a:lnSpc>
              <a:spcBef>
                <a:spcPts val="0"/>
              </a:spcBef>
              <a:spcAft>
                <a:spcPts val="0"/>
              </a:spcAft>
            </a:pPr>
            <a:r>
              <a:rPr lang="en-US" sz="3200" b="1" dirty="0">
                <a:latin typeface="Arial" panose="020B0604020202020204" pitchFamily="34" charset="0"/>
                <a:ea typeface="Calibri" panose="020F0502020204030204" pitchFamily="34" charset="0"/>
                <a:cs typeface="Times New Roman" panose="02020603050405020304" pitchFamily="18" charset="0"/>
              </a:rPr>
              <a:t>3. </a:t>
            </a:r>
            <a:r>
              <a:rPr lang="en-US" sz="3200" b="1" dirty="0">
                <a:effectLst/>
                <a:latin typeface="Arial" panose="020B0604020202020204" pitchFamily="34" charset="0"/>
                <a:ea typeface="Calibri" panose="020F0502020204030204" pitchFamily="34" charset="0"/>
                <a:cs typeface="Times New Roman" panose="02020603050405020304" pitchFamily="18" charset="0"/>
              </a:rPr>
              <a:t>Passive Activity</a:t>
            </a:r>
            <a:r>
              <a:rPr lang="en-US" sz="3200" dirty="0">
                <a:effectLst/>
                <a:latin typeface="Arial" panose="020B0604020202020204" pitchFamily="34" charset="0"/>
                <a:ea typeface="Calibri" panose="020F0502020204030204" pitchFamily="34" charset="0"/>
                <a:cs typeface="Times New Roman" panose="02020603050405020304" pitchFamily="18" charset="0"/>
              </a:rPr>
              <a:t> Loss Limitations, $25,000 </a:t>
            </a:r>
            <a:r>
              <a:rPr lang="en-US" sz="2600" dirty="0">
                <a:effectLst/>
                <a:latin typeface="Arial" panose="020B0604020202020204" pitchFamily="34" charset="0"/>
                <a:ea typeface="Calibri" panose="020F0502020204030204" pitchFamily="34" charset="0"/>
                <a:cs typeface="Times New Roman" panose="02020603050405020304" pitchFamily="18" charset="0"/>
              </a:rPr>
              <a:t>($12,500 MFS)</a:t>
            </a:r>
          </a:p>
          <a:p>
            <a:pPr marR="0" lvl="0">
              <a:lnSpc>
                <a:spcPct val="106000"/>
              </a:lnSpc>
              <a:spcBef>
                <a:spcPts val="0"/>
              </a:spcBef>
              <a:spcAft>
                <a:spcPts val="0"/>
              </a:spcAft>
            </a:pPr>
            <a:r>
              <a:rPr lang="en-US" sz="2400" dirty="0">
                <a:solidFill>
                  <a:srgbClr val="000000"/>
                </a:solidFill>
                <a:latin typeface="Arial" panose="020B0604020202020204" pitchFamily="34" charset="0"/>
                <a:ea typeface="Calibri" panose="020F0502020204030204" pitchFamily="34" charset="0"/>
                <a:cs typeface="Times New Roman" panose="02020603050405020304" pitchFamily="18" charset="0"/>
              </a:rPr>
              <a:t>	MAGI is $100,000 or less ($50,000 MFS) phases out at $150,000</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6000"/>
              </a:lnSpc>
              <a:spcBef>
                <a:spcPts val="0"/>
              </a:spcBef>
              <a:spcAft>
                <a:spcPts val="0"/>
              </a:spcAft>
            </a:pPr>
            <a:r>
              <a:rPr lang="en-US" sz="3200" b="1" dirty="0">
                <a:latin typeface="Arial" panose="020B0604020202020204" pitchFamily="34" charset="0"/>
                <a:ea typeface="Calibri" panose="020F0502020204030204" pitchFamily="34" charset="0"/>
                <a:cs typeface="Times New Roman" panose="02020603050405020304" pitchFamily="18" charset="0"/>
              </a:rPr>
              <a:t>4. </a:t>
            </a:r>
            <a:r>
              <a:rPr lang="en-US" sz="3200" b="1" dirty="0">
                <a:effectLst/>
                <a:latin typeface="Arial" panose="020B0604020202020204" pitchFamily="34" charset="0"/>
                <a:ea typeface="Calibri" panose="020F0502020204030204" pitchFamily="34" charset="0"/>
                <a:cs typeface="Times New Roman" panose="02020603050405020304" pitchFamily="18" charset="0"/>
              </a:rPr>
              <a:t>Excess Business Loss</a:t>
            </a:r>
            <a:r>
              <a:rPr lang="en-US" sz="3200" dirty="0">
                <a:effectLst/>
                <a:latin typeface="Arial" panose="020B0604020202020204" pitchFamily="34" charset="0"/>
                <a:ea typeface="Calibri" panose="020F0502020204030204" pitchFamily="34" charset="0"/>
                <a:cs typeface="Times New Roman" panose="02020603050405020304" pitchFamily="18" charset="0"/>
              </a:rPr>
              <a:t> Limitation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98785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Passive Losses Not Eligible to </a:t>
            </a:r>
            <a:br>
              <a:rPr lang="en-US" sz="4000" b="1" dirty="0">
                <a:effectLst/>
                <a:ea typeface="Calibri" panose="020F0502020204030204" pitchFamily="34" charset="0"/>
                <a:cs typeface="Times New Roman" panose="02020603050405020304" pitchFamily="18" charset="0"/>
              </a:rPr>
            </a:br>
            <a:r>
              <a:rPr lang="en-US" sz="4000" b="1" dirty="0">
                <a:effectLst/>
                <a:ea typeface="Calibri" panose="020F0502020204030204" pitchFamily="34" charset="0"/>
                <a:cs typeface="Times New Roman" panose="02020603050405020304" pitchFamily="18" charset="0"/>
              </a:rPr>
              <a:t>Be Freed Up On Sale:</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749587"/>
          </a:xfrm>
          <a:prstGeom prst="rect">
            <a:avLst/>
          </a:prstGeom>
          <a:noFill/>
        </p:spPr>
        <p:txBody>
          <a:bodyPr wrap="square">
            <a:spAutoFit/>
          </a:bodyPr>
          <a:lstStyle/>
          <a:p>
            <a:pPr marL="457200" marR="0">
              <a:lnSpc>
                <a:spcPct val="107000"/>
              </a:lnSpc>
              <a:spcBef>
                <a:spcPts val="0"/>
              </a:spcBef>
              <a:spcAft>
                <a:spcPts val="800"/>
              </a:spcAft>
            </a:pPr>
            <a:r>
              <a:rPr lang="en-US" sz="3000" dirty="0">
                <a:effectLst/>
                <a:latin typeface="Arial" panose="020B0604020202020204" pitchFamily="34" charset="0"/>
                <a:ea typeface="Calibri" panose="020F0502020204030204" pitchFamily="34" charset="0"/>
                <a:cs typeface="Times New Roman" panose="02020603050405020304" pitchFamily="18" charset="0"/>
              </a:rPr>
              <a:t>Generally, suspended carry over passive losses are freed up and fully deductible if the taxpayer’s entire interest in the property is “disposed of” (sold) in a fully taxable transaction. The following situations do not qualify as a “fully taxable transaction”:</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000" dirty="0">
                <a:effectLst/>
                <a:latin typeface="Arial" panose="020B0604020202020204" pitchFamily="34" charset="0"/>
                <a:ea typeface="Calibri" panose="020F0502020204030204" pitchFamily="34" charset="0"/>
                <a:cs typeface="Times New Roman" panose="02020603050405020304" pitchFamily="18" charset="0"/>
              </a:rPr>
              <a:t>Form 8824 filed for property for a tax deferred exchange</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000" dirty="0">
                <a:effectLst/>
                <a:latin typeface="Arial" panose="020B0604020202020204" pitchFamily="34" charset="0"/>
                <a:ea typeface="Calibri" panose="020F0502020204030204" pitchFamily="34" charset="0"/>
                <a:cs typeface="Times New Roman" panose="02020603050405020304" pitchFamily="18" charset="0"/>
              </a:rPr>
              <a:t>Property sold to a related party</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3000" dirty="0">
                <a:effectLst/>
                <a:latin typeface="Arial" panose="020B0604020202020204" pitchFamily="34" charset="0"/>
                <a:ea typeface="Calibri" panose="020F0502020204030204" pitchFamily="34" charset="0"/>
                <a:cs typeface="Times New Roman" panose="02020603050405020304" pitchFamily="18" charset="0"/>
              </a:rPr>
              <a:t>Property disposed of using installment method. In this case losses will be freed up in final year of payment</a:t>
            </a:r>
            <a:r>
              <a:rPr lang="en-US" sz="2800" dirty="0">
                <a:effectLst/>
                <a:latin typeface="Arial" panose="020B0604020202020204" pitchFamily="34" charset="0"/>
                <a:ea typeface="Calibri" panose="020F050202020403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69370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lnSpc>
                <a:spcPct val="107000"/>
              </a:lnSpc>
              <a:spcBef>
                <a:spcPts val="0"/>
              </a:spcBef>
              <a:spcAft>
                <a:spcPts val="800"/>
              </a:spcAft>
            </a:pPr>
            <a:r>
              <a:rPr lang="en-US" sz="4000" b="1" dirty="0">
                <a:effectLst/>
                <a:ea typeface="Calibri" panose="020F0502020204030204" pitchFamily="34" charset="0"/>
                <a:cs typeface="Times New Roman" panose="02020603050405020304" pitchFamily="18" charset="0"/>
              </a:rPr>
              <a:t>Exceptions to Rental Activity </a:t>
            </a:r>
            <a:br>
              <a:rPr lang="en-US" sz="4000" b="1" dirty="0">
                <a:effectLst/>
                <a:ea typeface="Calibri" panose="020F0502020204030204" pitchFamily="34" charset="0"/>
                <a:cs typeface="Times New Roman" panose="02020603050405020304" pitchFamily="18" charset="0"/>
              </a:rPr>
            </a:br>
            <a:r>
              <a:rPr lang="en-US" sz="4000" b="1" dirty="0">
                <a:effectLst/>
                <a:ea typeface="Calibri" panose="020F0502020204030204" pitchFamily="34" charset="0"/>
                <a:cs typeface="Times New Roman" panose="02020603050405020304" pitchFamily="18" charset="0"/>
              </a:rPr>
              <a:t>Passive Loss Rules </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3930820"/>
          </a:xfrm>
          <a:prstGeom prst="rect">
            <a:avLst/>
          </a:prstGeom>
          <a:noFill/>
        </p:spPr>
        <p:txBody>
          <a:bodyPr wrap="square">
            <a:spAutoFit/>
          </a:bodyPr>
          <a:lstStyle/>
          <a:p>
            <a:pPr marL="0" marR="0" fontAlgn="base">
              <a:lnSpc>
                <a:spcPct val="107000"/>
              </a:lnSpc>
              <a:spcBef>
                <a:spcPts val="0"/>
              </a:spcBef>
              <a:spcAft>
                <a:spcPts val="0"/>
              </a:spcAft>
            </a:pPr>
            <a:r>
              <a:rPr lang="en-US" sz="3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Real Estate Professionals</a:t>
            </a:r>
            <a:r>
              <a:rPr lang="en-US" sz="3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p>
          <a:p>
            <a:pPr fontAlgn="base">
              <a:lnSpc>
                <a:spcPct val="107000"/>
              </a:lnSpc>
            </a:pPr>
            <a:r>
              <a:rPr lang="en-US" sz="3600" dirty="0">
                <a:latin typeface="Arial" panose="020B0604020202020204" pitchFamily="34" charset="0"/>
                <a:ea typeface="Times New Roman" panose="02020603050405020304" pitchFamily="18" charset="0"/>
                <a:cs typeface="Times New Roman" panose="02020603050405020304" pitchFamily="18" charset="0"/>
              </a:rPr>
              <a:t>Not subject to passive activity loss rules for any rental real estate activities in which they materially participate. </a:t>
            </a:r>
          </a:p>
          <a:p>
            <a:pPr marL="0" marR="0" fontAlgn="base">
              <a:lnSpc>
                <a:spcPct val="107000"/>
              </a:lnSpc>
              <a:spcBef>
                <a:spcPts val="0"/>
              </a:spcBef>
              <a:spcAft>
                <a:spcPts val="0"/>
              </a:spcAft>
            </a:pPr>
            <a:r>
              <a:rPr lang="en-US" sz="3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36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04634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0"/>
              </a:spcAft>
            </a:pPr>
            <a:r>
              <a:rPr lang="en-US" sz="4000" b="1" dirty="0">
                <a:effectLst/>
                <a:ea typeface="Times New Roman" panose="02020603050405020304" pitchFamily="18" charset="0"/>
                <a:cs typeface="Times New Roman" panose="02020603050405020304" pitchFamily="18" charset="0"/>
              </a:rPr>
              <a:t>Taxpayers qualifying as real estate professionals….</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754443"/>
          </a:xfrm>
          <a:prstGeom prst="rect">
            <a:avLst/>
          </a:prstGeom>
          <a:noFill/>
        </p:spPr>
        <p:txBody>
          <a:bodyPr wrap="square">
            <a:spAutoFit/>
          </a:bodyPr>
          <a:lstStyle/>
          <a:p>
            <a:pPr marL="0" marR="0" fontAlgn="base">
              <a:lnSpc>
                <a:spcPct val="107000"/>
              </a:lnSpc>
              <a:spcBef>
                <a:spcPts val="0"/>
              </a:spcBef>
              <a:spcAft>
                <a:spcPts val="0"/>
              </a:spcAft>
            </a:pPr>
            <a:r>
              <a:rPr lang="en-US" sz="2600" dirty="0">
                <a:effectLst/>
                <a:latin typeface="Arial" panose="020B0604020202020204" pitchFamily="34" charset="0"/>
                <a:ea typeface="Times New Roman" panose="02020603050405020304" pitchFamily="18" charset="0"/>
                <a:cs typeface="Times New Roman" panose="02020603050405020304" pitchFamily="18" charset="0"/>
              </a:rPr>
              <a:t>TP qualifies as RE Pro for tax year if they meet </a:t>
            </a:r>
            <a:r>
              <a:rPr lang="en-US" sz="2600" i="1" dirty="0">
                <a:effectLst/>
                <a:latin typeface="Arial" panose="020B0604020202020204" pitchFamily="34" charset="0"/>
                <a:ea typeface="Times New Roman" panose="02020603050405020304" pitchFamily="18" charset="0"/>
                <a:cs typeface="Times New Roman" panose="02020603050405020304" pitchFamily="18" charset="0"/>
              </a:rPr>
              <a:t>both</a:t>
            </a:r>
            <a:r>
              <a:rPr lang="en-US" sz="2600" dirty="0">
                <a:effectLst/>
                <a:latin typeface="Arial" panose="020B0604020202020204" pitchFamily="34" charset="0"/>
                <a:ea typeface="Times New Roman" panose="02020603050405020304" pitchFamily="18" charset="0"/>
                <a:cs typeface="Times New Roman" panose="02020603050405020304" pitchFamily="18" charset="0"/>
              </a:rPr>
              <a:t> of following: </a:t>
            </a:r>
          </a:p>
          <a:p>
            <a:pPr marL="0" marR="0" fontAlgn="base">
              <a:lnSpc>
                <a:spcPct val="107000"/>
              </a:lnSpc>
              <a:spcBef>
                <a:spcPts val="0"/>
              </a:spcBef>
              <a:spcAft>
                <a:spcPts val="0"/>
              </a:spcAft>
            </a:pPr>
            <a:endParaRPr lang="en-US" sz="26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marR="0" indent="-457200" fontAlgn="base">
              <a:lnSpc>
                <a:spcPct val="107000"/>
              </a:lnSpc>
              <a:spcBef>
                <a:spcPts val="0"/>
              </a:spcBef>
              <a:spcAft>
                <a:spcPts val="0"/>
              </a:spcAft>
              <a:buFont typeface="Arial" panose="020B0604020202020204" pitchFamily="34" charset="0"/>
              <a:buChar char="•"/>
            </a:pPr>
            <a:r>
              <a:rPr lang="en-US" sz="2600" dirty="0">
                <a:effectLst/>
                <a:latin typeface="Arial" panose="020B0604020202020204" pitchFamily="34" charset="0"/>
                <a:ea typeface="Times New Roman" panose="02020603050405020304" pitchFamily="18" charset="0"/>
                <a:cs typeface="Times New Roman" panose="02020603050405020304" pitchFamily="18" charset="0"/>
              </a:rPr>
              <a:t>More than half of </a:t>
            </a:r>
            <a:r>
              <a:rPr lang="en-US" sz="2600" i="1" dirty="0">
                <a:effectLst/>
                <a:latin typeface="Arial" panose="020B0604020202020204" pitchFamily="34" charset="0"/>
                <a:ea typeface="Times New Roman" panose="02020603050405020304" pitchFamily="18" charset="0"/>
                <a:cs typeface="Times New Roman" panose="02020603050405020304" pitchFamily="18" charset="0"/>
              </a:rPr>
              <a:t>personal services performed</a:t>
            </a:r>
            <a:r>
              <a:rPr lang="en-US" sz="2600" dirty="0">
                <a:effectLst/>
                <a:latin typeface="Arial" panose="020B0604020202020204" pitchFamily="34" charset="0"/>
                <a:ea typeface="Times New Roman" panose="02020603050405020304" pitchFamily="18" charset="0"/>
                <a:cs typeface="Times New Roman" panose="02020603050405020304" pitchFamily="18" charset="0"/>
              </a:rPr>
              <a:t> in all trades or businesses during tax year are performed in </a:t>
            </a:r>
            <a:r>
              <a:rPr lang="en-US" sz="2600" b="1" i="1" dirty="0">
                <a:effectLst/>
                <a:latin typeface="Arial" panose="020B0604020202020204" pitchFamily="34" charset="0"/>
                <a:ea typeface="Times New Roman" panose="02020603050405020304" pitchFamily="18" charset="0"/>
                <a:cs typeface="Times New Roman" panose="02020603050405020304" pitchFamily="18" charset="0"/>
              </a:rPr>
              <a:t>real property trades or businesses</a:t>
            </a:r>
            <a:r>
              <a:rPr lang="en-US" sz="2600" dirty="0">
                <a:effectLst/>
                <a:latin typeface="Arial" panose="020B0604020202020204" pitchFamily="34" charset="0"/>
                <a:ea typeface="Times New Roman" panose="02020603050405020304" pitchFamily="18" charset="0"/>
                <a:cs typeface="Times New Roman" panose="02020603050405020304" pitchFamily="18" charset="0"/>
              </a:rPr>
              <a:t> in which they materially participate.</a:t>
            </a:r>
          </a:p>
          <a:p>
            <a:pPr marL="457200" marR="0" indent="-457200" fontAlgn="base">
              <a:lnSpc>
                <a:spcPct val="107000"/>
              </a:lnSpc>
              <a:spcBef>
                <a:spcPts val="0"/>
              </a:spcBef>
              <a:spcAft>
                <a:spcPts val="0"/>
              </a:spcAft>
              <a:buFont typeface="Arial" panose="020B0604020202020204" pitchFamily="34" charset="0"/>
              <a:buChar char="•"/>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900"/>
              </a:spcBef>
              <a:spcAft>
                <a:spcPts val="900"/>
              </a:spcAft>
              <a:buSzPts val="1000"/>
              <a:buFont typeface="Symbol" panose="05050102010706020507" pitchFamily="18" charset="2"/>
              <a:buChar char=""/>
              <a:tabLst>
                <a:tab pos="457200" algn="l"/>
              </a:tabLst>
            </a:pPr>
            <a:r>
              <a:rPr lang="en-US" sz="2600" dirty="0">
                <a:effectLst/>
                <a:latin typeface="Arial" panose="020B0604020202020204" pitchFamily="34" charset="0"/>
                <a:ea typeface="Times New Roman" panose="02020603050405020304" pitchFamily="18" charset="0"/>
                <a:cs typeface="Times New Roman" panose="02020603050405020304" pitchFamily="18" charset="0"/>
              </a:rPr>
              <a:t>Perform more than 750 hours of services during tax year in </a:t>
            </a:r>
            <a:r>
              <a:rPr lang="en-US" sz="2600" i="1" dirty="0">
                <a:effectLst/>
                <a:latin typeface="Arial" panose="020B0604020202020204" pitchFamily="34" charset="0"/>
                <a:ea typeface="Times New Roman" panose="02020603050405020304" pitchFamily="18" charset="0"/>
                <a:cs typeface="Times New Roman" panose="02020603050405020304" pitchFamily="18" charset="0"/>
              </a:rPr>
              <a:t>real property trades or businesses</a:t>
            </a:r>
            <a:r>
              <a:rPr lang="en-US" sz="2600" dirty="0">
                <a:effectLst/>
                <a:latin typeface="Arial" panose="020B0604020202020204" pitchFamily="34" charset="0"/>
                <a:ea typeface="Times New Roman" panose="02020603050405020304" pitchFamily="18" charset="0"/>
                <a:cs typeface="Times New Roman" panose="02020603050405020304" pitchFamily="18" charset="0"/>
              </a:rPr>
              <a:t> in which they </a:t>
            </a:r>
            <a:r>
              <a:rPr lang="en-US" sz="2600" i="1" dirty="0">
                <a:effectLst/>
                <a:latin typeface="Arial" panose="020B0604020202020204" pitchFamily="34" charset="0"/>
                <a:ea typeface="Times New Roman" panose="02020603050405020304" pitchFamily="18" charset="0"/>
                <a:cs typeface="Times New Roman" panose="02020603050405020304" pitchFamily="18" charset="0"/>
              </a:rPr>
              <a:t>materially participate</a:t>
            </a:r>
            <a:r>
              <a:rPr lang="en-US" sz="2600" dirty="0">
                <a:effectLst/>
                <a:latin typeface="Arial" panose="020B0604020202020204" pitchFamily="34" charset="0"/>
                <a:ea typeface="Times New Roman" panose="02020603050405020304" pitchFamily="18" charset="0"/>
                <a:cs typeface="Times New Roman" panose="02020603050405020304" pitchFamily="18" charset="0"/>
              </a:rPr>
              <a: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27160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fontAlgn="base">
              <a:lnSpc>
                <a:spcPct val="107000"/>
              </a:lnSpc>
              <a:spcBef>
                <a:spcPts val="0"/>
              </a:spcBef>
              <a:spcAft>
                <a:spcPts val="0"/>
              </a:spcAft>
            </a:pPr>
            <a:r>
              <a:rPr lang="en-US" b="1" dirty="0">
                <a:effectLst/>
                <a:ea typeface="Times New Roman" panose="02020603050405020304" pitchFamily="18" charset="0"/>
                <a:cs typeface="Times New Roman" panose="02020603050405020304" pitchFamily="18" charset="0"/>
              </a:rPr>
              <a:t>Real Property Trades or Businesses</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038384"/>
          </a:xfrm>
          <a:prstGeom prst="rect">
            <a:avLst/>
          </a:prstGeom>
          <a:noFill/>
        </p:spPr>
        <p:txBody>
          <a:bodyPr wrap="square">
            <a:spAutoFit/>
          </a:bodyPr>
          <a:lstStyle/>
          <a:p>
            <a:pPr marL="457200" marR="0" indent="-457200" fontAlgn="base">
              <a:lnSpc>
                <a:spcPct val="107000"/>
              </a:lnSpc>
              <a:spcBef>
                <a:spcPts val="0"/>
              </a:spcBef>
              <a:spcAft>
                <a:spcPts val="0"/>
              </a:spcAft>
              <a:buFont typeface="Arial" panose="020B0604020202020204" pitchFamily="34" charset="0"/>
              <a:buChar char="•"/>
            </a:pPr>
            <a:r>
              <a:rPr lang="en-US" sz="3000" dirty="0">
                <a:effectLst/>
                <a:latin typeface="Arial" panose="020B0604020202020204" pitchFamily="34" charset="0"/>
                <a:ea typeface="Times New Roman" panose="02020603050405020304" pitchFamily="18" charset="0"/>
                <a:cs typeface="Times New Roman" panose="02020603050405020304" pitchFamily="18" charset="0"/>
              </a:rPr>
              <a:t>SE income from sole prop, wages from entity in which TP owns 5% or more of stock, capital, or profit allocation, GPs from LLC or partnership, &amp; pass through income from K-1 from entity in which TP materially participates all qualify as eligible personal services </a:t>
            </a:r>
            <a:r>
              <a:rPr lang="en-US" sz="3000" b="1" i="1" dirty="0">
                <a:effectLst/>
                <a:latin typeface="Arial" panose="020B0604020202020204" pitchFamily="34" charset="0"/>
                <a:ea typeface="Times New Roman" panose="02020603050405020304" pitchFamily="18" charset="0"/>
                <a:cs typeface="Times New Roman" panose="02020603050405020304" pitchFamily="18" charset="0"/>
              </a:rPr>
              <a:t>if</a:t>
            </a:r>
          </a:p>
          <a:p>
            <a:pPr marL="457200" marR="0" indent="-457200" fontAlgn="base">
              <a:lnSpc>
                <a:spcPct val="107000"/>
              </a:lnSpc>
              <a:spcBef>
                <a:spcPts val="0"/>
              </a:spcBef>
              <a:spcAft>
                <a:spcPts val="0"/>
              </a:spcAft>
              <a:buFont typeface="Arial" panose="020B0604020202020204" pitchFamily="34" charset="0"/>
              <a:buChar char="•"/>
            </a:pPr>
            <a:endParaRPr lang="en-US" sz="3000" b="1" i="1"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marR="0" indent="-457200" fontAlgn="base">
              <a:lnSpc>
                <a:spcPct val="107000"/>
              </a:lnSpc>
              <a:spcBef>
                <a:spcPts val="0"/>
              </a:spcBef>
              <a:spcAft>
                <a:spcPts val="0"/>
              </a:spcAft>
              <a:buFont typeface="Arial" panose="020B0604020202020204" pitchFamily="34" charset="0"/>
              <a:buChar char="•"/>
            </a:pPr>
            <a:r>
              <a:rPr lang="en-US" sz="3000" dirty="0">
                <a:effectLst/>
                <a:latin typeface="Arial" panose="020B0604020202020204" pitchFamily="34" charset="0"/>
                <a:ea typeface="Times New Roman" panose="02020603050405020304" pitchFamily="18" charset="0"/>
                <a:cs typeface="Times New Roman" panose="02020603050405020304" pitchFamily="18" charset="0"/>
              </a:rPr>
              <a:t>Business is considered r</a:t>
            </a:r>
            <a:r>
              <a:rPr lang="en-US" sz="3000" i="1" dirty="0">
                <a:effectLst/>
                <a:latin typeface="Arial" panose="020B0604020202020204" pitchFamily="34" charset="0"/>
                <a:ea typeface="Times New Roman" panose="02020603050405020304" pitchFamily="18" charset="0"/>
                <a:cs typeface="Times New Roman" panose="02020603050405020304" pitchFamily="18" charset="0"/>
              </a:rPr>
              <a:t>eal property trades or business </a:t>
            </a:r>
            <a:r>
              <a:rPr lang="en-US" sz="3000" dirty="0">
                <a:effectLst/>
                <a:latin typeface="Arial" panose="020B0604020202020204" pitchFamily="34" charset="0"/>
                <a:ea typeface="Times New Roman" panose="02020603050405020304" pitchFamily="18" charset="0"/>
                <a:cs typeface="Times New Roman" panose="02020603050405020304" pitchFamily="18" charset="0"/>
              </a:rPr>
              <a:t>and TP materially participates in business.</a:t>
            </a:r>
          </a:p>
          <a:p>
            <a:pPr marL="457200" marR="0" indent="-457200" fontAlgn="base">
              <a:lnSpc>
                <a:spcPct val="107000"/>
              </a:lnSpc>
              <a:spcBef>
                <a:spcPts val="0"/>
              </a:spcBef>
              <a:spcAft>
                <a:spcPts val="0"/>
              </a:spcAft>
              <a:buFont typeface="Arial" panose="020B0604020202020204" pitchFamily="34" charset="0"/>
              <a:buChar char="•"/>
            </a:pPr>
            <a:endParaRPr lang="en-US" sz="30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marR="0" indent="-457200" fontAlgn="base">
              <a:lnSpc>
                <a:spcPct val="107000"/>
              </a:lnSpc>
              <a:spcBef>
                <a:spcPts val="0"/>
              </a:spcBef>
              <a:spcAft>
                <a:spcPts val="0"/>
              </a:spcAft>
              <a:buFont typeface="Arial" panose="020B0604020202020204" pitchFamily="34" charset="0"/>
              <a:buChar char="•"/>
            </a:pPr>
            <a:r>
              <a:rPr lang="en-US" sz="3000" dirty="0">
                <a:latin typeface="Arial" panose="020B0604020202020204" pitchFamily="34" charset="0"/>
                <a:ea typeface="Calibri" panose="020F0502020204030204" pitchFamily="34" charset="0"/>
                <a:cs typeface="Times New Roman" panose="02020603050405020304" pitchFamily="18" charset="0"/>
              </a:rPr>
              <a:t>RE Pro material participation rents not subject to SE Tax</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7633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645C2-EA56-101C-3E60-9E1855DD40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22F8D4-004F-DF86-64CB-2C0DB19BEB2E}"/>
              </a:ext>
            </a:extLst>
          </p:cNvPr>
          <p:cNvSpPr>
            <a:spLocks noGrp="1"/>
          </p:cNvSpPr>
          <p:nvPr>
            <p:ph type="title"/>
          </p:nvPr>
        </p:nvSpPr>
        <p:spPr>
          <a:xfrm>
            <a:off x="566928" y="365125"/>
            <a:ext cx="10786872" cy="1325563"/>
          </a:xfrm>
          <a:noFill/>
        </p:spPr>
        <p:txBody>
          <a:bodyPr>
            <a:normAutofit/>
          </a:bodyPr>
          <a:lstStyle/>
          <a:p>
            <a:r>
              <a:rPr lang="en-US" sz="4000" b="1" dirty="0"/>
              <a:t>Leveraging Augusta Rule for Business Owners </a:t>
            </a:r>
          </a:p>
        </p:txBody>
      </p:sp>
      <p:sp>
        <p:nvSpPr>
          <p:cNvPr id="4" name="TextBox 3">
            <a:extLst>
              <a:ext uri="{FF2B5EF4-FFF2-40B4-BE49-F238E27FC236}">
                <a16:creationId xmlns:a16="http://schemas.microsoft.com/office/drawing/2014/main" id="{7C60CC66-5A2B-DC6A-B178-9855DB887B95}"/>
              </a:ext>
            </a:extLst>
          </p:cNvPr>
          <p:cNvSpPr txBox="1"/>
          <p:nvPr/>
        </p:nvSpPr>
        <p:spPr>
          <a:xfrm>
            <a:off x="566928" y="1476117"/>
            <a:ext cx="10786872" cy="5016758"/>
          </a:xfrm>
          <a:prstGeom prst="rect">
            <a:avLst/>
          </a:prstGeom>
          <a:noFill/>
        </p:spPr>
        <p:txBody>
          <a:bodyPr wrap="square">
            <a:spAutoFit/>
          </a:bodyPr>
          <a:lstStyle/>
          <a:p>
            <a:r>
              <a:rPr lang="en-US" sz="3200" dirty="0"/>
              <a:t>Consider following opportunities for business owners: </a:t>
            </a:r>
          </a:p>
          <a:p>
            <a:pPr marL="742950" lvl="1" indent="-285750">
              <a:buFont typeface="Arial" panose="020B0604020202020204" pitchFamily="34" charset="0"/>
              <a:buChar char="•"/>
            </a:pPr>
            <a:r>
              <a:rPr lang="en-US" sz="3200" dirty="0"/>
              <a:t>Holiday Party or Retirement Party</a:t>
            </a:r>
          </a:p>
          <a:p>
            <a:pPr marL="742950" lvl="1" indent="-285750">
              <a:buFont typeface="Arial" panose="020B0604020202020204" pitchFamily="34" charset="0"/>
              <a:buChar char="•"/>
            </a:pPr>
            <a:r>
              <a:rPr lang="en-US" sz="3200" dirty="0"/>
              <a:t>Pool party or event for employees and their families</a:t>
            </a:r>
          </a:p>
          <a:p>
            <a:pPr marL="742950" lvl="1" indent="-285750">
              <a:buFont typeface="Arial" panose="020B0604020202020204" pitchFamily="34" charset="0"/>
              <a:buChar char="•"/>
            </a:pPr>
            <a:r>
              <a:rPr lang="en-US" sz="3200" dirty="0"/>
              <a:t>Special events product demo or team building exercises</a:t>
            </a:r>
          </a:p>
          <a:p>
            <a:pPr marL="742950" lvl="1" indent="-285750">
              <a:buFont typeface="Arial" panose="020B0604020202020204" pitchFamily="34" charset="0"/>
              <a:buChar char="•"/>
            </a:pPr>
            <a:r>
              <a:rPr lang="en-US" sz="3200" dirty="0"/>
              <a:t>Planning meetings, “off-site” events, staff education events</a:t>
            </a:r>
          </a:p>
          <a:p>
            <a:pPr marL="742950" lvl="1" indent="-285750">
              <a:buFont typeface="Arial" panose="020B0604020202020204" pitchFamily="34" charset="0"/>
              <a:buChar char="•"/>
            </a:pPr>
            <a:r>
              <a:rPr lang="en-US" sz="3200" dirty="0"/>
              <a:t>Hosting customer events for sales promotions or goodwill</a:t>
            </a:r>
          </a:p>
          <a:p>
            <a:pPr marL="742950" lvl="1" indent="-285750">
              <a:buFont typeface="Arial" panose="020B0604020202020204" pitchFamily="34" charset="0"/>
              <a:buChar char="•"/>
            </a:pPr>
            <a:r>
              <a:rPr lang="en-US" sz="3200" dirty="0"/>
              <a:t>Temporary lodging visiting employees or contractors</a:t>
            </a:r>
          </a:p>
          <a:p>
            <a:pPr marL="457200" lvl="0" indent="-457200">
              <a:buFont typeface="Arial" panose="020B0604020202020204" pitchFamily="34" charset="0"/>
              <a:buChar char="•"/>
            </a:pPr>
            <a:r>
              <a:rPr lang="en-US" sz="3200" dirty="0"/>
              <a:t>Sole proprietors not eligible nor rented homes </a:t>
            </a:r>
          </a:p>
          <a:p>
            <a:pPr marL="457200" indent="-457200">
              <a:buFont typeface="Arial" panose="020B0604020202020204" pitchFamily="34" charset="0"/>
              <a:buChar char="•"/>
            </a:pPr>
            <a:r>
              <a:rPr lang="en-US" sz="3200" dirty="0"/>
              <a:t>Amount of rent paid should be reasonable based </a:t>
            </a:r>
          </a:p>
          <a:p>
            <a:pPr marL="457200" indent="-457200">
              <a:buFont typeface="Arial" panose="020B0604020202020204" pitchFamily="34" charset="0"/>
              <a:buChar char="•"/>
            </a:pPr>
            <a:r>
              <a:rPr lang="en-US" sz="3200" dirty="0"/>
              <a:t>If home office, “rental events” should not be same space. </a:t>
            </a:r>
          </a:p>
        </p:txBody>
      </p:sp>
    </p:spTree>
    <p:extLst>
      <p:ext uri="{BB962C8B-B14F-4D97-AF65-F5344CB8AC3E}">
        <p14:creationId xmlns:p14="http://schemas.microsoft.com/office/powerpoint/2010/main" val="112884264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fontAlgn="base">
              <a:lnSpc>
                <a:spcPct val="107000"/>
              </a:lnSpc>
              <a:spcBef>
                <a:spcPts val="0"/>
              </a:spcBef>
              <a:spcAft>
                <a:spcPts val="0"/>
              </a:spcAft>
            </a:pPr>
            <a:r>
              <a:rPr lang="en-US" b="1" dirty="0">
                <a:effectLst/>
                <a:ea typeface="Times New Roman" panose="02020603050405020304" pitchFamily="18" charset="0"/>
                <a:cs typeface="Times New Roman" panose="02020603050405020304" pitchFamily="18" charset="0"/>
              </a:rPr>
              <a:t>Real Property Trades or Businesses</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690688"/>
            <a:ext cx="10786872" cy="6038384"/>
          </a:xfrm>
          <a:prstGeom prst="rect">
            <a:avLst/>
          </a:prstGeom>
          <a:noFill/>
        </p:spPr>
        <p:txBody>
          <a:bodyPr wrap="square">
            <a:spAutoFit/>
          </a:bodyPr>
          <a:lstStyle/>
          <a:p>
            <a:pPr marL="0" marR="0" fontAlgn="base">
              <a:spcBef>
                <a:spcPts val="0"/>
              </a:spcBef>
              <a:spcAft>
                <a:spcPts val="0"/>
              </a:spcAf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Real property trade or business is trade or business that does any of following with real property.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Develops or redevelops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Constructs or reconstructs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Acquires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Converts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Rents or leases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Operates or manages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Bef>
                <a:spcPts val="900"/>
              </a:spcBef>
              <a:spcAft>
                <a:spcPts val="900"/>
              </a:spcAft>
              <a:buSzPts val="1000"/>
              <a:buFont typeface="Symbol" panose="05050102010706020507" pitchFamily="18" charset="2"/>
              <a:buChar char=""/>
              <a:tabLst>
                <a:tab pos="457200" algn="l"/>
              </a:tabLst>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Brokers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72937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fontAlgn="base">
              <a:lnSpc>
                <a:spcPct val="107000"/>
              </a:lnSpc>
              <a:spcBef>
                <a:spcPts val="0"/>
              </a:spcBef>
              <a:spcAft>
                <a:spcPts val="0"/>
              </a:spcAft>
            </a:pPr>
            <a:r>
              <a:rPr lang="en-US" b="1" dirty="0">
                <a:effectLst/>
                <a:ea typeface="Times New Roman" panose="02020603050405020304" pitchFamily="18" charset="0"/>
                <a:cs typeface="Times New Roman" panose="02020603050405020304" pitchFamily="18" charset="0"/>
              </a:rPr>
              <a:t>Real Property Trades or Businesses</a:t>
            </a: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780639"/>
          </a:xfrm>
          <a:prstGeom prst="rect">
            <a:avLst/>
          </a:prstGeom>
          <a:noFill/>
        </p:spPr>
        <p:txBody>
          <a:bodyPr wrap="square">
            <a:spAutoFit/>
          </a:bodyPr>
          <a:lstStyle/>
          <a:p>
            <a:pPr marL="0" marR="0" fontAlgn="base">
              <a:lnSpc>
                <a:spcPct val="107000"/>
              </a:lnSpc>
              <a:spcBef>
                <a:spcPts val="900"/>
              </a:spcBef>
              <a:spcAft>
                <a:spcPts val="900"/>
              </a:spcAft>
            </a:pPr>
            <a:r>
              <a:rPr lang="en-US" sz="3200" dirty="0">
                <a:effectLst/>
                <a:latin typeface="Arial" panose="020B0604020202020204" pitchFamily="34" charset="0"/>
                <a:ea typeface="Times New Roman" panose="02020603050405020304" pitchFamily="18" charset="0"/>
                <a:cs typeface="Times New Roman" panose="02020603050405020304" pitchFamily="18" charset="0"/>
              </a:rPr>
              <a:t>Following occupations fall within these categories: Construction company, Real estate developer, Real estate investor, Rental real estate property owner, Carpenter, Plumber, Electrician, Real estate agent, Real estate broker, Property manager.</a:t>
            </a:r>
          </a:p>
          <a:p>
            <a:pPr fontAlgn="base">
              <a:lnSpc>
                <a:spcPct val="107000"/>
              </a:lnSpc>
              <a:spcBef>
                <a:spcPts val="900"/>
              </a:spcBef>
              <a:spcAft>
                <a:spcPts val="900"/>
              </a:spcAft>
            </a:pPr>
            <a:r>
              <a:rPr lang="en-US" sz="3200" b="1" dirty="0">
                <a:effectLst/>
                <a:latin typeface="Arial" panose="020B0604020202020204" pitchFamily="34" charset="0"/>
                <a:ea typeface="Times New Roman" panose="02020603050405020304" pitchFamily="18" charset="0"/>
                <a:cs typeface="Times New Roman" panose="02020603050405020304" pitchFamily="18" charset="0"/>
              </a:rPr>
              <a:t>Note: </a:t>
            </a:r>
            <a:r>
              <a:rPr lang="en-US" sz="3200" i="1" dirty="0">
                <a:effectLst/>
                <a:latin typeface="Arial" panose="020B0604020202020204" pitchFamily="34" charset="0"/>
                <a:ea typeface="Times New Roman" panose="02020603050405020304" pitchFamily="18" charset="0"/>
                <a:cs typeface="Times New Roman" panose="02020603050405020304" pitchFamily="18" charset="0"/>
              </a:rPr>
              <a:t>Real estate mortgage agents or loan brokers do not qualify as services in real property trade or business.</a:t>
            </a:r>
          </a:p>
          <a:p>
            <a:pPr fontAlgn="base">
              <a:lnSpc>
                <a:spcPct val="107000"/>
              </a:lnSpc>
              <a:spcBef>
                <a:spcPts val="900"/>
              </a:spcBef>
              <a:spcAft>
                <a:spcPts val="900"/>
              </a:spcAft>
            </a:pPr>
            <a:r>
              <a:rPr lang="en-US" sz="32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Note: </a:t>
            </a:r>
            <a:r>
              <a:rPr lang="en-US" sz="2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Travel time can help TP qualify for material participation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900"/>
              </a:spcBef>
              <a:spcAft>
                <a:spcPts val="900"/>
              </a:spcAft>
            </a:pPr>
            <a:r>
              <a:rPr lang="en-US" sz="4000" b="1" dirty="0">
                <a:solidFill>
                  <a:schemeClr val="accent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40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6088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0"/>
              </a:spcBef>
              <a:spcAft>
                <a:spcPts val="0"/>
              </a:spcAft>
            </a:pPr>
            <a:r>
              <a:rPr lang="en-US" sz="5400" b="1" dirty="0">
                <a:effectLst/>
                <a:ea typeface="Times New Roman" panose="02020603050405020304" pitchFamily="18" charset="0"/>
                <a:cs typeface="Times New Roman" panose="02020603050405020304" pitchFamily="18" charset="0"/>
              </a:rPr>
              <a:t>Spouse’s Services:</a:t>
            </a:r>
            <a:endParaRPr lang="en-US" sz="54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714339"/>
          </a:xfrm>
          <a:prstGeom prst="rect">
            <a:avLst/>
          </a:prstGeom>
          <a:noFill/>
        </p:spPr>
        <p:txBody>
          <a:bodyPr wrap="square">
            <a:spAutoFit/>
          </a:bodyPr>
          <a:lstStyle/>
          <a:p>
            <a:pPr marL="571500" marR="0" indent="-571500" fontAlgn="base">
              <a:lnSpc>
                <a:spcPct val="107000"/>
              </a:lnSpc>
              <a:spcBef>
                <a:spcPts val="900"/>
              </a:spcBef>
              <a:spcAft>
                <a:spcPts val="90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cs typeface="Times New Roman" panose="02020603050405020304" pitchFamily="18" charset="0"/>
              </a:rPr>
              <a:t>If spouse’s personal service income meets requirements for real property trade or business services, that spouse will qualify as  Real Estate Professional, </a:t>
            </a:r>
            <a:r>
              <a:rPr lang="en-US" sz="2800" b="1" i="1" dirty="0">
                <a:effectLst/>
                <a:latin typeface="Arial" panose="020B0604020202020204" pitchFamily="34" charset="0"/>
                <a:ea typeface="Times New Roman" panose="02020603050405020304" pitchFamily="18" charset="0"/>
                <a:cs typeface="Times New Roman" panose="02020603050405020304" pitchFamily="18" charset="0"/>
              </a:rPr>
              <a:t>but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will not affect non-qualifying spouse’s classification. </a:t>
            </a:r>
          </a:p>
          <a:p>
            <a:pPr marL="571500" marR="0" indent="-571500" fontAlgn="base">
              <a:lnSpc>
                <a:spcPct val="107000"/>
              </a:lnSpc>
              <a:spcBef>
                <a:spcPts val="900"/>
              </a:spcBef>
              <a:spcAft>
                <a:spcPts val="900"/>
              </a:spcAft>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Can’t combine for Re Pro, but Ok for material participation</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p>
            <a:pPr marL="571500" indent="-571500" fontAlgn="base">
              <a:lnSpc>
                <a:spcPct val="107000"/>
              </a:lnSpc>
              <a:spcBef>
                <a:spcPts val="900"/>
              </a:spcBef>
              <a:spcAft>
                <a:spcPts val="900"/>
              </a:spcAft>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Spouse’s participation in activity helps determine if </a:t>
            </a:r>
            <a:r>
              <a:rPr lang="en-US" sz="2800" b="1" dirty="0">
                <a:latin typeface="Arial" panose="020B0604020202020204" pitchFamily="34" charset="0"/>
                <a:ea typeface="Times New Roman" panose="02020603050405020304" pitchFamily="18" charset="0"/>
                <a:cs typeface="Times New Roman" panose="02020603050405020304" pitchFamily="18" charset="0"/>
              </a:rPr>
              <a:t>material participation</a:t>
            </a:r>
            <a:r>
              <a:rPr lang="en-US" sz="2800" dirty="0">
                <a:latin typeface="Arial" panose="020B0604020202020204" pitchFamily="34" charset="0"/>
                <a:ea typeface="Times New Roman" panose="02020603050405020304" pitchFamily="18" charset="0"/>
                <a:cs typeface="Times New Roman" panose="02020603050405020304" pitchFamily="18" charset="0"/>
              </a:rPr>
              <a:t> rules are met. Rule applies even if one spouse doesn’t own interest in property. It also applies if spouse file MFS.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900"/>
              </a:spcBef>
              <a:spcAft>
                <a:spcPts val="90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70314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6"/>
            <a:ext cx="10786872" cy="1084296"/>
          </a:xfrm>
          <a:noFill/>
        </p:spPr>
        <p:txBody>
          <a:bodyPr>
            <a:normAutofit fontScale="90000"/>
          </a:bodyPr>
          <a:lstStyle/>
          <a:p>
            <a:pPr marL="0" marR="0" algn="ctr" fontAlgn="base">
              <a:lnSpc>
                <a:spcPct val="107000"/>
              </a:lnSpc>
              <a:spcBef>
                <a:spcPts val="900"/>
              </a:spcBef>
              <a:spcAft>
                <a:spcPts val="900"/>
              </a:spcAft>
            </a:pPr>
            <a:r>
              <a:rPr lang="en-US" sz="6600" b="1" dirty="0">
                <a:effectLst/>
                <a:ea typeface="Times New Roman" panose="02020603050405020304" pitchFamily="18" charset="0"/>
                <a:cs typeface="Times New Roman" panose="02020603050405020304" pitchFamily="18" charset="0"/>
              </a:rPr>
              <a:t>Material Participation</a:t>
            </a:r>
            <a:endParaRPr lang="en-US" sz="66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449422"/>
            <a:ext cx="10786872" cy="7043147"/>
          </a:xfrm>
          <a:prstGeom prst="rect">
            <a:avLst/>
          </a:prstGeom>
          <a:noFill/>
        </p:spPr>
        <p:txBody>
          <a:bodyPr wrap="square">
            <a:spAutoFit/>
          </a:bodyPr>
          <a:lstStyle/>
          <a:p>
            <a:pPr marL="0" marR="0" fontAlgn="base">
              <a:lnSpc>
                <a:spcPct val="107000"/>
              </a:lnSpc>
              <a:spcBef>
                <a:spcPts val="900"/>
              </a:spcBef>
              <a:spcAft>
                <a:spcPts val="900"/>
              </a:spcAft>
            </a:pPr>
            <a:r>
              <a:rPr lang="en-US" sz="2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 qualify for material participation one of following </a:t>
            </a:r>
            <a:r>
              <a:rPr lang="en-US" sz="26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must</a:t>
            </a:r>
            <a:r>
              <a:rPr lang="en-US" sz="2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apply:</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buFont typeface="Symbol" panose="05050102010706020507" pitchFamily="18" charset="2"/>
              <a:buChar char=""/>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Taxpayer works 500 hours or more in activity during year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buFont typeface="Symbol" panose="05050102010706020507" pitchFamily="18" charset="2"/>
              <a:buChar char=""/>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Taxpayer does all or nearly all of work for activity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buFont typeface="Symbol" panose="05050102010706020507" pitchFamily="18" charset="2"/>
              <a:buChar char=""/>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Taxpayer works more than 100 hours in activity for year and no one else works more than TP does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buFont typeface="Symbol" panose="05050102010706020507" pitchFamily="18" charset="2"/>
              <a:buChar char=""/>
            </a:pPr>
            <a:r>
              <a:rPr lang="en-US"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Activity is a significant participation activity (SPA), and sum of SPAs in which TP works 100-500 hours exceeds 500 hours for year</a:t>
            </a:r>
          </a:p>
          <a:p>
            <a:pPr marL="342900" marR="0" lvl="0" indent="-342900" fontAlgn="base">
              <a:lnSpc>
                <a:spcPct val="107000"/>
              </a:lnSpc>
              <a:buFont typeface="Symbol" panose="05050102010706020507" pitchFamily="18" charset="2"/>
              <a:buChar char=""/>
            </a:pPr>
            <a:r>
              <a:rPr lang="en-US"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TP materially participated in activity in any 5 of previous 10 years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buFont typeface="Symbol" panose="05050102010706020507" pitchFamily="18" charset="2"/>
              <a:buChar char=""/>
            </a:pPr>
            <a:r>
              <a:rPr lang="en-US"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Activity is personal service activity and taxpayer materially participated in any of previous 3 years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buFont typeface="Symbol" panose="05050102010706020507" pitchFamily="18" charset="2"/>
              <a:buChar char=""/>
            </a:pPr>
            <a:r>
              <a:rPr lang="en-US"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Based on facts and circumstances &amp; regular and continuous basis, at least 100 hours in activity, no one else works more, &amp; no one receives compensation for managing property.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900"/>
              </a:spcBef>
              <a:spcAft>
                <a:spcPts val="900"/>
              </a:spcAft>
              <a:buFont typeface="Symbol" panose="05050102010706020507" pitchFamily="18" charset="2"/>
              <a:buChar char=""/>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38385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lnSpc>
                <a:spcPct val="107000"/>
              </a:lnSpc>
              <a:spcBef>
                <a:spcPts val="0"/>
              </a:spcBef>
              <a:spcAft>
                <a:spcPts val="0"/>
              </a:spcAft>
            </a:pPr>
            <a:r>
              <a:rPr lang="en-US" sz="4000" b="1" dirty="0">
                <a:effectLst/>
                <a:ea typeface="Times New Roman" panose="02020603050405020304" pitchFamily="18" charset="0"/>
                <a:cs typeface="Times New Roman" panose="02020603050405020304" pitchFamily="18" charset="0"/>
              </a:rPr>
              <a:t>RE Pro Material Participation for Multiple </a:t>
            </a:r>
            <a:r>
              <a:rPr lang="en-US" sz="4000" b="1" dirty="0">
                <a:ea typeface="Times New Roman" panose="02020603050405020304" pitchFamily="18" charset="0"/>
                <a:cs typeface="Times New Roman" panose="02020603050405020304" pitchFamily="18" charset="0"/>
              </a:rPr>
              <a:t>R</a:t>
            </a:r>
            <a:r>
              <a:rPr lang="en-US" sz="4000" b="1" dirty="0">
                <a:effectLst/>
                <a:ea typeface="Times New Roman" panose="02020603050405020304" pitchFamily="18" charset="0"/>
                <a:cs typeface="Times New Roman" panose="02020603050405020304" pitchFamily="18" charset="0"/>
              </a:rPr>
              <a:t>entals:</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762621"/>
          </a:xfrm>
          <a:prstGeom prst="rect">
            <a:avLst/>
          </a:prstGeom>
          <a:noFill/>
        </p:spPr>
        <p:txBody>
          <a:bodyPr wrap="square">
            <a:spAutoFit/>
          </a:bodyPr>
          <a:lstStyle/>
          <a:p>
            <a:pPr marL="571500" indent="-571500" fontAlgn="base">
              <a:lnSpc>
                <a:spcPct val="107000"/>
              </a:lnSpc>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Must consider hours participated in each activity separately for purposes of material participated in each rental RE activity.</a:t>
            </a:r>
          </a:p>
          <a:p>
            <a:pPr marL="571500" indent="-571500" fontAlgn="base">
              <a:lnSpc>
                <a:spcPct val="107000"/>
              </a:lnSpc>
              <a:buFont typeface="Arial" panose="020B0604020202020204" pitchFamily="34" charset="0"/>
              <a:buChar char="•"/>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571500" marR="0" indent="-571500" fontAlgn="base">
              <a:lnSpc>
                <a:spcPct val="107000"/>
              </a:lnSpc>
              <a:spcBef>
                <a:spcPts val="0"/>
              </a:spcBef>
              <a:spcAft>
                <a:spcPts val="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cs typeface="Times New Roman" panose="02020603050405020304" pitchFamily="18" charset="0"/>
              </a:rPr>
              <a:t>Unless TP “groups” multiple rental properties &amp; treats as </a:t>
            </a:r>
            <a:r>
              <a:rPr lang="en-US" sz="2800" dirty="0">
                <a:latin typeface="Arial" panose="020B0604020202020204" pitchFamily="34" charset="0"/>
                <a:ea typeface="Times New Roman" panose="02020603050405020304" pitchFamily="18" charset="0"/>
                <a:cs typeface="Times New Roman" panose="02020603050405020304" pitchFamily="18" charset="0"/>
              </a:rPr>
              <a:t>1</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activity for meeting material participation requirements.</a:t>
            </a:r>
          </a:p>
          <a:p>
            <a:pPr marL="571500" marR="0" indent="-571500" fontAlgn="base">
              <a:lnSpc>
                <a:spcPct val="107000"/>
              </a:lnSpc>
              <a:spcBef>
                <a:spcPts val="0"/>
              </a:spcBef>
              <a:spcAft>
                <a:spcPts val="0"/>
              </a:spcAft>
              <a:buFont typeface="Arial" panose="020B0604020202020204" pitchFamily="34" charset="0"/>
              <a:buChar char="•"/>
            </a:pP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p>
            <a:pPr marL="571500" indent="-571500" fontAlgn="base">
              <a:lnSpc>
                <a:spcPct val="107000"/>
              </a:lnSpc>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May be made for any year that TP qualifies as  RE Pro. Can make election for later year.</a:t>
            </a:r>
          </a:p>
          <a:p>
            <a:pPr marL="571500" indent="-571500" fontAlgn="base">
              <a:lnSpc>
                <a:spcPct val="107000"/>
              </a:lnSpc>
              <a:buFont typeface="Arial" panose="020B0604020202020204" pitchFamily="34" charset="0"/>
              <a:buChar char="•"/>
            </a:pPr>
            <a:endParaRPr lang="en-US" sz="2800" dirty="0">
              <a:latin typeface="Arial" panose="020B0604020202020204" pitchFamily="34" charset="0"/>
              <a:ea typeface="Times New Roman" panose="02020603050405020304" pitchFamily="18" charset="0"/>
              <a:cs typeface="Times New Roman" panose="02020603050405020304" pitchFamily="18" charset="0"/>
            </a:endParaRPr>
          </a:p>
          <a:p>
            <a:pPr marL="571500" indent="-571500" fontAlgn="base">
              <a:lnSpc>
                <a:spcPct val="107000"/>
              </a:lnSpc>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RE Pro: individuals, C Corp, S Corp, partnerships, trust &amp; estates.</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571500" marR="0" indent="-571500" fontAlgn="base">
              <a:lnSpc>
                <a:spcPct val="107000"/>
              </a:lnSpc>
              <a:spcBef>
                <a:spcPts val="0"/>
              </a:spcBef>
              <a:spcAft>
                <a:spcPts val="0"/>
              </a:spcAft>
              <a:buFont typeface="Arial" panose="020B0604020202020204" pitchFamily="34" charset="0"/>
              <a:buChar char="•"/>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26315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lnSpc>
                <a:spcPct val="107000"/>
              </a:lnSpc>
              <a:spcBef>
                <a:spcPts val="0"/>
              </a:spcBef>
              <a:spcAft>
                <a:spcPts val="0"/>
              </a:spcAft>
            </a:pPr>
            <a:r>
              <a:rPr lang="en-US" sz="4900" b="1" dirty="0">
                <a:effectLst/>
                <a:ea typeface="Times New Roman" panose="02020603050405020304" pitchFamily="18" charset="0"/>
                <a:cs typeface="Times New Roman" panose="02020603050405020304" pitchFamily="18" charset="0"/>
              </a:rPr>
              <a:t>Effects of Grouping Election</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279034"/>
            <a:ext cx="10786872" cy="7609647"/>
          </a:xfrm>
          <a:prstGeom prst="rect">
            <a:avLst/>
          </a:prstGeom>
          <a:noFill/>
        </p:spPr>
        <p:txBody>
          <a:bodyPr wrap="square">
            <a:spAutoFit/>
          </a:bodyPr>
          <a:lstStyle/>
          <a:p>
            <a:pPr marL="457200" marR="0" indent="-457200">
              <a:lnSpc>
                <a:spcPct val="107000"/>
              </a:lnSpc>
              <a:spcBef>
                <a:spcPts val="0"/>
              </a:spcBef>
              <a:spcAft>
                <a:spcPts val="1650"/>
              </a:spcAft>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G</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rouping election causes properties which were considered “passive” in prior year to now be considered “active”</a:t>
            </a:r>
          </a:p>
          <a:p>
            <a:pPr marL="457200" marR="0" indent="-457200">
              <a:lnSpc>
                <a:spcPct val="107000"/>
              </a:lnSpc>
              <a:spcBef>
                <a:spcPts val="0"/>
              </a:spcBef>
              <a:spcAft>
                <a:spcPts val="165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cs typeface="Times New Roman" panose="02020603050405020304" pitchFamily="18" charset="0"/>
              </a:rPr>
              <a:t>Prior year suspended losses stay suspended until TP has other passive income outside of grouped properties.  </a:t>
            </a:r>
          </a:p>
          <a:p>
            <a:pPr marL="457200" marR="0" indent="-457200">
              <a:lnSpc>
                <a:spcPct val="107000"/>
              </a:lnSpc>
              <a:spcBef>
                <a:spcPts val="0"/>
              </a:spcBef>
              <a:spcAft>
                <a:spcPts val="165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cs typeface="Times New Roman" panose="02020603050405020304" pitchFamily="18" charset="0"/>
              </a:rPr>
              <a:t>Only losses incurred from year of election &amp; forward  allowed to be deducted, and not as passive losses.</a:t>
            </a:r>
          </a:p>
          <a:p>
            <a:pPr marL="457200" indent="-457200">
              <a:lnSpc>
                <a:spcPct val="107000"/>
              </a:lnSpc>
              <a:spcAft>
                <a:spcPts val="1650"/>
              </a:spcAft>
              <a:buFont typeface="Arial" panose="020B0604020202020204" pitchFamily="34" charset="0"/>
              <a:buChar char="•"/>
            </a:pPr>
            <a:r>
              <a:rPr lang="en-US" sz="2800" dirty="0">
                <a:latin typeface="Arial" panose="020B0604020202020204" pitchFamily="34" charset="0"/>
                <a:ea typeface="Times New Roman" panose="02020603050405020304" pitchFamily="18" charset="0"/>
                <a:cs typeface="Times New Roman" panose="02020603050405020304" pitchFamily="18" charset="0"/>
              </a:rPr>
              <a:t>If one rental property from group sold, </a:t>
            </a:r>
            <a:r>
              <a:rPr lang="en-US" sz="2800" b="1" dirty="0">
                <a:latin typeface="Arial" panose="020B0604020202020204" pitchFamily="34" charset="0"/>
                <a:ea typeface="Times New Roman" panose="02020603050405020304" pitchFamily="18" charset="0"/>
                <a:cs typeface="Times New Roman" panose="02020603050405020304" pitchFamily="18" charset="0"/>
              </a:rPr>
              <a:t>prior year</a:t>
            </a:r>
            <a:r>
              <a:rPr lang="en-US" sz="2800" dirty="0">
                <a:latin typeface="Arial" panose="020B0604020202020204" pitchFamily="34" charset="0"/>
                <a:ea typeface="Times New Roman" panose="02020603050405020304" pitchFamily="18" charset="0"/>
                <a:cs typeface="Times New Roman" panose="02020603050405020304" pitchFamily="18" charset="0"/>
              </a:rPr>
              <a:t> suspended passive losses from that property will not be freed up and  deducted until all of rental activities in group are sold.</a:t>
            </a:r>
          </a:p>
          <a:p>
            <a:pPr marL="457200" indent="-457200">
              <a:lnSpc>
                <a:spcPct val="107000"/>
              </a:lnSpc>
              <a:spcAft>
                <a:spcPts val="1650"/>
              </a:spcAft>
              <a:buFont typeface="Arial" panose="020B0604020202020204" pitchFamily="34" charset="0"/>
              <a:buChar char="•"/>
            </a:pPr>
            <a:r>
              <a:rPr lang="en-US" sz="2800" dirty="0">
                <a:latin typeface="Arial" panose="020B0604020202020204" pitchFamily="34" charset="0"/>
                <a:ea typeface="Calibri" panose="020F0502020204030204" pitchFamily="34" charset="0"/>
                <a:cs typeface="Times New Roman" panose="02020603050405020304" pitchFamily="18" charset="0"/>
              </a:rPr>
              <a:t>Binding, in year made an all subsequent RE Pro years </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650"/>
              </a:spcAft>
            </a:pPr>
            <a:r>
              <a:rPr lang="en-US" sz="36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10506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32D68-09BD-3A2C-D184-AB11AE482F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319373-3F28-ACBD-CD19-FDDEF1E84D5F}"/>
              </a:ext>
            </a:extLst>
          </p:cNvPr>
          <p:cNvSpPr>
            <a:spLocks noGrp="1"/>
          </p:cNvSpPr>
          <p:nvPr>
            <p:ph type="title"/>
          </p:nvPr>
        </p:nvSpPr>
        <p:spPr>
          <a:xfrm>
            <a:off x="566928" y="365125"/>
            <a:ext cx="10786872" cy="1325563"/>
          </a:xfrm>
          <a:noFill/>
        </p:spPr>
        <p:txBody>
          <a:bodyPr>
            <a:normAutofit/>
          </a:bodyPr>
          <a:lstStyle/>
          <a:p>
            <a:pPr marL="0" marR="0" algn="ctr">
              <a:lnSpc>
                <a:spcPct val="107000"/>
              </a:lnSpc>
              <a:spcBef>
                <a:spcPts val="1200"/>
              </a:spcBef>
              <a:spcAft>
                <a:spcPts val="0"/>
              </a:spcAft>
            </a:pPr>
            <a:r>
              <a:rPr lang="en-US" sz="6600" b="1" kern="0" dirty="0">
                <a:effectLst/>
                <a:ea typeface="Times New Roman" panose="02020603050405020304" pitchFamily="18" charset="0"/>
                <a:cs typeface="Times New Roman" panose="02020603050405020304" pitchFamily="18" charset="0"/>
              </a:rPr>
              <a:t>Repair Regs </a:t>
            </a:r>
          </a:p>
        </p:txBody>
      </p:sp>
      <p:sp>
        <p:nvSpPr>
          <p:cNvPr id="4" name="TextBox 3">
            <a:extLst>
              <a:ext uri="{FF2B5EF4-FFF2-40B4-BE49-F238E27FC236}">
                <a16:creationId xmlns:a16="http://schemas.microsoft.com/office/drawing/2014/main" id="{E2BF971F-9382-E28F-4BE4-3335EF828FAC}"/>
              </a:ext>
            </a:extLst>
          </p:cNvPr>
          <p:cNvSpPr txBox="1"/>
          <p:nvPr/>
        </p:nvSpPr>
        <p:spPr>
          <a:xfrm>
            <a:off x="566928" y="1828800"/>
            <a:ext cx="10786872" cy="6152262"/>
          </a:xfrm>
          <a:prstGeom prst="rect">
            <a:avLst/>
          </a:prstGeom>
          <a:noFill/>
        </p:spPr>
        <p:txBody>
          <a:bodyPr wrap="square">
            <a:spAutoFit/>
          </a:bodyPr>
          <a:lstStyle/>
          <a:p>
            <a:pPr marL="571500" marR="0" lvl="0" indent="-5715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44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Deduction &amp; Capitalization of Amounts for Tangible Property </a:t>
            </a:r>
          </a:p>
          <a:p>
            <a:pPr marL="571500" marR="0" lvl="0" indent="-5715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44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571500" marR="0" lvl="0" indent="-5715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44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In 2014 adopted final regulations regarding amounts paid to acquire, produce, or improve tangible property. </a:t>
            </a:r>
            <a:endParaRPr kumimoji="0" lang="en-US" sz="44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36119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FBBC6-FC90-941F-FF7F-C25DAB5E0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1BB1D-34CF-F31D-AD5B-53F8FCADE41D}"/>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800"/>
              </a:spcAft>
            </a:pPr>
            <a:r>
              <a:rPr lang="en-US" sz="4000" b="1" dirty="0">
                <a:effectLst/>
                <a:ea typeface="Calibri" panose="020F0502020204030204" pitchFamily="34" charset="0"/>
                <a:cs typeface="Times New Roman" panose="02020603050405020304" pitchFamily="18" charset="0"/>
              </a:rPr>
              <a:t>Amounts paid for acquisition or production</a:t>
            </a:r>
            <a:r>
              <a:rPr lang="en-US" sz="4000" dirty="0">
                <a:effectLst/>
                <a:ea typeface="Calibri" panose="020F0502020204030204" pitchFamily="34" charset="0"/>
                <a:cs typeface="Times New Roman" panose="02020603050405020304" pitchFamily="18" charset="0"/>
              </a:rPr>
              <a:t> </a:t>
            </a:r>
            <a:r>
              <a:rPr lang="en-US" sz="4000" b="1" dirty="0">
                <a:effectLst/>
                <a:ea typeface="Calibri" panose="020F0502020204030204" pitchFamily="34" charset="0"/>
                <a:cs typeface="Times New Roman" panose="02020603050405020304" pitchFamily="18" charset="0"/>
              </a:rPr>
              <a:t>of tangible property</a:t>
            </a:r>
          </a:p>
        </p:txBody>
      </p:sp>
      <p:sp>
        <p:nvSpPr>
          <p:cNvPr id="4" name="TextBox 3">
            <a:extLst>
              <a:ext uri="{FF2B5EF4-FFF2-40B4-BE49-F238E27FC236}">
                <a16:creationId xmlns:a16="http://schemas.microsoft.com/office/drawing/2014/main" id="{4EF728AF-D3EA-DC7D-BDDB-8F5123FC9CC5}"/>
              </a:ext>
            </a:extLst>
          </p:cNvPr>
          <p:cNvSpPr txBox="1"/>
          <p:nvPr/>
        </p:nvSpPr>
        <p:spPr>
          <a:xfrm>
            <a:off x="566928" y="1828800"/>
            <a:ext cx="10786872" cy="1098570"/>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20CBD284-02C5-98A1-BBC0-4AAAD9B6D272}"/>
              </a:ext>
            </a:extLst>
          </p:cNvPr>
          <p:cNvGraphicFramePr>
            <a:graphicFrameLocks noGrp="1"/>
          </p:cNvGraphicFramePr>
          <p:nvPr/>
        </p:nvGraphicFramePr>
        <p:xfrm>
          <a:off x="694945" y="5314951"/>
          <a:ext cx="6931152" cy="1543050"/>
        </p:xfrm>
        <a:graphic>
          <a:graphicData uri="http://schemas.openxmlformats.org/drawingml/2006/table">
            <a:tbl>
              <a:tblPr firstRow="1" firstCol="1" bandRow="1">
                <a:tableStyleId>{5C22544A-7EE6-4342-B048-85BDC9FD1C3A}</a:tableStyleId>
              </a:tblPr>
              <a:tblGrid>
                <a:gridCol w="2072759">
                  <a:extLst>
                    <a:ext uri="{9D8B030D-6E8A-4147-A177-3AD203B41FA5}">
                      <a16:colId xmlns:a16="http://schemas.microsoft.com/office/drawing/2014/main" val="1494517481"/>
                    </a:ext>
                  </a:extLst>
                </a:gridCol>
                <a:gridCol w="1964031">
                  <a:extLst>
                    <a:ext uri="{9D8B030D-6E8A-4147-A177-3AD203B41FA5}">
                      <a16:colId xmlns:a16="http://schemas.microsoft.com/office/drawing/2014/main" val="1623064424"/>
                    </a:ext>
                  </a:extLst>
                </a:gridCol>
                <a:gridCol w="1447181">
                  <a:extLst>
                    <a:ext uri="{9D8B030D-6E8A-4147-A177-3AD203B41FA5}">
                      <a16:colId xmlns:a16="http://schemas.microsoft.com/office/drawing/2014/main" val="4242767497"/>
                    </a:ext>
                  </a:extLst>
                </a:gridCol>
                <a:gridCol w="1447181">
                  <a:extLst>
                    <a:ext uri="{9D8B030D-6E8A-4147-A177-3AD203B41FA5}">
                      <a16:colId xmlns:a16="http://schemas.microsoft.com/office/drawing/2014/main" val="3824284991"/>
                    </a:ext>
                  </a:extLst>
                </a:gridCol>
              </a:tblGrid>
              <a:tr h="37100">
                <a:tc>
                  <a:txBody>
                    <a:bodyPr/>
                    <a:lstStyle/>
                    <a:p>
                      <a:pPr marL="0" marR="0" algn="ctr">
                        <a:lnSpc>
                          <a:spcPct val="107000"/>
                        </a:lnSpc>
                        <a:spcBef>
                          <a:spcPts val="0"/>
                        </a:spcBef>
                        <a:spcAft>
                          <a:spcPts val="0"/>
                        </a:spcAft>
                      </a:pPr>
                      <a:r>
                        <a:rPr lang="en-US" sz="1100" dirty="0">
                          <a:effectLst/>
                        </a:rPr>
                        <a:t>Category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Annual Election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Books &amp; Records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Dollar Limit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12649805"/>
                  </a:ext>
                </a:extLst>
              </a:tr>
              <a:tr h="37100">
                <a:tc>
                  <a:txBody>
                    <a:bodyPr/>
                    <a:lstStyle/>
                    <a:p>
                      <a:pPr>
                        <a:lnSpc>
                          <a:spcPct val="107000"/>
                        </a:lnSpc>
                      </a:pPr>
                      <a:endParaRPr lang="en-US" sz="1100" dirty="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dirty="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42733253"/>
                  </a:ext>
                </a:extLst>
              </a:tr>
              <a:tr h="37100">
                <a:tc>
                  <a:txBody>
                    <a:bodyPr/>
                    <a:lstStyle/>
                    <a:p>
                      <a:pPr marL="0" marR="0">
                        <a:lnSpc>
                          <a:spcPct val="107000"/>
                        </a:lnSpc>
                        <a:spcBef>
                          <a:spcPts val="0"/>
                        </a:spcBef>
                        <a:spcAft>
                          <a:spcPts val="0"/>
                        </a:spcAft>
                      </a:pPr>
                      <a:r>
                        <a:rPr lang="en-US" sz="1100" dirty="0">
                          <a:effectLst/>
                        </a:rPr>
                        <a:t>Materials &amp; Supplies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de Minimis Safe Harbor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dirty="0">
                          <a:effectLst/>
                        </a:rPr>
                        <a:t>Yes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$2,500 or $5,000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77123351"/>
                  </a:ext>
                </a:extLst>
              </a:tr>
              <a:tr h="37100">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91944053"/>
                  </a:ext>
                </a:extLst>
              </a:tr>
              <a:tr h="37100">
                <a:tc>
                  <a:txBody>
                    <a:bodyPr/>
                    <a:lstStyle/>
                    <a:p>
                      <a:pPr marL="0" marR="0">
                        <a:lnSpc>
                          <a:spcPct val="107000"/>
                        </a:lnSpc>
                        <a:spcBef>
                          <a:spcPts val="0"/>
                        </a:spcBef>
                        <a:spcAft>
                          <a:spcPts val="0"/>
                        </a:spcAft>
                      </a:pPr>
                      <a:r>
                        <a:rPr lang="en-US" sz="1100">
                          <a:effectLst/>
                        </a:rPr>
                        <a:t>Deduct Repairs &amp; Maint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dirty="0">
                          <a:effectLst/>
                        </a:rPr>
                        <a:t>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86244719"/>
                  </a:ext>
                </a:extLst>
              </a:tr>
              <a:tr h="37100">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41026302"/>
                  </a:ext>
                </a:extLst>
              </a:tr>
              <a:tr h="37100">
                <a:tc>
                  <a:txBody>
                    <a:bodyPr/>
                    <a:lstStyle/>
                    <a:p>
                      <a:pPr marL="0" marR="0">
                        <a:lnSpc>
                          <a:spcPct val="107000"/>
                        </a:lnSpc>
                        <a:spcBef>
                          <a:spcPts val="0"/>
                        </a:spcBef>
                        <a:spcAft>
                          <a:spcPts val="0"/>
                        </a:spcAft>
                      </a:pPr>
                      <a:r>
                        <a:rPr lang="en-US" sz="1100">
                          <a:effectLst/>
                        </a:rPr>
                        <a:t>Capitalize Repairs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Election to Capitalize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Yes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06061379"/>
                  </a:ext>
                </a:extLst>
              </a:tr>
              <a:tr h="37100">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36033710"/>
                  </a:ext>
                </a:extLst>
              </a:tr>
              <a:tr h="68326">
                <a:tc>
                  <a:txBody>
                    <a:bodyPr/>
                    <a:lstStyle/>
                    <a:p>
                      <a:pPr marL="0" marR="0">
                        <a:lnSpc>
                          <a:spcPct val="107000"/>
                        </a:lnSpc>
                        <a:spcBef>
                          <a:spcPts val="0"/>
                        </a:spcBef>
                        <a:spcAft>
                          <a:spcPts val="0"/>
                        </a:spcAft>
                      </a:pPr>
                      <a:r>
                        <a:rPr lang="en-US" sz="1100">
                          <a:effectLst/>
                        </a:rPr>
                        <a:t>Deduct Capital Improvements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Safe Harbor Small Taxpayers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100" dirty="0">
                          <a:effectLst/>
                        </a:rPr>
                        <a:t>$10,000 or 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13645577"/>
                  </a:ext>
                </a:extLst>
              </a:tr>
            </a:tbl>
          </a:graphicData>
        </a:graphic>
      </p:graphicFrame>
      <p:sp>
        <p:nvSpPr>
          <p:cNvPr id="5" name="Rectangle 1">
            <a:extLst>
              <a:ext uri="{FF2B5EF4-FFF2-40B4-BE49-F238E27FC236}">
                <a16:creationId xmlns:a16="http://schemas.microsoft.com/office/drawing/2014/main" id="{EC167601-6021-1062-9E89-087146BBD5C3}"/>
              </a:ext>
            </a:extLst>
          </p:cNvPr>
          <p:cNvSpPr>
            <a:spLocks noChangeArrowheads="1"/>
          </p:cNvSpPr>
          <p:nvPr/>
        </p:nvSpPr>
        <p:spPr bwMode="auto">
          <a:xfrm>
            <a:off x="3079750" y="30638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1FA92BBD-D60E-6697-F447-DD4B44842FD4}"/>
              </a:ext>
            </a:extLst>
          </p:cNvPr>
          <p:cNvPicPr>
            <a:picLocks noChangeAspect="1"/>
          </p:cNvPicPr>
          <p:nvPr/>
        </p:nvPicPr>
        <p:blipFill>
          <a:blip r:embed="rId2"/>
          <a:stretch>
            <a:fillRect/>
          </a:stretch>
        </p:blipFill>
        <p:spPr>
          <a:xfrm>
            <a:off x="566928" y="1683429"/>
            <a:ext cx="11502796" cy="5174571"/>
          </a:xfrm>
          <a:prstGeom prst="rect">
            <a:avLst/>
          </a:prstGeom>
        </p:spPr>
      </p:pic>
    </p:spTree>
    <p:extLst>
      <p:ext uri="{BB962C8B-B14F-4D97-AF65-F5344CB8AC3E}">
        <p14:creationId xmlns:p14="http://schemas.microsoft.com/office/powerpoint/2010/main" val="237395966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E9251-8AAB-ECA5-E139-E46807ED0A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AB9A3-3597-CB05-FC64-849B452055F3}"/>
              </a:ext>
            </a:extLst>
          </p:cNvPr>
          <p:cNvSpPr>
            <a:spLocks noGrp="1"/>
          </p:cNvSpPr>
          <p:nvPr>
            <p:ph type="title"/>
          </p:nvPr>
        </p:nvSpPr>
        <p:spPr>
          <a:xfrm>
            <a:off x="566928" y="328549"/>
            <a:ext cx="10786872" cy="1325563"/>
          </a:xfrm>
          <a:noFill/>
        </p:spPr>
        <p:txBody>
          <a:bodyPr>
            <a:normAutofit fontScale="90000"/>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Amounts paid for the</a:t>
            </a:r>
            <a:r>
              <a:rPr lang="en-US" sz="4000" dirty="0">
                <a:effectLst/>
                <a:ea typeface="Calibri" panose="020F0502020204030204" pitchFamily="34" charset="0"/>
                <a:cs typeface="Times New Roman" panose="02020603050405020304" pitchFamily="18" charset="0"/>
              </a:rPr>
              <a:t> </a:t>
            </a:r>
            <a:r>
              <a:rPr lang="en-US" sz="4000" b="1" dirty="0">
                <a:effectLst/>
                <a:ea typeface="Calibri" panose="020F0502020204030204" pitchFamily="34" charset="0"/>
                <a:cs typeface="Times New Roman" panose="02020603050405020304" pitchFamily="18" charset="0"/>
              </a:rPr>
              <a:t>acquisition or production</a:t>
            </a:r>
            <a:r>
              <a:rPr lang="en-US" sz="4000" dirty="0">
                <a:effectLst/>
                <a:ea typeface="Calibri" panose="020F0502020204030204" pitchFamily="34" charset="0"/>
                <a:cs typeface="Times New Roman" panose="02020603050405020304" pitchFamily="18" charset="0"/>
              </a:rPr>
              <a:t> of tangible property</a:t>
            </a:r>
          </a:p>
        </p:txBody>
      </p:sp>
      <p:sp>
        <p:nvSpPr>
          <p:cNvPr id="4" name="TextBox 3">
            <a:extLst>
              <a:ext uri="{FF2B5EF4-FFF2-40B4-BE49-F238E27FC236}">
                <a16:creationId xmlns:a16="http://schemas.microsoft.com/office/drawing/2014/main" id="{DFE859D9-A546-51BA-D08F-EEE9CD6F2082}"/>
              </a:ext>
            </a:extLst>
          </p:cNvPr>
          <p:cNvSpPr txBox="1"/>
          <p:nvPr/>
        </p:nvSpPr>
        <p:spPr>
          <a:xfrm>
            <a:off x="566928" y="1654112"/>
            <a:ext cx="10786872" cy="5966954"/>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Materials &amp; Supplies </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A component or tool for maintaining or repairing other property</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Fuel, lubricants, water and similar items expected to be used within one year</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Property with an economic useful life of 1 year or less</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Item costing $199 or less</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800"/>
              </a:spcAft>
              <a:buClrTx/>
              <a:buSzTx/>
              <a:buFont typeface="+mj-lt"/>
              <a:buAutoNum type="alphaLcPeriod"/>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Items identified in other IRS guidance as qualifying as supplies such as small wares in restaurants</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en-US" sz="2400" b="0" i="0" u="none" strike="noStrike" kern="1200" cap="none" spc="0" normalizeH="0" baseline="0" noProof="0" dirty="0" err="1">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Cont</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829475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CED3C-E42A-83BF-BB28-BB5FAD933D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AF9BD6-8270-6BAE-AEAD-B0A6A64D5878}"/>
              </a:ext>
            </a:extLst>
          </p:cNvPr>
          <p:cNvSpPr>
            <a:spLocks noGrp="1"/>
          </p:cNvSpPr>
          <p:nvPr>
            <p:ph type="title"/>
          </p:nvPr>
        </p:nvSpPr>
        <p:spPr>
          <a:xfrm>
            <a:off x="566928" y="328549"/>
            <a:ext cx="10786872" cy="1325563"/>
          </a:xfrm>
          <a:noFill/>
        </p:spPr>
        <p:txBody>
          <a:bodyPr>
            <a:normAutofit fontScale="90000"/>
          </a:bodyPr>
          <a:lstStyle/>
          <a:p>
            <a:pPr marL="0" marR="0" algn="ctr">
              <a:lnSpc>
                <a:spcPct val="107000"/>
              </a:lnSpc>
              <a:spcBef>
                <a:spcPts val="0"/>
              </a:spcBef>
              <a:spcAft>
                <a:spcPts val="0"/>
              </a:spcAft>
            </a:pPr>
            <a:r>
              <a:rPr lang="en-US" sz="4000" b="1" dirty="0">
                <a:effectLst/>
                <a:ea typeface="Calibri" panose="020F0502020204030204" pitchFamily="34" charset="0"/>
                <a:cs typeface="Times New Roman" panose="02020603050405020304" pitchFamily="18" charset="0"/>
              </a:rPr>
              <a:t>Amounts paid for the</a:t>
            </a:r>
            <a:r>
              <a:rPr lang="en-US" sz="4000" dirty="0">
                <a:effectLst/>
                <a:ea typeface="Calibri" panose="020F0502020204030204" pitchFamily="34" charset="0"/>
                <a:cs typeface="Times New Roman" panose="02020603050405020304" pitchFamily="18" charset="0"/>
              </a:rPr>
              <a:t> </a:t>
            </a:r>
            <a:r>
              <a:rPr lang="en-US" sz="4000" b="1" dirty="0">
                <a:effectLst/>
                <a:ea typeface="Calibri" panose="020F0502020204030204" pitchFamily="34" charset="0"/>
                <a:cs typeface="Times New Roman" panose="02020603050405020304" pitchFamily="18" charset="0"/>
              </a:rPr>
              <a:t>acquisition or production</a:t>
            </a:r>
            <a:r>
              <a:rPr lang="en-US" sz="4000" dirty="0">
                <a:effectLst/>
                <a:ea typeface="Calibri" panose="020F0502020204030204" pitchFamily="34" charset="0"/>
                <a:cs typeface="Times New Roman" panose="02020603050405020304" pitchFamily="18" charset="0"/>
              </a:rPr>
              <a:t> of tangible property</a:t>
            </a:r>
          </a:p>
        </p:txBody>
      </p:sp>
      <p:sp>
        <p:nvSpPr>
          <p:cNvPr id="4" name="TextBox 3">
            <a:extLst>
              <a:ext uri="{FF2B5EF4-FFF2-40B4-BE49-F238E27FC236}">
                <a16:creationId xmlns:a16="http://schemas.microsoft.com/office/drawing/2014/main" id="{39844E24-E9D0-3A81-C3F0-C7C4CAB12CAA}"/>
              </a:ext>
            </a:extLst>
          </p:cNvPr>
          <p:cNvSpPr txBox="1"/>
          <p:nvPr/>
        </p:nvSpPr>
        <p:spPr>
          <a:xfrm>
            <a:off x="566928" y="1654112"/>
            <a:ext cx="10786872" cy="4058547"/>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Materials &amp; Supplies </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defTabSz="914400" rtl="0" eaLnBrk="1" fontAlgn="auto" latinLnBrk="0" hangingPunct="1">
              <a:lnSpc>
                <a:spcPct val="125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An annual election to use the </a:t>
            </a:r>
            <a:r>
              <a:rPr kumimoji="0" lang="en-US" sz="3200" b="1" i="1"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de minimis safe harbor</a:t>
            </a: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 is made to deduct incidental materials and supplies costing up to </a:t>
            </a:r>
            <a:r>
              <a:rPr kumimoji="0" lang="en-US" sz="32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$2,500</a:t>
            </a: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 ($5,000 with AFS) per item or invoice.</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2951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838FA-AC83-24F8-826F-9827169988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D2FED-A0B8-9FED-D439-2099CA458F74}"/>
              </a:ext>
            </a:extLst>
          </p:cNvPr>
          <p:cNvSpPr>
            <a:spLocks noGrp="1"/>
          </p:cNvSpPr>
          <p:nvPr>
            <p:ph type="title"/>
          </p:nvPr>
        </p:nvSpPr>
        <p:spPr>
          <a:xfrm>
            <a:off x="566928" y="365125"/>
            <a:ext cx="10786872" cy="1325563"/>
          </a:xfrm>
          <a:noFill/>
        </p:spPr>
        <p:txBody>
          <a:bodyPr>
            <a:normAutofit/>
          </a:bodyPr>
          <a:lstStyle/>
          <a:p>
            <a:r>
              <a:rPr lang="en-US" sz="4000" b="1" dirty="0"/>
              <a:t>Gig Economy: Short Term Rentals</a:t>
            </a:r>
          </a:p>
        </p:txBody>
      </p:sp>
      <p:sp>
        <p:nvSpPr>
          <p:cNvPr id="4" name="TextBox 3">
            <a:extLst>
              <a:ext uri="{FF2B5EF4-FFF2-40B4-BE49-F238E27FC236}">
                <a16:creationId xmlns:a16="http://schemas.microsoft.com/office/drawing/2014/main" id="{C4FBA513-6DAA-F666-2B0C-1EAC53CD77DE}"/>
              </a:ext>
            </a:extLst>
          </p:cNvPr>
          <p:cNvSpPr txBox="1"/>
          <p:nvPr/>
        </p:nvSpPr>
        <p:spPr>
          <a:xfrm>
            <a:off x="566928" y="1476117"/>
            <a:ext cx="10786872" cy="5016758"/>
          </a:xfrm>
          <a:prstGeom prst="rect">
            <a:avLst/>
          </a:prstGeom>
          <a:noFill/>
        </p:spPr>
        <p:txBody>
          <a:bodyPr wrap="square">
            <a:spAutoFit/>
          </a:bodyPr>
          <a:lstStyle/>
          <a:p>
            <a:pPr marL="457200" indent="-457200">
              <a:buFont typeface="Arial" panose="020B0604020202020204" pitchFamily="34" charset="0"/>
              <a:buChar char="•"/>
            </a:pPr>
            <a:r>
              <a:rPr lang="en-US" sz="3200" dirty="0"/>
              <a:t>Individual’s RE rental activity generally reported on Sched. E, Part I, lines 1 &amp; 2 for each property</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Business entities C corps, S corps, Partnerships &amp; LLCs report this activity on Form 8825.</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dirty="0"/>
              <a:t>Other attributes of each rental activity such as </a:t>
            </a:r>
            <a:r>
              <a:rPr lang="en-US" sz="3200" b="1" dirty="0"/>
              <a:t>average number of days rented per year </a:t>
            </a:r>
            <a:r>
              <a:rPr lang="en-US" sz="3200" dirty="0"/>
              <a:t>or </a:t>
            </a:r>
            <a:r>
              <a:rPr lang="en-US" sz="3200" b="1" dirty="0"/>
              <a:t>whether or not significant services provided</a:t>
            </a:r>
            <a:r>
              <a:rPr lang="en-US" sz="3200" dirty="0"/>
              <a:t> may affect how rental income treated, &amp; which form reported on</a:t>
            </a:r>
          </a:p>
        </p:txBody>
      </p:sp>
    </p:spTree>
    <p:extLst>
      <p:ext uri="{BB962C8B-B14F-4D97-AF65-F5344CB8AC3E}">
        <p14:creationId xmlns:p14="http://schemas.microsoft.com/office/powerpoint/2010/main" val="151923171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1712D-EF20-04EF-15C9-97259809A6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771733-312F-2494-4D89-B73D86DBFBEB}"/>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800"/>
              </a:spcAft>
            </a:pPr>
            <a:r>
              <a:rPr lang="en-US" sz="4000" b="1" dirty="0">
                <a:effectLst/>
                <a:ea typeface="Calibri" panose="020F0502020204030204" pitchFamily="34" charset="0"/>
                <a:cs typeface="Times New Roman" panose="02020603050405020304" pitchFamily="18" charset="0"/>
              </a:rPr>
              <a:t>Amounts paid for improvement</a:t>
            </a:r>
            <a:r>
              <a:rPr lang="en-US" sz="4000" dirty="0">
                <a:effectLst/>
                <a:ea typeface="Calibri" panose="020F0502020204030204" pitchFamily="34" charset="0"/>
                <a:cs typeface="Times New Roman" panose="02020603050405020304" pitchFamily="18" charset="0"/>
              </a:rPr>
              <a:t> </a:t>
            </a:r>
            <a:br>
              <a:rPr lang="en-US" sz="4000" dirty="0">
                <a:effectLst/>
                <a:ea typeface="Calibri" panose="020F0502020204030204" pitchFamily="34" charset="0"/>
                <a:cs typeface="Times New Roman" panose="02020603050405020304" pitchFamily="18" charset="0"/>
              </a:rPr>
            </a:br>
            <a:r>
              <a:rPr lang="en-US" sz="4000" dirty="0">
                <a:effectLst/>
                <a:ea typeface="Calibri" panose="020F0502020204030204" pitchFamily="34" charset="0"/>
                <a:cs typeface="Times New Roman" panose="02020603050405020304" pitchFamily="18" charset="0"/>
              </a:rPr>
              <a:t>of tangible property</a:t>
            </a:r>
          </a:p>
        </p:txBody>
      </p:sp>
      <p:sp>
        <p:nvSpPr>
          <p:cNvPr id="4" name="TextBox 3">
            <a:extLst>
              <a:ext uri="{FF2B5EF4-FFF2-40B4-BE49-F238E27FC236}">
                <a16:creationId xmlns:a16="http://schemas.microsoft.com/office/drawing/2014/main" id="{0B1D4AF3-937F-08D0-D953-EB2A19B62772}"/>
              </a:ext>
            </a:extLst>
          </p:cNvPr>
          <p:cNvSpPr txBox="1"/>
          <p:nvPr/>
        </p:nvSpPr>
        <p:spPr>
          <a:xfrm>
            <a:off x="566928" y="1690688"/>
            <a:ext cx="10786872" cy="4637552"/>
          </a:xfrm>
          <a:prstGeom prst="rect">
            <a:avLst/>
          </a:prstGeom>
          <a:noFill/>
        </p:spPr>
        <p:txBody>
          <a:bodyPr wrap="square">
            <a:spAutoFit/>
          </a:bodyPr>
          <a:lstStyle/>
          <a:p>
            <a:pPr marL="457200" marR="0" lvl="0" indent="0" algn="l" defTabSz="914400" rtl="0" eaLnBrk="1" fontAlgn="auto" latinLnBrk="0" hangingPunct="1">
              <a:lnSpc>
                <a:spcPct val="107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Amounts paid to </a:t>
            </a:r>
            <a:r>
              <a:rPr kumimoji="0" lang="en-US" sz="30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improve a unit of property must be capitalized. Improvements are defined as……</a:t>
            </a:r>
            <a:endParaRPr kumimoji="0" lang="en-US" sz="3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25000"/>
              </a:lnSpc>
              <a:spcBef>
                <a:spcPts val="0"/>
              </a:spcBef>
              <a:spcAft>
                <a:spcPts val="0"/>
              </a:spcAft>
              <a:buClrTx/>
              <a:buSzTx/>
              <a:buFont typeface="+mj-lt"/>
              <a:buAutoNum type="romanLcPeriod"/>
              <a:tabLst/>
              <a:defRPr/>
            </a:pPr>
            <a:r>
              <a:rPr kumimoji="0" lang="en-US" sz="30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 betterment, increasing size, output, or quality, or repairing a condition that existed prior to acquisition</a:t>
            </a:r>
            <a:endParaRPr kumimoji="0" lang="en-US" sz="3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25000"/>
              </a:lnSpc>
              <a:spcBef>
                <a:spcPts val="0"/>
              </a:spcBef>
              <a:spcAft>
                <a:spcPts val="0"/>
              </a:spcAft>
              <a:buClrTx/>
              <a:buSzTx/>
              <a:buFont typeface="+mj-lt"/>
              <a:buAutoNum type="romanLcPeriod"/>
              <a:tabLst/>
              <a:defRPr/>
            </a:pPr>
            <a:r>
              <a:rPr kumimoji="0" lang="en-US" sz="30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 restoration, restoring inoperable or unusable property to useful condition</a:t>
            </a:r>
            <a:endParaRPr kumimoji="0" lang="en-US" sz="3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gn="l" defTabSz="914400" rtl="0" eaLnBrk="1" fontAlgn="auto" latinLnBrk="0" hangingPunct="1">
              <a:lnSpc>
                <a:spcPct val="125000"/>
              </a:lnSpc>
              <a:spcBef>
                <a:spcPts val="0"/>
              </a:spcBef>
              <a:spcAft>
                <a:spcPts val="0"/>
              </a:spcAft>
              <a:buClrTx/>
              <a:buSzTx/>
              <a:buFont typeface="+mj-lt"/>
              <a:buAutoNum type="romanLcPeriod"/>
              <a:tabLst/>
              <a:defRPr/>
            </a:pPr>
            <a:r>
              <a:rPr kumimoji="0" lang="en-US" sz="30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Adaption of the property to a new or different use</a:t>
            </a:r>
            <a:endParaRPr kumimoji="0" lang="en-US" sz="30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Con’t</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02150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C95EB-3553-0A0E-AA18-5C87E1FFFA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B9C2F-06C8-A260-E9C5-2A2BA2C78C07}"/>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800"/>
              </a:spcAft>
            </a:pPr>
            <a:r>
              <a:rPr lang="en-US" sz="4000" b="1" dirty="0">
                <a:effectLst/>
                <a:ea typeface="Calibri" panose="020F0502020204030204" pitchFamily="34" charset="0"/>
                <a:cs typeface="Times New Roman" panose="02020603050405020304" pitchFamily="18" charset="0"/>
              </a:rPr>
              <a:t>Amounts paid for the</a:t>
            </a:r>
            <a:r>
              <a:rPr lang="en-US" sz="4000" dirty="0">
                <a:effectLst/>
                <a:ea typeface="Calibri" panose="020F0502020204030204" pitchFamily="34" charset="0"/>
                <a:cs typeface="Times New Roman" panose="02020603050405020304" pitchFamily="18" charset="0"/>
              </a:rPr>
              <a:t> </a:t>
            </a:r>
            <a:r>
              <a:rPr lang="en-US" sz="4000" b="1" dirty="0">
                <a:effectLst/>
                <a:ea typeface="Calibri" panose="020F0502020204030204" pitchFamily="34" charset="0"/>
                <a:cs typeface="Times New Roman" panose="02020603050405020304" pitchFamily="18" charset="0"/>
              </a:rPr>
              <a:t>improvement</a:t>
            </a:r>
            <a:r>
              <a:rPr lang="en-US" sz="4000" dirty="0">
                <a:effectLst/>
                <a:ea typeface="Calibri" panose="020F0502020204030204" pitchFamily="34" charset="0"/>
                <a:cs typeface="Times New Roman" panose="02020603050405020304" pitchFamily="18" charset="0"/>
              </a:rPr>
              <a:t> </a:t>
            </a:r>
            <a:br>
              <a:rPr lang="en-US" sz="4000" dirty="0">
                <a:effectLst/>
                <a:ea typeface="Calibri" panose="020F0502020204030204" pitchFamily="34" charset="0"/>
                <a:cs typeface="Times New Roman" panose="02020603050405020304" pitchFamily="18" charset="0"/>
              </a:rPr>
            </a:br>
            <a:r>
              <a:rPr lang="en-US" sz="4000" dirty="0">
                <a:effectLst/>
                <a:ea typeface="Calibri" panose="020F0502020204030204" pitchFamily="34" charset="0"/>
                <a:cs typeface="Times New Roman" panose="02020603050405020304" pitchFamily="18" charset="0"/>
              </a:rPr>
              <a:t>of tangible property</a:t>
            </a:r>
          </a:p>
        </p:txBody>
      </p:sp>
      <p:sp>
        <p:nvSpPr>
          <p:cNvPr id="4" name="TextBox 3">
            <a:extLst>
              <a:ext uri="{FF2B5EF4-FFF2-40B4-BE49-F238E27FC236}">
                <a16:creationId xmlns:a16="http://schemas.microsoft.com/office/drawing/2014/main" id="{7DB6C469-B9EF-C84D-845A-043E940CFA06}"/>
              </a:ext>
            </a:extLst>
          </p:cNvPr>
          <p:cNvSpPr txBox="1"/>
          <p:nvPr/>
        </p:nvSpPr>
        <p:spPr>
          <a:xfrm>
            <a:off x="566928" y="1690688"/>
            <a:ext cx="10786872" cy="6353984"/>
          </a:xfrm>
          <a:prstGeom prst="rect">
            <a:avLst/>
          </a:prstGeom>
          <a:noFill/>
        </p:spPr>
        <p:txBody>
          <a:bodyPr wrap="square">
            <a:spAutoFit/>
          </a:bodyPr>
          <a:lstStyle/>
          <a:p>
            <a:pPr marL="914400" marR="0" lvl="0" indent="-4572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32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Amounts paid to improve a property may be expensed if total amount paid for repairs, maintenance, improvements, and similar items </a:t>
            </a:r>
          </a:p>
          <a:p>
            <a:pPr marL="914400" marR="0" lvl="0" indent="-4572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32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914400" marR="0" lvl="0" indent="-4572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32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do not exceed the lesser of the $10,000 or 2% of the unadjusted basis of the property. </a:t>
            </a:r>
          </a:p>
          <a:p>
            <a:pPr marL="914400" marR="0" lvl="0" indent="-4572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32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914400" marR="0" lvl="0" indent="-4572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320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The annual Safe Harbor for Small Taxpayers election is made with a timely file return. </a:t>
            </a:r>
            <a:endParaRPr kumimoji="0" lang="en-US" sz="320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8049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6899D-8F70-7C55-42B3-AD4D49633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773EC1-C760-E643-7C64-08987C1F0F51}"/>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800"/>
              </a:spcAft>
            </a:pPr>
            <a:r>
              <a:rPr lang="en-US" sz="4000" b="1" dirty="0">
                <a:effectLst/>
                <a:ea typeface="Calibri" panose="020F0502020204030204" pitchFamily="34" charset="0"/>
                <a:cs typeface="Times New Roman" panose="02020603050405020304" pitchFamily="18" charset="0"/>
              </a:rPr>
              <a:t>Audit Technique Guide (ATG) Capitalization of Tangible Property</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6FC2D137-1F64-4B63-59D4-5AD70CEE9A7B}"/>
              </a:ext>
            </a:extLst>
          </p:cNvPr>
          <p:cNvSpPr txBox="1"/>
          <p:nvPr/>
        </p:nvSpPr>
        <p:spPr>
          <a:xfrm>
            <a:off x="566928" y="1690688"/>
            <a:ext cx="10786872" cy="6353984"/>
          </a:xfrm>
          <a:prstGeom prst="rect">
            <a:avLst/>
          </a:prstGeom>
          <a:noFill/>
        </p:spPr>
        <p:txBody>
          <a:bodyPr wrap="square">
            <a:spAutoFit/>
          </a:bodyPr>
          <a:lstStyle/>
          <a:p>
            <a:pPr marL="571500" lvl="0" indent="-571500">
              <a:lnSpc>
                <a:spcPct val="107000"/>
              </a:lnSpc>
              <a:spcAft>
                <a:spcPts val="800"/>
              </a:spcAft>
              <a:buFont typeface="Arial" panose="020B0604020202020204" pitchFamily="34" charset="0"/>
              <a:buChar char="•"/>
              <a:defRPr/>
            </a:pPr>
            <a:r>
              <a:rPr lang="en-US" sz="3200" dirty="0">
                <a:solidFill>
                  <a:prstClr val="black"/>
                </a:solidFill>
                <a:latin typeface="Arial" panose="020B0604020202020204" pitchFamily="34" charset="0"/>
                <a:ea typeface="Calibri" panose="020F0502020204030204" pitchFamily="34" charset="0"/>
                <a:cs typeface="Times New Roman" panose="02020603050405020304" pitchFamily="18" charset="0"/>
              </a:rPr>
              <a:t>Once exceed threshold only options to expense current year improvements would be using de minimis safe harbor to expense items costing $2,500 or less.</a:t>
            </a:r>
          </a:p>
          <a:p>
            <a:pPr marL="571500" lvl="0" indent="-571500">
              <a:lnSpc>
                <a:spcPct val="107000"/>
              </a:lnSpc>
              <a:spcAft>
                <a:spcPts val="800"/>
              </a:spcAft>
              <a:buFont typeface="Arial" panose="020B0604020202020204" pitchFamily="34" charset="0"/>
              <a:buChar char="•"/>
              <a:defRPr/>
            </a:pPr>
            <a:endPar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571500" marR="0" lvl="0" indent="-5715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All other costs of improvements including indirect costs related to improvement </a:t>
            </a:r>
          </a:p>
          <a:p>
            <a:pPr marL="571500" marR="0" lvl="0" indent="-5715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571500" marR="0" lvl="0" indent="-5715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Such as painting interior of a building incurred by reason of improvement must be capitalized. </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772916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AEB88-13AC-1096-EDC7-B5EE9CF888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333F32-080F-7507-9010-5B2ED02B9BFF}"/>
              </a:ext>
            </a:extLst>
          </p:cNvPr>
          <p:cNvSpPr>
            <a:spLocks noGrp="1"/>
          </p:cNvSpPr>
          <p:nvPr>
            <p:ph type="title"/>
          </p:nvPr>
        </p:nvSpPr>
        <p:spPr>
          <a:xfrm>
            <a:off x="566928" y="365125"/>
            <a:ext cx="10786872" cy="1325563"/>
          </a:xfrm>
          <a:noFill/>
        </p:spPr>
        <p:txBody>
          <a:bodyPr>
            <a:noAutofit/>
          </a:bodyPr>
          <a:lstStyle/>
          <a:p>
            <a:pPr marL="0" marR="0" algn="ctr">
              <a:lnSpc>
                <a:spcPct val="107000"/>
              </a:lnSpc>
              <a:spcBef>
                <a:spcPts val="0"/>
              </a:spcBef>
              <a:spcAft>
                <a:spcPts val="800"/>
              </a:spcAft>
            </a:pPr>
            <a:r>
              <a:rPr lang="en-US" sz="4000" b="1" dirty="0">
                <a:effectLst/>
                <a:ea typeface="Calibri" panose="020F0502020204030204" pitchFamily="34" charset="0"/>
                <a:cs typeface="Times New Roman" panose="02020603050405020304" pitchFamily="18" charset="0"/>
              </a:rPr>
              <a:t>Audit Technique Guide (ATG) Capitalization of Tangible Property</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ABD20ACE-AC4E-19AB-BFB0-5BC194F0B618}"/>
              </a:ext>
            </a:extLst>
          </p:cNvPr>
          <p:cNvSpPr txBox="1"/>
          <p:nvPr/>
        </p:nvSpPr>
        <p:spPr>
          <a:xfrm>
            <a:off x="566928" y="1690688"/>
            <a:ext cx="10786872" cy="5421421"/>
          </a:xfrm>
          <a:prstGeom prst="rect">
            <a:avLst/>
          </a:prstGeom>
          <a:noFill/>
        </p:spPr>
        <p:txBody>
          <a:bodyPr wrap="square">
            <a:spAutoFit/>
          </a:bodyPr>
          <a:lstStyle/>
          <a:p>
            <a:pPr marL="0" marR="0" lvl="0" indent="0" algn="l" defTabSz="914400" rtl="0" eaLnBrk="1" fontAlgn="auto" latinLnBrk="0" hangingPunct="1">
              <a:lnSpc>
                <a:spcPct val="107000"/>
              </a:lnSpc>
              <a:spcBef>
                <a:spcPts val="1200"/>
              </a:spcBef>
              <a:spcAft>
                <a:spcPts val="0"/>
              </a:spcAft>
              <a:buClrTx/>
              <a:buSzTx/>
              <a:buFontTx/>
              <a:buNone/>
              <a:tabLst/>
              <a:defRPr/>
            </a:pPr>
            <a:r>
              <a:rPr kumimoji="0" lang="en-US" sz="3200" b="1"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Capitalization of Tangible Property</a:t>
            </a:r>
            <a:endParaRPr kumimoji="0" lang="en-US" sz="3200" b="1" i="0" u="none" strike="noStrike" kern="0" cap="none" spc="0" normalizeH="0" baseline="0" noProof="0" dirty="0">
              <a:ln>
                <a:noFill/>
              </a:ln>
              <a:solidFill>
                <a:srgbClr val="2F5496"/>
              </a:solidFill>
              <a:effectLst/>
              <a:uLnTx/>
              <a:uFillTx/>
              <a:latin typeface="Calibri Light" panose="020F0302020204030204" pitchFamily="34" charset="0"/>
              <a:ea typeface="Times New Roman" panose="02020603050405020304" pitchFamily="18"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Clarifies capitalization &amp; expensing regulations</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Updates procedures for Form 3115 related to assets &amp; depreciation</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0"/>
              </a:spcAft>
              <a:buClrTx/>
              <a:buSzTx/>
              <a:buFont typeface="+mj-lt"/>
              <a:buAutoNum type="alphaLcPeriod"/>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Reviews the areas of implementing these regs that offer audit protection</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l" defTabSz="914400" rtl="0" eaLnBrk="1" fontAlgn="auto" latinLnBrk="0" hangingPunct="1">
              <a:lnSpc>
                <a:spcPct val="125000"/>
              </a:lnSpc>
              <a:spcBef>
                <a:spcPts val="0"/>
              </a:spcBef>
              <a:spcAft>
                <a:spcPts val="800"/>
              </a:spcAft>
              <a:buClrTx/>
              <a:buSzTx/>
              <a:buFont typeface="+mj-lt"/>
              <a:buAutoNum type="alphaLcPeriod"/>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Indicates areas an auditor may focus on</a:t>
            </a:r>
            <a:endParaRPr kumimoji="0" lang="en-US" sz="3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41805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Depreciation Required for Rental Property</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084551"/>
          </a:xfrm>
          <a:prstGeom prst="rect">
            <a:avLst/>
          </a:prstGeom>
          <a:noFill/>
        </p:spPr>
        <p:txBody>
          <a:bodyPr wrap="square">
            <a:spAutoFit/>
          </a:bodyPr>
          <a:lstStyle/>
          <a:p>
            <a:pPr marL="571500" marR="0" indent="-571500" fontAlgn="base">
              <a:spcBef>
                <a:spcPts val="0"/>
              </a:spcBef>
              <a:spcAft>
                <a:spcPts val="0"/>
              </a:spcAft>
              <a:buFont typeface="Arial" panose="020B0604020202020204" pitchFamily="34" charset="0"/>
              <a:buChar char="•"/>
            </a:pPr>
            <a:r>
              <a:rPr lang="en-US" sz="3600" dirty="0">
                <a:effectLst/>
                <a:latin typeface="Arial" panose="020B0604020202020204" pitchFamily="34" charset="0"/>
                <a:ea typeface="Times New Roman" panose="02020603050405020304" pitchFamily="18" charset="0"/>
              </a:rPr>
              <a:t>When property rented </a:t>
            </a:r>
            <a:r>
              <a:rPr lang="en-US" sz="3600" b="1" dirty="0">
                <a:effectLst/>
                <a:latin typeface="Arial" panose="020B0604020202020204" pitchFamily="34" charset="0"/>
                <a:ea typeface="Times New Roman" panose="02020603050405020304" pitchFamily="18" charset="0"/>
              </a:rPr>
              <a:t>depreciation required to be recaptured upon sale, whether deducted or not</a:t>
            </a:r>
            <a:r>
              <a:rPr lang="en-US" sz="3600" dirty="0">
                <a:effectLst/>
                <a:latin typeface="Arial" panose="020B0604020202020204" pitchFamily="34" charset="0"/>
                <a:ea typeface="Times New Roman" panose="02020603050405020304" pitchFamily="18" charset="0"/>
              </a:rPr>
              <a:t>. </a:t>
            </a:r>
          </a:p>
          <a:p>
            <a:pPr marL="571500" marR="0" indent="-571500" fontAlgn="base">
              <a:spcBef>
                <a:spcPts val="0"/>
              </a:spcBef>
              <a:spcAft>
                <a:spcPts val="0"/>
              </a:spcAft>
              <a:buFont typeface="Arial" panose="020B0604020202020204" pitchFamily="34" charset="0"/>
              <a:buChar char="•"/>
            </a:pPr>
            <a:endParaRPr lang="en-US" sz="3600" dirty="0">
              <a:latin typeface="Arial" panose="020B0604020202020204" pitchFamily="34" charset="0"/>
              <a:ea typeface="Times New Roman" panose="02020603050405020304" pitchFamily="18" charset="0"/>
            </a:endParaRPr>
          </a:p>
          <a:p>
            <a:pPr marL="571500" marR="0" indent="-571500" fontAlgn="base">
              <a:spcBef>
                <a:spcPts val="0"/>
              </a:spcBef>
              <a:spcAft>
                <a:spcPts val="0"/>
              </a:spcAft>
              <a:buFont typeface="Arial" panose="020B0604020202020204" pitchFamily="34" charset="0"/>
              <a:buChar char="•"/>
            </a:pPr>
            <a:r>
              <a:rPr lang="en-US" sz="3600" dirty="0">
                <a:latin typeface="Arial" panose="020B0604020202020204" pitchFamily="34" charset="0"/>
                <a:ea typeface="Times New Roman" panose="02020603050405020304" pitchFamily="18" charset="0"/>
              </a:rPr>
              <a:t>R</a:t>
            </a:r>
            <a:r>
              <a:rPr lang="en-US" sz="3600" dirty="0">
                <a:effectLst/>
                <a:latin typeface="Arial" panose="020B0604020202020204" pitchFamily="34" charset="0"/>
                <a:ea typeface="Times New Roman" panose="02020603050405020304" pitchFamily="18" charset="0"/>
              </a:rPr>
              <a:t>ules on sale of business property state must account for any depreciation </a:t>
            </a:r>
            <a:r>
              <a:rPr lang="en-US" sz="3600" b="1" dirty="0">
                <a:effectLst/>
                <a:latin typeface="Arial" panose="020B0604020202020204" pitchFamily="34" charset="0"/>
                <a:ea typeface="Times New Roman" panose="02020603050405020304" pitchFamily="18" charset="0"/>
              </a:rPr>
              <a:t>allowed</a:t>
            </a:r>
            <a:r>
              <a:rPr lang="en-US" sz="3600" dirty="0">
                <a:effectLst/>
                <a:latin typeface="Arial" panose="020B0604020202020204" pitchFamily="34" charset="0"/>
                <a:ea typeface="Times New Roman" panose="02020603050405020304" pitchFamily="18" charset="0"/>
              </a:rPr>
              <a:t>, </a:t>
            </a:r>
          </a:p>
          <a:p>
            <a:pPr marL="571500" marR="0" indent="-571500" fontAlgn="base">
              <a:spcBef>
                <a:spcPts val="0"/>
              </a:spcBef>
              <a:spcAft>
                <a:spcPts val="0"/>
              </a:spcAft>
              <a:buFont typeface="Arial" panose="020B0604020202020204" pitchFamily="34" charset="0"/>
              <a:buChar char="•"/>
            </a:pPr>
            <a:endParaRPr lang="en-US" sz="3600" dirty="0">
              <a:latin typeface="Arial" panose="020B0604020202020204" pitchFamily="34" charset="0"/>
              <a:ea typeface="Times New Roman" panose="02020603050405020304" pitchFamily="18" charset="0"/>
            </a:endParaRPr>
          </a:p>
          <a:p>
            <a:pPr marL="571500" marR="0" indent="-571500" fontAlgn="base">
              <a:spcBef>
                <a:spcPts val="0"/>
              </a:spcBef>
              <a:spcAft>
                <a:spcPts val="0"/>
              </a:spcAft>
              <a:buFont typeface="Arial" panose="020B0604020202020204" pitchFamily="34" charset="0"/>
              <a:buChar char="•"/>
            </a:pPr>
            <a:r>
              <a:rPr lang="en-US" sz="3600" dirty="0">
                <a:effectLst/>
                <a:latin typeface="Arial" panose="020B0604020202020204" pitchFamily="34" charset="0"/>
                <a:ea typeface="Times New Roman" panose="02020603050405020304" pitchFamily="18" charset="0"/>
              </a:rPr>
              <a:t>or </a:t>
            </a:r>
            <a:r>
              <a:rPr lang="en-US" sz="3600" b="1" dirty="0">
                <a:effectLst/>
                <a:latin typeface="Arial" panose="020B0604020202020204" pitchFamily="34" charset="0"/>
                <a:ea typeface="Times New Roman" panose="02020603050405020304" pitchFamily="18" charset="0"/>
              </a:rPr>
              <a:t>allowable</a:t>
            </a:r>
            <a:r>
              <a:rPr lang="en-US" sz="3600" dirty="0">
                <a:effectLst/>
                <a:latin typeface="Arial" panose="020B0604020202020204" pitchFamily="34" charset="0"/>
                <a:ea typeface="Times New Roman" panose="02020603050405020304" pitchFamily="18" charset="0"/>
              </a:rPr>
              <a:t>, depreciation permitted to be deducted, whether or not it was deducted. </a:t>
            </a:r>
            <a:endParaRPr lang="en-US" sz="36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891546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Depreciation Required for Rental Property</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5649367"/>
          </a:xfrm>
          <a:prstGeom prst="rect">
            <a:avLst/>
          </a:prstGeom>
          <a:noFill/>
        </p:spPr>
        <p:txBody>
          <a:bodyPr wrap="square">
            <a:spAutoFit/>
          </a:bodyPr>
          <a:lstStyle/>
          <a:p>
            <a:pPr marL="571500" marR="0" indent="-571500">
              <a:spcBef>
                <a:spcPts val="0"/>
              </a:spcBef>
              <a:spcAft>
                <a:spcPts val="750"/>
              </a:spcAft>
              <a:buFont typeface="Arial" panose="020B0604020202020204" pitchFamily="34" charset="0"/>
              <a:buChar char="•"/>
            </a:pPr>
            <a:r>
              <a:rPr lang="en-US" sz="4000" dirty="0">
                <a:effectLst/>
                <a:latin typeface="Arial" panose="020B0604020202020204" pitchFamily="34" charset="0"/>
                <a:ea typeface="Times New Roman" panose="02020603050405020304" pitchFamily="18" charset="0"/>
              </a:rPr>
              <a:t>Missed deducting applicable depreciation remedied by Form 3115 year error discovered </a:t>
            </a:r>
          </a:p>
          <a:p>
            <a:pPr marL="571500" marR="0" indent="-571500">
              <a:spcBef>
                <a:spcPts val="0"/>
              </a:spcBef>
              <a:spcAft>
                <a:spcPts val="750"/>
              </a:spcAft>
              <a:buFont typeface="Arial" panose="020B0604020202020204" pitchFamily="34" charset="0"/>
              <a:buChar char="•"/>
            </a:pPr>
            <a:r>
              <a:rPr lang="en-US" sz="4000" dirty="0">
                <a:effectLst/>
                <a:latin typeface="Arial" panose="020B0604020202020204" pitchFamily="34" charset="0"/>
                <a:ea typeface="Times New Roman" panose="02020603050405020304" pitchFamily="18" charset="0"/>
              </a:rPr>
              <a:t>Claiming expense for all missing years </a:t>
            </a:r>
            <a:r>
              <a:rPr lang="en-US" sz="4000" b="1" i="1" dirty="0">
                <a:effectLst/>
                <a:latin typeface="Arial" panose="020B0604020202020204" pitchFamily="34" charset="0"/>
                <a:ea typeface="Times New Roman" panose="02020603050405020304" pitchFamily="18" charset="0"/>
              </a:rPr>
              <a:t>or</a:t>
            </a:r>
            <a:r>
              <a:rPr lang="en-US" sz="4000" dirty="0">
                <a:effectLst/>
                <a:latin typeface="Arial" panose="020B0604020202020204" pitchFamily="34" charset="0"/>
                <a:ea typeface="Times New Roman" panose="02020603050405020304" pitchFamily="18" charset="0"/>
              </a:rPr>
              <a:t>, </a:t>
            </a:r>
          </a:p>
          <a:p>
            <a:pPr marL="571500" marR="0" indent="-571500">
              <a:spcBef>
                <a:spcPts val="0"/>
              </a:spcBef>
              <a:spcAft>
                <a:spcPts val="750"/>
              </a:spcAft>
              <a:buFont typeface="Arial" panose="020B0604020202020204" pitchFamily="34" charset="0"/>
              <a:buChar char="•"/>
            </a:pPr>
            <a:r>
              <a:rPr lang="en-US" sz="4000" dirty="0">
                <a:latin typeface="Arial" panose="020B0604020202020204" pitchFamily="34" charset="0"/>
                <a:ea typeface="Times New Roman" panose="02020603050405020304" pitchFamily="18" charset="0"/>
              </a:rPr>
              <a:t>I</a:t>
            </a:r>
            <a:r>
              <a:rPr lang="en-US" sz="4000" dirty="0">
                <a:effectLst/>
                <a:latin typeface="Arial" panose="020B0604020202020204" pitchFamily="34" charset="0"/>
                <a:ea typeface="Times New Roman" panose="02020603050405020304" pitchFamily="18" charset="0"/>
              </a:rPr>
              <a:t>f not discovered until year of sale, Form 3115  filed to offset allowable depreciation that must be recaptured in year of sale. </a:t>
            </a:r>
            <a:endParaRPr lang="en-US" sz="40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0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746112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Allocating Rental Property Between Building &amp; Land for Depreciation</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589152"/>
            <a:ext cx="10786872" cy="5170646"/>
          </a:xfrm>
          <a:prstGeom prst="rect">
            <a:avLst/>
          </a:prstGeom>
          <a:noFill/>
        </p:spPr>
        <p:txBody>
          <a:bodyPr wrap="square">
            <a:spAutoFit/>
          </a:bodyPr>
          <a:lstStyle/>
          <a:p>
            <a:pPr marL="457200" marR="0" indent="-457200" fontAlgn="base">
              <a:spcBef>
                <a:spcPts val="0"/>
              </a:spcBef>
              <a:spcAft>
                <a:spcPts val="0"/>
              </a:spcAft>
              <a:buFont typeface="Arial" panose="020B0604020202020204" pitchFamily="34" charset="0"/>
              <a:buChar char="•"/>
            </a:pPr>
            <a:r>
              <a:rPr lang="en-US" sz="3000" dirty="0">
                <a:effectLst/>
                <a:latin typeface="Arial" panose="020B0604020202020204" pitchFamily="34" charset="0"/>
                <a:ea typeface="Times New Roman" panose="02020603050405020304" pitchFamily="18" charset="0"/>
              </a:rPr>
              <a:t>When real estate rented or used for business </a:t>
            </a:r>
          </a:p>
          <a:p>
            <a:pPr marL="457200" marR="0" indent="-457200" fontAlgn="base">
              <a:spcBef>
                <a:spcPts val="0"/>
              </a:spcBef>
              <a:spcAft>
                <a:spcPts val="0"/>
              </a:spcAft>
              <a:buFont typeface="Arial" panose="020B0604020202020204" pitchFamily="34" charset="0"/>
              <a:buChar char="•"/>
            </a:pPr>
            <a:endParaRPr lang="en-US" sz="3000" dirty="0">
              <a:effectLst/>
              <a:latin typeface="Arial" panose="020B0604020202020204" pitchFamily="34" charset="0"/>
              <a:ea typeface="Times New Roman" panose="02020603050405020304" pitchFamily="18" charset="0"/>
            </a:endParaRPr>
          </a:p>
          <a:p>
            <a:pPr marL="457200" marR="0" indent="-457200" fontAlgn="base">
              <a:spcBef>
                <a:spcPts val="0"/>
              </a:spcBef>
              <a:spcAft>
                <a:spcPts val="0"/>
              </a:spcAft>
              <a:buFont typeface="Arial" panose="020B0604020202020204" pitchFamily="34" charset="0"/>
              <a:buChar char="•"/>
            </a:pPr>
            <a:r>
              <a:rPr lang="en-US" sz="3000" dirty="0">
                <a:latin typeface="Arial" panose="020B0604020202020204" pitchFamily="34" charset="0"/>
                <a:ea typeface="Times New Roman" panose="02020603050405020304" pitchFamily="18" charset="0"/>
              </a:rPr>
              <a:t>L</a:t>
            </a:r>
            <a:r>
              <a:rPr lang="en-US" sz="3000" dirty="0">
                <a:effectLst/>
                <a:latin typeface="Arial" panose="020B0604020202020204" pitchFamily="34" charset="0"/>
                <a:ea typeface="Times New Roman" panose="02020603050405020304" pitchFamily="18" charset="0"/>
              </a:rPr>
              <a:t>and, not eligible for depreciation, must be allocated separately from </a:t>
            </a:r>
          </a:p>
          <a:p>
            <a:pPr marL="457200" marR="0" indent="-457200" fontAlgn="base">
              <a:spcBef>
                <a:spcPts val="0"/>
              </a:spcBef>
              <a:spcAft>
                <a:spcPts val="0"/>
              </a:spcAft>
              <a:buFont typeface="Arial" panose="020B0604020202020204" pitchFamily="34" charset="0"/>
              <a:buChar char="•"/>
            </a:pPr>
            <a:endParaRPr lang="en-US" sz="3000" dirty="0">
              <a:effectLst/>
              <a:latin typeface="Arial" panose="020B0604020202020204" pitchFamily="34" charset="0"/>
              <a:ea typeface="Times New Roman" panose="02020603050405020304" pitchFamily="18" charset="0"/>
            </a:endParaRPr>
          </a:p>
          <a:p>
            <a:pPr marL="457200" marR="0" indent="-457200" fontAlgn="base">
              <a:spcBef>
                <a:spcPts val="0"/>
              </a:spcBef>
              <a:spcAft>
                <a:spcPts val="0"/>
              </a:spcAft>
              <a:buFont typeface="Arial" panose="020B0604020202020204" pitchFamily="34" charset="0"/>
              <a:buChar char="•"/>
            </a:pPr>
            <a:r>
              <a:rPr lang="en-US" sz="3000" dirty="0">
                <a:latin typeface="Arial" panose="020B0604020202020204" pitchFamily="34" charset="0"/>
                <a:ea typeface="Times New Roman" panose="02020603050405020304" pitchFamily="18" charset="0"/>
              </a:rPr>
              <a:t>B</a:t>
            </a:r>
            <a:r>
              <a:rPr lang="en-US" sz="3000" dirty="0">
                <a:effectLst/>
                <a:latin typeface="Arial" panose="020B0604020202020204" pitchFamily="34" charset="0"/>
                <a:ea typeface="Times New Roman" panose="02020603050405020304" pitchFamily="18" charset="0"/>
              </a:rPr>
              <a:t>uilding structure required to be depreciated.  </a:t>
            </a:r>
          </a:p>
          <a:p>
            <a:pPr marL="457200" marR="0" indent="-457200" fontAlgn="base">
              <a:spcBef>
                <a:spcPts val="0"/>
              </a:spcBef>
              <a:spcAft>
                <a:spcPts val="0"/>
              </a:spcAft>
              <a:buFont typeface="Arial" panose="020B0604020202020204" pitchFamily="34" charset="0"/>
              <a:buChar char="•"/>
            </a:pPr>
            <a:endParaRPr lang="en-US" sz="3000" dirty="0">
              <a:effectLst/>
              <a:latin typeface="Times New Roman" panose="02020603050405020304" pitchFamily="18" charset="0"/>
              <a:ea typeface="Times New Roman" panose="02020603050405020304" pitchFamily="18" charset="0"/>
            </a:endParaRPr>
          </a:p>
          <a:p>
            <a:pPr marL="457200" marR="0" indent="-457200" fontAlgn="base">
              <a:spcBef>
                <a:spcPts val="0"/>
              </a:spcBef>
              <a:spcAft>
                <a:spcPts val="0"/>
              </a:spcAft>
              <a:buFont typeface="Arial" panose="020B0604020202020204" pitchFamily="34" charset="0"/>
              <a:buChar char="•"/>
            </a:pPr>
            <a:r>
              <a:rPr lang="en-US" sz="3000" i="1" dirty="0" err="1">
                <a:effectLst/>
                <a:latin typeface="Arial" panose="020B0604020202020204" pitchFamily="34" charset="0"/>
                <a:ea typeface="Times New Roman" panose="02020603050405020304" pitchFamily="18" charset="0"/>
              </a:rPr>
              <a:t>Neilsen</a:t>
            </a:r>
            <a:r>
              <a:rPr lang="en-US" sz="3000" i="1" dirty="0">
                <a:effectLst/>
                <a:latin typeface="Arial" panose="020B0604020202020204" pitchFamily="34" charset="0"/>
                <a:ea typeface="Times New Roman" panose="02020603050405020304" pitchFamily="18" charset="0"/>
              </a:rPr>
              <a:t> v. Commissioner</a:t>
            </a:r>
            <a:r>
              <a:rPr lang="en-US" sz="3000" dirty="0">
                <a:effectLst/>
                <a:latin typeface="Arial" panose="020B0604020202020204" pitchFamily="34" charset="0"/>
                <a:ea typeface="Times New Roman" panose="02020603050405020304" pitchFamily="18" charset="0"/>
              </a:rPr>
              <a:t>, states </a:t>
            </a:r>
            <a:r>
              <a:rPr lang="en-US" sz="3000" i="1" dirty="0">
                <a:effectLst/>
                <a:latin typeface="Arial" panose="020B0604020202020204" pitchFamily="34" charset="0"/>
                <a:ea typeface="Times New Roman" panose="02020603050405020304" pitchFamily="18" charset="0"/>
              </a:rPr>
              <a:t>“if depreciable property and non-depreciable property such as real property with improvements are bought for lump sum, cost must be apportioned between land and improvements.”    </a:t>
            </a:r>
            <a:r>
              <a:rPr lang="en-US" sz="3000" dirty="0">
                <a:effectLst/>
                <a:latin typeface="Arial" panose="020B0604020202020204" pitchFamily="34" charset="0"/>
                <a:ea typeface="Times New Roman" panose="02020603050405020304" pitchFamily="18" charset="0"/>
              </a:rPr>
              <a:t>CON’T</a:t>
            </a:r>
          </a:p>
        </p:txBody>
      </p:sp>
    </p:spTree>
    <p:extLst>
      <p:ext uri="{BB962C8B-B14F-4D97-AF65-F5344CB8AC3E}">
        <p14:creationId xmlns:p14="http://schemas.microsoft.com/office/powerpoint/2010/main" val="113258212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Allocating Rental Property Between Building &amp; Land for Depreciation</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084551"/>
          </a:xfrm>
          <a:prstGeom prst="rect">
            <a:avLst/>
          </a:prstGeom>
          <a:noFill/>
        </p:spPr>
        <p:txBody>
          <a:bodyPr wrap="square">
            <a:spAutoFit/>
          </a:bodyPr>
          <a:lstStyle/>
          <a:p>
            <a:pPr marL="571500" marR="0" indent="-571500" fontAlgn="base">
              <a:spcBef>
                <a:spcPts val="0"/>
              </a:spcBef>
              <a:spcAft>
                <a:spcPts val="0"/>
              </a:spcAft>
              <a:buFont typeface="Arial" panose="020B0604020202020204" pitchFamily="34" charset="0"/>
              <a:buChar char="•"/>
            </a:pPr>
            <a:r>
              <a:rPr lang="en-US" sz="3600" b="1" dirty="0">
                <a:effectLst/>
                <a:latin typeface="Arial" panose="020B0604020202020204" pitchFamily="34" charset="0"/>
                <a:ea typeface="Times New Roman" panose="02020603050405020304" pitchFamily="18" charset="0"/>
              </a:rPr>
              <a:t>C</a:t>
            </a:r>
            <a:r>
              <a:rPr lang="en-US" sz="3600" dirty="0">
                <a:effectLst/>
                <a:latin typeface="Arial" panose="020B0604020202020204" pitchFamily="34" charset="0"/>
                <a:ea typeface="Times New Roman" panose="02020603050405020304" pitchFamily="18" charset="0"/>
              </a:rPr>
              <a:t>ourt ruled pro rata allocation between land &amp; improvements, on </a:t>
            </a:r>
            <a:r>
              <a:rPr lang="en-US" sz="3600" b="1" dirty="0">
                <a:effectLst/>
                <a:latin typeface="Arial" panose="020B0604020202020204" pitchFamily="34" charset="0"/>
                <a:ea typeface="Times New Roman" panose="02020603050405020304" pitchFamily="18" charset="0"/>
              </a:rPr>
              <a:t>county assessor’s tax bill is reasonable method to allocate between land &amp; building </a:t>
            </a:r>
            <a:r>
              <a:rPr lang="en-US" sz="3600" dirty="0">
                <a:effectLst/>
                <a:latin typeface="Arial" panose="020B0604020202020204" pitchFamily="34" charset="0"/>
                <a:ea typeface="Times New Roman" panose="02020603050405020304" pitchFamily="18" charset="0"/>
              </a:rPr>
              <a:t>for depreciation purposes. </a:t>
            </a:r>
          </a:p>
          <a:p>
            <a:pPr marL="571500" marR="0" indent="-571500" fontAlgn="base">
              <a:spcBef>
                <a:spcPts val="0"/>
              </a:spcBef>
              <a:spcAft>
                <a:spcPts val="0"/>
              </a:spcAft>
              <a:buFont typeface="Arial" panose="020B0604020202020204" pitchFamily="34" charset="0"/>
              <a:buChar char="•"/>
            </a:pPr>
            <a:endParaRPr lang="en-US" sz="3600" dirty="0">
              <a:latin typeface="Arial" panose="020B0604020202020204" pitchFamily="34" charset="0"/>
              <a:ea typeface="Times New Roman" panose="02020603050405020304" pitchFamily="18" charset="0"/>
            </a:endParaRPr>
          </a:p>
          <a:p>
            <a:pPr marL="571500" marR="0" indent="-571500" fontAlgn="base">
              <a:spcBef>
                <a:spcPts val="0"/>
              </a:spcBef>
              <a:spcAft>
                <a:spcPts val="0"/>
              </a:spcAft>
              <a:buFont typeface="Arial" panose="020B0604020202020204" pitchFamily="34" charset="0"/>
              <a:buChar char="•"/>
            </a:pPr>
            <a:r>
              <a:rPr lang="en-US" sz="3600" dirty="0">
                <a:effectLst/>
                <a:latin typeface="Arial" panose="020B0604020202020204" pitchFamily="34" charset="0"/>
                <a:ea typeface="Times New Roman" panose="02020603050405020304" pitchFamily="18" charset="0"/>
              </a:rPr>
              <a:t>Remember use % allocation between land and building on property tax bill, not dollar values on face of the bill. </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effectLst/>
                <a:latin typeface="Arial" panose="020B0604020202020204" pitchFamily="34" charset="0"/>
                <a:ea typeface="Times New Roman" panose="02020603050405020304" pitchFamily="18" charset="0"/>
              </a:rPr>
              <a:t> </a:t>
            </a:r>
            <a:endParaRPr lang="en-US" sz="36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659839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429208" y="365125"/>
            <a:ext cx="10924592" cy="5662451"/>
          </a:xfrm>
          <a:noFill/>
        </p:spPr>
        <p:txBody>
          <a:bodyPr>
            <a:normAutofit/>
          </a:bodyPr>
          <a:lstStyle/>
          <a:p>
            <a:pPr marL="0" marR="0" algn="ctr">
              <a:lnSpc>
                <a:spcPct val="107000"/>
              </a:lnSpc>
              <a:spcBef>
                <a:spcPts val="0"/>
              </a:spcBef>
              <a:spcAft>
                <a:spcPts val="0"/>
              </a:spcAft>
              <a:tabLst>
                <a:tab pos="15316200" algn="r"/>
                <a:tab pos="15316200" algn="r"/>
              </a:tabLst>
            </a:pPr>
            <a:r>
              <a:rPr lang="en-US" sz="7200" b="1" dirty="0">
                <a:effectLst/>
                <a:ea typeface="Calibri" panose="020F0502020204030204" pitchFamily="34" charset="0"/>
                <a:cs typeface="Times New Roman" panose="02020603050405020304" pitchFamily="18" charset="0"/>
              </a:rPr>
              <a:t>Basis of </a:t>
            </a:r>
            <a:br>
              <a:rPr lang="en-US" sz="7200" b="1" dirty="0">
                <a:effectLst/>
                <a:ea typeface="Calibri" panose="020F0502020204030204" pitchFamily="34" charset="0"/>
                <a:cs typeface="Times New Roman" panose="02020603050405020304" pitchFamily="18" charset="0"/>
              </a:rPr>
            </a:br>
            <a:r>
              <a:rPr lang="en-US" sz="7200" b="1" dirty="0">
                <a:effectLst/>
                <a:ea typeface="Calibri" panose="020F0502020204030204" pitchFamily="34" charset="0"/>
                <a:cs typeface="Times New Roman" panose="02020603050405020304" pitchFamily="18" charset="0"/>
              </a:rPr>
              <a:t>Rental Real Estate Property </a:t>
            </a:r>
          </a:p>
        </p:txBody>
      </p:sp>
      <p:sp>
        <p:nvSpPr>
          <p:cNvPr id="4" name="TextBox 3">
            <a:extLst>
              <a:ext uri="{FF2B5EF4-FFF2-40B4-BE49-F238E27FC236}">
                <a16:creationId xmlns:a16="http://schemas.microsoft.com/office/drawing/2014/main" id="{8B7C7407-7556-47F7-95A7-37AD03671CEF}"/>
              </a:ext>
            </a:extLst>
          </p:cNvPr>
          <p:cNvSpPr txBox="1"/>
          <p:nvPr/>
        </p:nvSpPr>
        <p:spPr>
          <a:xfrm>
            <a:off x="5891504" y="1801416"/>
            <a:ext cx="10786872" cy="1394934"/>
          </a:xfrm>
          <a:prstGeom prst="rect">
            <a:avLst/>
          </a:prstGeom>
          <a:noFill/>
        </p:spPr>
        <p:txBody>
          <a:bodyPr wrap="square">
            <a:spAutoFit/>
          </a:bodyPr>
          <a:lstStyle/>
          <a:p>
            <a:pPr marL="0" marR="0">
              <a:lnSpc>
                <a:spcPct val="107000"/>
              </a:lnSpc>
              <a:spcBef>
                <a:spcPts val="0"/>
              </a:spcBef>
              <a:spcAft>
                <a:spcPts val="0"/>
              </a:spcAft>
              <a:tabLst>
                <a:tab pos="15316200" algn="r"/>
                <a:tab pos="15316200" algn="r"/>
              </a:tabLst>
            </a:pPr>
            <a:r>
              <a:rPr lang="en-US" sz="18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800" b="1" dirty="0">
              <a:solidFill>
                <a:srgbClr val="333333"/>
              </a:solidFill>
              <a:effectLst/>
              <a:latin typeface="Source Sans Pro" panose="020B0503030403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17713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9A6B5-5C07-08FF-D132-120A310EC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431CC-4E65-3945-B98A-C337E50CF65B}"/>
              </a:ext>
            </a:extLst>
          </p:cNvPr>
          <p:cNvSpPr>
            <a:spLocks noGrp="1"/>
          </p:cNvSpPr>
          <p:nvPr>
            <p:ph type="title"/>
          </p:nvPr>
        </p:nvSpPr>
        <p:spPr>
          <a:xfrm>
            <a:off x="566928" y="365125"/>
            <a:ext cx="10786872" cy="4572635"/>
          </a:xfrm>
          <a:noFill/>
        </p:spPr>
        <p:txBody>
          <a:bodyPr>
            <a:noAutofit/>
          </a:bodyPr>
          <a:lstStyle/>
          <a:p>
            <a:pPr marL="0" marR="0" algn="ctr">
              <a:lnSpc>
                <a:spcPct val="107000"/>
              </a:lnSpc>
              <a:spcBef>
                <a:spcPts val="0"/>
              </a:spcBef>
              <a:spcAft>
                <a:spcPts val="800"/>
              </a:spcAft>
            </a:pPr>
            <a:r>
              <a:rPr lang="en-US" sz="7200" b="1" dirty="0">
                <a:effectLst/>
                <a:ea typeface="Calibri" panose="020F0502020204030204" pitchFamily="34" charset="0"/>
                <a:cs typeface="Times New Roman" panose="02020603050405020304" pitchFamily="18" charset="0"/>
              </a:rPr>
              <a:t>Sale of Rental Real Estate</a:t>
            </a:r>
          </a:p>
        </p:txBody>
      </p:sp>
      <p:sp>
        <p:nvSpPr>
          <p:cNvPr id="4" name="TextBox 3">
            <a:extLst>
              <a:ext uri="{FF2B5EF4-FFF2-40B4-BE49-F238E27FC236}">
                <a16:creationId xmlns:a16="http://schemas.microsoft.com/office/drawing/2014/main" id="{12C8408A-CDE2-9CAD-F517-65DB710E898A}"/>
              </a:ext>
            </a:extLst>
          </p:cNvPr>
          <p:cNvSpPr txBox="1"/>
          <p:nvPr/>
        </p:nvSpPr>
        <p:spPr>
          <a:xfrm>
            <a:off x="566928" y="1690688"/>
            <a:ext cx="10786872" cy="1098570"/>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44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526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algn="ctr"/>
            <a:r>
              <a:rPr lang="en-US" b="1" dirty="0">
                <a:effectLst/>
                <a:latin typeface="Times New Roman" panose="02020603050405020304" pitchFamily="18" charset="0"/>
                <a:ea typeface="Calibri" panose="020F0502020204030204" pitchFamily="34" charset="0"/>
                <a:cs typeface="Times New Roman" panose="02020603050405020304" pitchFamily="18" charset="0"/>
              </a:rPr>
              <a:t>Average Days in a Rental Period:</a:t>
            </a:r>
            <a:endParaRPr lang="en-US"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831387"/>
          </a:xfrm>
          <a:prstGeom prst="rect">
            <a:avLst/>
          </a:prstGeom>
          <a:noFill/>
        </p:spPr>
        <p:txBody>
          <a:bodyPr wrap="square">
            <a:spAutoFit/>
          </a:bodyPr>
          <a:lstStyle/>
          <a:p>
            <a:pPr marL="571500" marR="0" indent="-571500">
              <a:lnSpc>
                <a:spcPct val="107000"/>
              </a:lnSpc>
              <a:spcBef>
                <a:spcPts val="0"/>
              </a:spcBef>
              <a:spcAft>
                <a:spcPts val="800"/>
              </a:spcAft>
              <a:buFont typeface="Arial" panose="020B0604020202020204" pitchFamily="34" charset="0"/>
              <a:buChar char="•"/>
            </a:pPr>
            <a:r>
              <a:rPr lang="en-US" sz="3600" dirty="0">
                <a:effectLst/>
                <a:latin typeface="Arial" panose="020B0604020202020204" pitchFamily="34" charset="0"/>
                <a:ea typeface="Calibri" panose="020F0502020204030204" pitchFamily="34" charset="0"/>
                <a:cs typeface="Times New Roman" panose="02020603050405020304" pitchFamily="18" charset="0"/>
              </a:rPr>
              <a:t>Determine avg days rented period for year by dividing total days rented by number of rental customers for year. </a:t>
            </a:r>
          </a:p>
          <a:p>
            <a:pPr marL="571500" marR="0" indent="-571500">
              <a:lnSpc>
                <a:spcPct val="107000"/>
              </a:lnSpc>
              <a:spcBef>
                <a:spcPts val="0"/>
              </a:spcBef>
              <a:spcAft>
                <a:spcPts val="800"/>
              </a:spcAft>
              <a:buFont typeface="Arial" panose="020B0604020202020204" pitchFamily="34" charset="0"/>
              <a:buChar char="•"/>
            </a:pPr>
            <a:endParaRPr lang="en-US" sz="3600" dirty="0">
              <a:effectLst/>
              <a:latin typeface="Arial" panose="020B0604020202020204" pitchFamily="34" charset="0"/>
              <a:ea typeface="Calibri" panose="020F0502020204030204" pitchFamily="34" charset="0"/>
              <a:cs typeface="Times New Roman" panose="02020603050405020304" pitchFamily="18" charset="0"/>
            </a:endParaRPr>
          </a:p>
          <a:p>
            <a:pPr marL="571500" marR="0" indent="-571500">
              <a:lnSpc>
                <a:spcPct val="107000"/>
              </a:lnSpc>
              <a:spcBef>
                <a:spcPts val="0"/>
              </a:spcBef>
              <a:spcAft>
                <a:spcPts val="800"/>
              </a:spcAft>
              <a:buFont typeface="Arial" panose="020B0604020202020204" pitchFamily="34" charset="0"/>
              <a:buChar char="•"/>
            </a:pPr>
            <a:r>
              <a:rPr lang="en-US" sz="3600" b="1" dirty="0">
                <a:effectLst/>
                <a:latin typeface="Arial" panose="020B0604020202020204" pitchFamily="34" charset="0"/>
                <a:ea typeface="Calibri" panose="020F0502020204030204" pitchFamily="34" charset="0"/>
                <a:cs typeface="Times New Roman" panose="02020603050405020304" pitchFamily="18" charset="0"/>
              </a:rPr>
              <a:t>Note: </a:t>
            </a:r>
            <a:r>
              <a:rPr lang="en-US" sz="3600" dirty="0">
                <a:effectLst/>
                <a:latin typeface="Arial" panose="020B0604020202020204" pitchFamily="34" charset="0"/>
                <a:ea typeface="Calibri" panose="020F0502020204030204" pitchFamily="34" charset="0"/>
                <a:cs typeface="Times New Roman" panose="02020603050405020304" pitchFamily="18" charset="0"/>
              </a:rPr>
              <a:t>If same customer rents property two or more times during year, that counts as two rentals even though it’s same customer.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819924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5816219"/>
          </a:xfrm>
          <a:noFill/>
        </p:spPr>
        <p:txBody>
          <a:bodyPr>
            <a:normAutofit/>
          </a:bodyPr>
          <a:lstStyle/>
          <a:p>
            <a:pPr marL="0" marR="0" algn="ctr">
              <a:spcBef>
                <a:spcPts val="0"/>
              </a:spcBef>
              <a:spcAft>
                <a:spcPts val="0"/>
              </a:spcAft>
            </a:pPr>
            <a:r>
              <a:rPr lang="en-US" sz="7200" b="1" dirty="0">
                <a:effectLst/>
                <a:ea typeface="Times New Roman" panose="02020603050405020304" pitchFamily="18" charset="0"/>
                <a:cs typeface="Times New Roman" panose="02020603050405020304" pitchFamily="18" charset="0"/>
              </a:rPr>
              <a:t>Components of </a:t>
            </a:r>
            <a:br>
              <a:rPr lang="en-US" sz="7200" b="1" dirty="0">
                <a:effectLst/>
                <a:ea typeface="Times New Roman" panose="02020603050405020304" pitchFamily="18" charset="0"/>
                <a:cs typeface="Times New Roman" panose="02020603050405020304" pitchFamily="18" charset="0"/>
              </a:rPr>
            </a:br>
            <a:r>
              <a:rPr lang="en-US" sz="7200" b="1" dirty="0">
                <a:effectLst/>
                <a:ea typeface="Times New Roman" panose="02020603050405020304" pitchFamily="18" charset="0"/>
                <a:cs typeface="Times New Roman" panose="02020603050405020304" pitchFamily="18" charset="0"/>
              </a:rPr>
              <a:t>Rental Property Sold </a:t>
            </a:r>
            <a:endParaRPr lang="en-US" sz="72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1098570"/>
          </a:xfrm>
          <a:prstGeom prst="rect">
            <a:avLst/>
          </a:prstGeom>
          <a:noFill/>
        </p:spPr>
        <p:txBody>
          <a:bodyPr wrap="square">
            <a:spAutoFit/>
          </a:bodyPr>
          <a:lstStyle/>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489899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Building and Land </a:t>
            </a:r>
            <a:br>
              <a:rPr lang="en-US" sz="4000" dirty="0">
                <a:effectLst/>
                <a:ea typeface="Times New Roman" panose="02020603050405020304" pitchFamily="18" charset="0"/>
                <a:cs typeface="Times New Roman" panose="02020603050405020304" pitchFamily="18" charset="0"/>
              </a:rPr>
            </a:br>
            <a:r>
              <a:rPr lang="en-US" sz="4000" b="1" dirty="0">
                <a:effectLst/>
                <a:ea typeface="Times New Roman" panose="02020603050405020304" pitchFamily="18" charset="0"/>
                <a:cs typeface="Times New Roman" panose="02020603050405020304" pitchFamily="18" charset="0"/>
              </a:rPr>
              <a:t>Allocating Rental Property Between </a:t>
            </a:r>
            <a:br>
              <a:rPr lang="en-US" sz="4000" b="1" dirty="0">
                <a:effectLst/>
                <a:ea typeface="Times New Roman" panose="02020603050405020304" pitchFamily="18" charset="0"/>
                <a:cs typeface="Times New Roman" panose="02020603050405020304" pitchFamily="18" charset="0"/>
              </a:rPr>
            </a:br>
            <a:r>
              <a:rPr lang="en-US" sz="4000" b="1" dirty="0">
                <a:effectLst/>
                <a:ea typeface="Times New Roman" panose="02020603050405020304" pitchFamily="18" charset="0"/>
                <a:cs typeface="Times New Roman" panose="02020603050405020304" pitchFamily="18" charset="0"/>
              </a:rPr>
              <a:t>Building and Land on Sale</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6678751"/>
          </a:xfrm>
          <a:prstGeom prst="rect">
            <a:avLst/>
          </a:prstGeom>
          <a:noFill/>
        </p:spPr>
        <p:txBody>
          <a:bodyPr wrap="square">
            <a:spAutoFit/>
          </a:bodyPr>
          <a:lstStyle/>
          <a:p>
            <a:pPr marL="457200" marR="0" indent="-457200">
              <a:spcBef>
                <a:spcPts val="0"/>
              </a:spcBef>
              <a:spcAft>
                <a:spcPts val="0"/>
              </a:spcAft>
              <a:buFont typeface="Arial" panose="020B0604020202020204" pitchFamily="34" charset="0"/>
              <a:buChar char="•"/>
            </a:pPr>
            <a:r>
              <a:rPr lang="en-US" sz="2800" dirty="0">
                <a:latin typeface="Arial" panose="020B0604020202020204" pitchFamily="34" charset="0"/>
                <a:ea typeface="Times New Roman" panose="02020603050405020304" pitchFamily="18" charset="0"/>
              </a:rPr>
              <a:t>C</a:t>
            </a:r>
            <a:r>
              <a:rPr lang="en-US" sz="2800" dirty="0">
                <a:effectLst/>
                <a:latin typeface="Arial" panose="020B0604020202020204" pitchFamily="34" charset="0"/>
                <a:ea typeface="Times New Roman" panose="02020603050405020304" pitchFamily="18" charset="0"/>
              </a:rPr>
              <a:t>onsider sale of rental property up to date information regarding  value of land vs building when rental property is sold. </a:t>
            </a:r>
            <a:r>
              <a:rPr lang="en-US" sz="2800" i="1" dirty="0">
                <a:effectLst/>
                <a:latin typeface="Arial" panose="020B0604020202020204" pitchFamily="34" charset="0"/>
                <a:ea typeface="Calibri" panose="020F0502020204030204" pitchFamily="34" charset="0"/>
                <a:cs typeface="Times New Roman" panose="02020603050405020304" pitchFamily="18" charset="0"/>
              </a:rPr>
              <a:t> </a:t>
            </a:r>
          </a:p>
          <a:p>
            <a:pPr marL="457200" marR="0" indent="-457200">
              <a:spcBef>
                <a:spcPts val="0"/>
              </a:spcBef>
              <a:spcAft>
                <a:spcPts val="0"/>
              </a:spcAft>
              <a:buFont typeface="Arial" panose="020B0604020202020204" pitchFamily="34" charset="0"/>
              <a:buChar char="•"/>
            </a:pPr>
            <a:endParaRPr lang="en-US" sz="2800" i="1" dirty="0">
              <a:effectLst/>
              <a:latin typeface="Arial" panose="020B060402020202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2800" dirty="0">
                <a:latin typeface="Arial" panose="020B0604020202020204" pitchFamily="34" charset="0"/>
                <a:ea typeface="Times New Roman" panose="02020603050405020304" pitchFamily="18" charset="0"/>
              </a:rPr>
              <a:t>Historical depreciation including land vs building allocation applicable at time of purchase. </a:t>
            </a:r>
          </a:p>
          <a:p>
            <a:pPr marL="457200" indent="-457200">
              <a:buFont typeface="Arial" panose="020B0604020202020204" pitchFamily="34" charset="0"/>
              <a:buChar char="•"/>
            </a:pPr>
            <a:endParaRPr lang="en-US" sz="2800" dirty="0">
              <a:latin typeface="Arial" panose="020B0604020202020204" pitchFamily="34" charset="0"/>
              <a:ea typeface="Times New Roman" panose="02020603050405020304" pitchFamily="18" charset="0"/>
            </a:endParaRPr>
          </a:p>
          <a:p>
            <a:pPr marL="457200" indent="-457200">
              <a:buFont typeface="Arial" panose="020B0604020202020204" pitchFamily="34" charset="0"/>
              <a:buChar char="•"/>
            </a:pPr>
            <a:r>
              <a:rPr lang="en-US" sz="2800" dirty="0">
                <a:latin typeface="Arial" panose="020B0604020202020204" pitchFamily="34" charset="0"/>
                <a:ea typeface="Calibri" panose="020F0502020204030204" pitchFamily="34" charset="0"/>
              </a:rPr>
              <a:t>Form 4797 states must allocate sales price between building &amp; land based on their FMV on date of sale. </a:t>
            </a:r>
          </a:p>
          <a:p>
            <a:pPr marL="457200" indent="-457200">
              <a:buFont typeface="Arial" panose="020B0604020202020204" pitchFamily="34" charset="0"/>
              <a:buChar char="•"/>
            </a:pPr>
            <a:endParaRPr lang="en-US" sz="2800" dirty="0">
              <a:latin typeface="Arial" panose="020B0604020202020204" pitchFamily="34" charset="0"/>
              <a:ea typeface="Calibri" panose="020F0502020204030204" pitchFamily="34" charset="0"/>
            </a:endParaRPr>
          </a:p>
          <a:p>
            <a:pPr marL="457200" indent="-457200">
              <a:buFont typeface="Arial" panose="020B0604020202020204" pitchFamily="34" charset="0"/>
              <a:buChar char="•"/>
            </a:pPr>
            <a:r>
              <a:rPr lang="en-US" sz="2800" dirty="0">
                <a:latin typeface="Arial" panose="020B0604020202020204" pitchFamily="34" charset="0"/>
                <a:ea typeface="Calibri" panose="020F0502020204030204" pitchFamily="34" charset="0"/>
              </a:rPr>
              <a:t>Does not say </a:t>
            </a:r>
            <a:r>
              <a:rPr lang="en-US" sz="2800" i="1" dirty="0">
                <a:latin typeface="Arial" panose="020B0604020202020204" pitchFamily="34" charset="0"/>
                <a:ea typeface="Calibri" panose="020F0502020204030204" pitchFamily="34" charset="0"/>
              </a:rPr>
              <a:t>“based on original allocation % used on the depreciation schedule”. </a:t>
            </a:r>
            <a:r>
              <a:rPr lang="en-US" sz="2800" i="1" dirty="0">
                <a:latin typeface="Arial" panose="020B0604020202020204" pitchFamily="34" charset="0"/>
                <a:ea typeface="Calibri" panose="020F0502020204030204" pitchFamily="34" charset="0"/>
                <a:cs typeface="Times New Roman" panose="02020603050405020304" pitchFamily="18" charset="0"/>
              </a:rPr>
              <a:t> </a:t>
            </a:r>
            <a:endParaRPr lang="en-US" sz="2800" i="1" dirty="0">
              <a:latin typeface="Calibri" panose="020F0502020204030204" pitchFamily="34" charset="0"/>
              <a:ea typeface="Calibri" panose="020F0502020204030204" pitchFamily="34" charset="0"/>
              <a:cs typeface="Times New Roman" panose="02020603050405020304" pitchFamily="18" charset="0"/>
            </a:endParaRPr>
          </a:p>
          <a:p>
            <a:endParaRPr lang="en-US" sz="4000" dirty="0">
              <a:latin typeface="Arial" panose="020B0604020202020204" pitchFamily="34" charset="0"/>
              <a:ea typeface="Times New Roman" panose="02020603050405020304" pitchFamily="18" charset="0"/>
            </a:endParaRPr>
          </a:p>
          <a:p>
            <a:endParaRPr lang="en-US" sz="4000" dirty="0">
              <a:latin typeface="Arial" panose="020B0604020202020204" pitchFamily="34" charset="0"/>
              <a:ea typeface="Times New Roman" panose="02020603050405020304" pitchFamily="18" charset="0"/>
            </a:endParaRPr>
          </a:p>
          <a:p>
            <a:pPr marL="0" marR="0">
              <a:spcBef>
                <a:spcPts val="0"/>
              </a:spcBef>
              <a:spcAft>
                <a:spcPts val="0"/>
              </a:spcAft>
            </a:pP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49733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fontScale="90000"/>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Building and Land </a:t>
            </a:r>
            <a:br>
              <a:rPr lang="en-US" sz="4000" dirty="0">
                <a:effectLst/>
                <a:ea typeface="Times New Roman" panose="02020603050405020304" pitchFamily="18" charset="0"/>
                <a:cs typeface="Times New Roman" panose="02020603050405020304" pitchFamily="18" charset="0"/>
              </a:rPr>
            </a:br>
            <a:r>
              <a:rPr lang="en-US" sz="4000" b="1" dirty="0">
                <a:effectLst/>
                <a:ea typeface="Times New Roman" panose="02020603050405020304" pitchFamily="18" charset="0"/>
                <a:cs typeface="Times New Roman" panose="02020603050405020304" pitchFamily="18" charset="0"/>
              </a:rPr>
              <a:t>Allocating Rental Property Between </a:t>
            </a:r>
            <a:br>
              <a:rPr lang="en-US" sz="4000" b="1" dirty="0">
                <a:effectLst/>
                <a:ea typeface="Times New Roman" panose="02020603050405020304" pitchFamily="18" charset="0"/>
                <a:cs typeface="Times New Roman" panose="02020603050405020304" pitchFamily="18" charset="0"/>
              </a:rPr>
            </a:br>
            <a:r>
              <a:rPr lang="en-US" sz="4000" b="1" dirty="0">
                <a:effectLst/>
                <a:ea typeface="Times New Roman" panose="02020603050405020304" pitchFamily="18" charset="0"/>
                <a:cs typeface="Times New Roman" panose="02020603050405020304" pitchFamily="18" charset="0"/>
              </a:rPr>
              <a:t>Building and Land on Sale</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718467"/>
            <a:ext cx="10786872" cy="5544723"/>
          </a:xfrm>
          <a:prstGeom prst="rect">
            <a:avLst/>
          </a:prstGeom>
          <a:noFill/>
        </p:spPr>
        <p:txBody>
          <a:bodyPr wrap="square">
            <a:spAutoFit/>
          </a:bodyPr>
          <a:lstStyle/>
          <a:p>
            <a:pPr marL="342900" marR="0" indent="-342900">
              <a:spcBef>
                <a:spcPts val="0"/>
              </a:spcBef>
              <a:spcAft>
                <a:spcPts val="0"/>
              </a:spcAft>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rPr>
              <a:t>Based on steadily rising real estate values </a:t>
            </a:r>
            <a:r>
              <a:rPr lang="en-US" sz="2400" b="1" dirty="0">
                <a:effectLst/>
                <a:latin typeface="Arial" panose="020B0604020202020204" pitchFamily="34" charset="0"/>
                <a:ea typeface="Times New Roman" panose="02020603050405020304" pitchFamily="18" charset="0"/>
              </a:rPr>
              <a:t>do buildings really “depreciate”? </a:t>
            </a:r>
          </a:p>
          <a:p>
            <a:pPr marL="342900" marR="0" indent="-342900">
              <a:spcBef>
                <a:spcPts val="0"/>
              </a:spcBef>
              <a:spcAft>
                <a:spcPts val="0"/>
              </a:spcAft>
              <a:buFont typeface="Arial" panose="020B0604020202020204" pitchFamily="34" charset="0"/>
              <a:buChar char="•"/>
            </a:pPr>
            <a:endParaRPr lang="en-US" sz="2400" b="1" dirty="0">
              <a:latin typeface="Arial" panose="020B0604020202020204" pitchFamily="34" charset="0"/>
              <a:ea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2400" b="1" dirty="0">
                <a:effectLst/>
                <a:latin typeface="Arial" panose="020B0604020202020204" pitchFamily="34" charset="0"/>
                <a:ea typeface="Times New Roman" panose="02020603050405020304" pitchFamily="18" charset="0"/>
              </a:rPr>
              <a:t>if buy property $500,000 &amp; sell five years for $700,000, with no improvements, did building actually “depreciate”?</a:t>
            </a:r>
            <a:r>
              <a:rPr lang="en-US" sz="2400" dirty="0">
                <a:effectLst/>
                <a:latin typeface="Arial" panose="020B0604020202020204" pitchFamily="34" charset="0"/>
                <a:ea typeface="Times New Roman" panose="02020603050405020304" pitchFamily="18" charset="0"/>
              </a:rPr>
              <a:t> Maybe wear and tear,  appliances now approaching end of useful lives but </a:t>
            </a:r>
            <a:r>
              <a:rPr lang="en-US" sz="2400" b="1" dirty="0">
                <a:effectLst/>
                <a:latin typeface="Arial" panose="020B0604020202020204" pitchFamily="34" charset="0"/>
                <a:ea typeface="Times New Roman" panose="02020603050405020304" pitchFamily="18" charset="0"/>
              </a:rPr>
              <a:t>can we really say all $200,000 of gain was land? </a:t>
            </a:r>
          </a:p>
          <a:p>
            <a:pPr marL="342900" marR="0" indent="-342900">
              <a:spcBef>
                <a:spcPts val="0"/>
              </a:spcBef>
              <a:spcAft>
                <a:spcPts val="0"/>
              </a:spcAft>
              <a:buFont typeface="Arial" panose="020B0604020202020204" pitchFamily="34" charset="0"/>
              <a:buChar char="•"/>
            </a:pPr>
            <a:endParaRPr lang="en-US" sz="2400" b="1" dirty="0">
              <a:latin typeface="Arial" panose="020B0604020202020204" pitchFamily="34" charset="0"/>
              <a:ea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2400" b="1" dirty="0">
                <a:effectLst/>
                <a:latin typeface="Arial" panose="020B0604020202020204" pitchFamily="34" charset="0"/>
                <a:ea typeface="Times New Roman" panose="02020603050405020304" pitchFamily="18" charset="0"/>
              </a:rPr>
              <a:t>Maybe, </a:t>
            </a:r>
            <a:r>
              <a:rPr lang="en-US" sz="2400" dirty="0">
                <a:effectLst/>
                <a:latin typeface="Arial" panose="020B0604020202020204" pitchFamily="34" charset="0"/>
                <a:ea typeface="Times New Roman" panose="02020603050405020304" pitchFamily="18" charset="0"/>
              </a:rPr>
              <a:t>and this could save TP substantial amount of tax on depreciation recapture. </a:t>
            </a:r>
            <a:endParaRPr lang="en-US" sz="2400" dirty="0">
              <a:effectLst/>
              <a:latin typeface="Times New Roman" panose="02020603050405020304" pitchFamily="18" charset="0"/>
              <a:ea typeface="Times New Roman" panose="02020603050405020304" pitchFamily="18" charset="0"/>
            </a:endParaRPr>
          </a:p>
          <a:p>
            <a:pPr marR="0">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2400" b="1" dirty="0">
                <a:effectLst/>
                <a:latin typeface="Arial" panose="020B0604020202020204" pitchFamily="34" charset="0"/>
                <a:ea typeface="Times New Roman" panose="02020603050405020304" pitchFamily="18" charset="0"/>
              </a:rPr>
              <a:t>If you never check the box on your software that says “</a:t>
            </a:r>
            <a:r>
              <a:rPr lang="en-US" sz="2400" b="1" i="1" dirty="0">
                <a:effectLst/>
                <a:latin typeface="Arial" panose="020B0604020202020204" pitchFamily="34" charset="0"/>
                <a:ea typeface="Times New Roman" panose="02020603050405020304" pitchFamily="18" charset="0"/>
              </a:rPr>
              <a:t>report land separately</a:t>
            </a:r>
            <a:r>
              <a:rPr lang="en-US" sz="2400" b="1" dirty="0">
                <a:effectLst/>
                <a:latin typeface="Arial" panose="020B0604020202020204" pitchFamily="34" charset="0"/>
                <a:ea typeface="Times New Roman" panose="02020603050405020304" pitchFamily="18" charset="0"/>
              </a:rPr>
              <a:t>” </a:t>
            </a:r>
            <a:r>
              <a:rPr lang="en-US" sz="2400" dirty="0">
                <a:effectLst/>
                <a:latin typeface="Arial" panose="020B0604020202020204" pitchFamily="34" charset="0"/>
                <a:ea typeface="Times New Roman" panose="02020603050405020304" pitchFamily="18" charset="0"/>
              </a:rPr>
              <a:t>when you are reporting the sale of rental property, you may want to revisit this area </a:t>
            </a:r>
            <a:r>
              <a:rPr lang="en-US" sz="1800" b="1" baseline="30000" dirty="0">
                <a:solidFill>
                  <a:srgbClr val="000000"/>
                </a:solidFill>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940724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92904"/>
            <a:ext cx="10786872" cy="1325563"/>
          </a:xfrm>
          <a:noFill/>
        </p:spPr>
        <p:txBody>
          <a:bodyPr>
            <a:normAutofit fontScale="90000"/>
          </a:bodyPr>
          <a:lstStyle/>
          <a:p>
            <a:pPr>
              <a:spcBef>
                <a:spcPts val="0"/>
              </a:spcBef>
            </a:pPr>
            <a:r>
              <a:rPr lang="en-US" sz="4000" dirty="0">
                <a:latin typeface="Stencil" panose="040409050D0802020404" pitchFamily="82" charset="0"/>
                <a:ea typeface="Calibri" panose="020F0502020204030204" pitchFamily="34" charset="0"/>
                <a:cs typeface="Times New Roman" panose="02020603050405020304" pitchFamily="18" charset="0"/>
              </a:rPr>
              <a:t>EXAMPLE: </a:t>
            </a:r>
            <a:r>
              <a:rPr lang="en-US" sz="4000" b="1" dirty="0">
                <a:effectLst/>
                <a:ea typeface="Times New Roman" panose="02020603050405020304" pitchFamily="18" charset="0"/>
                <a:cs typeface="Times New Roman" panose="02020603050405020304" pitchFamily="18" charset="0"/>
              </a:rPr>
              <a:t>Building and Land: Allocating Rental Property Between Building &amp; Land on Sale</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718467"/>
            <a:ext cx="10786872" cy="5390835"/>
          </a:xfrm>
          <a:prstGeom prst="rect">
            <a:avLst/>
          </a:prstGeom>
          <a:noFill/>
        </p:spPr>
        <p:txBody>
          <a:bodyPr wrap="square">
            <a:spAutoFit/>
          </a:bodyPr>
          <a:lstStyle/>
          <a:p>
            <a:pPr marL="457200" marR="0" indent="-457200">
              <a:spcBef>
                <a:spcPts val="0"/>
              </a:spcBef>
              <a:spcAft>
                <a:spcPts val="0"/>
              </a:spcAft>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rPr>
              <a:t>True story, </a:t>
            </a:r>
            <a:r>
              <a:rPr lang="en-US" sz="2800" b="1" dirty="0">
                <a:solidFill>
                  <a:srgbClr val="000000"/>
                </a:solidFill>
                <a:effectLst/>
                <a:latin typeface="Arial" panose="020B0604020202020204" pitchFamily="34" charset="0"/>
                <a:ea typeface="Times New Roman" panose="02020603050405020304" pitchFamily="18" charset="0"/>
              </a:rPr>
              <a:t>TP with rental in pricey neighborhood in San Diego County sold rental property</a:t>
            </a:r>
            <a:r>
              <a:rPr lang="en-US" sz="2800" dirty="0">
                <a:solidFill>
                  <a:srgbClr val="000000"/>
                </a:solidFill>
                <a:effectLst/>
                <a:latin typeface="Arial" panose="020B0604020202020204" pitchFamily="34" charset="0"/>
                <a:ea typeface="Times New Roman" panose="02020603050405020304" pitchFamily="18" charset="0"/>
              </a:rPr>
              <a:t> of many years for $1,000,000. In chatting with client, tax preparer realized buyer was tearing entire home down and building new home from  ground up. </a:t>
            </a:r>
          </a:p>
          <a:p>
            <a:pPr marL="457200" marR="0" indent="-457200">
              <a:spcBef>
                <a:spcPts val="0"/>
              </a:spcBef>
              <a:spcAft>
                <a:spcPts val="0"/>
              </a:spcAft>
              <a:buFont typeface="Arial" panose="020B0604020202020204" pitchFamily="34" charset="0"/>
              <a:buChar char="•"/>
            </a:pPr>
            <a:endParaRPr lang="en-US" sz="2800" dirty="0">
              <a:solidFill>
                <a:srgbClr val="000000"/>
              </a:solidFill>
              <a:latin typeface="Arial" panose="020B0604020202020204" pitchFamily="34"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rPr>
              <a:t>Tax preparer allocated $0 to building, and therefore $0 depreciation recapture and 100% of purchase price to land. </a:t>
            </a:r>
          </a:p>
          <a:p>
            <a:pPr marL="457200" marR="0" indent="-457200">
              <a:spcBef>
                <a:spcPts val="0"/>
              </a:spcBef>
              <a:spcAft>
                <a:spcPts val="0"/>
              </a:spcAft>
              <a:buFont typeface="Arial" panose="020B0604020202020204" pitchFamily="34" charset="0"/>
              <a:buChar char="•"/>
            </a:pPr>
            <a:endParaRPr lang="en-US" sz="2800" dirty="0">
              <a:solidFill>
                <a:srgbClr val="000000"/>
              </a:solidFill>
              <a:effectLst/>
              <a:latin typeface="Arial" panose="020B0604020202020204" pitchFamily="34"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r>
              <a:rPr lang="en-US" sz="2800" dirty="0">
                <a:solidFill>
                  <a:srgbClr val="000000"/>
                </a:solidFill>
                <a:effectLst/>
                <a:latin typeface="Arial" panose="020B0604020202020204" pitchFamily="34" charset="0"/>
                <a:ea typeface="Times New Roman" panose="02020603050405020304" pitchFamily="18" charset="0"/>
              </a:rPr>
              <a:t>If buyer paid $1,000,000 to tear down house &amp; build new home, buyer valued land at $1M in an arms-length transaction.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baseline="30000" dirty="0">
                <a:solidFill>
                  <a:srgbClr val="000000"/>
                </a:solidFill>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7622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420624" y="503237"/>
            <a:ext cx="10933176" cy="3739579"/>
          </a:xfrm>
          <a:noFill/>
        </p:spPr>
        <p:txBody>
          <a:bodyPr>
            <a:noAutofit/>
          </a:bodyPr>
          <a:lstStyle/>
          <a:p>
            <a:pPr marL="0" marR="0" algn="ctr">
              <a:spcBef>
                <a:spcPts val="0"/>
              </a:spcBef>
              <a:spcAft>
                <a:spcPts val="0"/>
              </a:spcAft>
            </a:pPr>
            <a:r>
              <a:rPr lang="en-US" sz="7200" b="1" dirty="0">
                <a:effectLst/>
                <a:ea typeface="Times New Roman" panose="02020603050405020304" pitchFamily="18" charset="0"/>
                <a:cs typeface="Times New Roman" panose="02020603050405020304" pitchFamily="18" charset="0"/>
              </a:rPr>
              <a:t>Entity Selection </a:t>
            </a:r>
            <a:br>
              <a:rPr lang="en-US" sz="7200" b="1" dirty="0">
                <a:effectLst/>
                <a:ea typeface="Times New Roman" panose="02020603050405020304" pitchFamily="18" charset="0"/>
                <a:cs typeface="Times New Roman" panose="02020603050405020304" pitchFamily="18" charset="0"/>
              </a:rPr>
            </a:br>
            <a:r>
              <a:rPr lang="en-US" sz="7200" b="1" dirty="0">
                <a:effectLst/>
                <a:ea typeface="Times New Roman" panose="02020603050405020304" pitchFamily="18" charset="0"/>
                <a:cs typeface="Times New Roman" panose="02020603050405020304" pitchFamily="18" charset="0"/>
              </a:rPr>
              <a:t>and </a:t>
            </a:r>
            <a:br>
              <a:rPr lang="en-US" sz="7200" b="1" dirty="0">
                <a:effectLst/>
                <a:ea typeface="Times New Roman" panose="02020603050405020304" pitchFamily="18" charset="0"/>
                <a:cs typeface="Times New Roman" panose="02020603050405020304" pitchFamily="18" charset="0"/>
              </a:rPr>
            </a:br>
            <a:r>
              <a:rPr lang="en-US" sz="7200" b="1" dirty="0">
                <a:effectLst/>
                <a:ea typeface="Times New Roman" panose="02020603050405020304" pitchFamily="18" charset="0"/>
                <a:cs typeface="Times New Roman" panose="02020603050405020304" pitchFamily="18" charset="0"/>
              </a:rPr>
              <a:t>Real Estate </a:t>
            </a:r>
            <a:endParaRPr lang="en-US" sz="72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1207008" y="1823741"/>
            <a:ext cx="10786872" cy="1098570"/>
          </a:xfrm>
          <a:prstGeom prst="rect">
            <a:avLst/>
          </a:prstGeom>
          <a:noFill/>
        </p:spPr>
        <p:txBody>
          <a:bodyPr wrap="square">
            <a:spAutoFit/>
          </a:bodyPr>
          <a:lstStyle/>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464658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Entity Selection and Real Estate </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28800"/>
            <a:ext cx="10786872" cy="4976555"/>
          </a:xfrm>
          <a:prstGeom prst="rect">
            <a:avLst/>
          </a:prstGeom>
          <a:noFill/>
        </p:spPr>
        <p:txBody>
          <a:bodyPr wrap="square">
            <a:spAutoFit/>
          </a:bodyPr>
          <a:lstStyle/>
          <a:p>
            <a:pPr marL="457200" marR="0" indent="-457200">
              <a:spcBef>
                <a:spcPts val="0"/>
              </a:spcBef>
              <a:spcAft>
                <a:spcPts val="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rPr>
              <a:t>Helping TP weigh pros &amp; cons of holding real estate in C Corp, </a:t>
            </a:r>
          </a:p>
          <a:p>
            <a:pPr marR="0">
              <a:spcBef>
                <a:spcPts val="0"/>
              </a:spcBef>
              <a:spcAft>
                <a:spcPts val="0"/>
              </a:spcAft>
            </a:pPr>
            <a:r>
              <a:rPr lang="en-US" sz="2800" dirty="0">
                <a:effectLst/>
                <a:latin typeface="Arial" panose="020B0604020202020204" pitchFamily="34" charset="0"/>
                <a:ea typeface="Times New Roman" panose="02020603050405020304" pitchFamily="18" charset="0"/>
              </a:rPr>
              <a:t>     S Corp, Partnership, or LLC electing to be taxed as either. </a:t>
            </a:r>
            <a:endParaRPr lang="en-US" sz="2800" dirty="0">
              <a:latin typeface="Times New Roman" panose="02020603050405020304" pitchFamily="18" charset="0"/>
              <a:ea typeface="Times New Roman" panose="02020603050405020304" pitchFamily="18" charset="0"/>
            </a:endParaRPr>
          </a:p>
          <a:p>
            <a:pPr marR="0">
              <a:spcBef>
                <a:spcPts val="0"/>
              </a:spcBef>
              <a:spcAft>
                <a:spcPts val="0"/>
              </a:spcAft>
            </a:pPr>
            <a:r>
              <a:rPr lang="en-US" sz="2800" dirty="0">
                <a:effectLst/>
                <a:latin typeface="Arial" panose="020B0604020202020204" pitchFamily="34"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rPr>
              <a:t>Corporations: No Step Up on Assets Upon Death, Only Stock Gets a Step up</a:t>
            </a:r>
          </a:p>
          <a:p>
            <a:pPr marL="457200" marR="0" indent="-457200">
              <a:spcBef>
                <a:spcPts val="0"/>
              </a:spcBef>
              <a:spcAft>
                <a:spcPts val="0"/>
              </a:spcAft>
              <a:buFont typeface="Arial" panose="020B0604020202020204" pitchFamily="34" charset="0"/>
              <a:buChar char="•"/>
            </a:pPr>
            <a:endParaRPr lang="en-US" sz="2800" dirty="0">
              <a:effectLst/>
              <a:latin typeface="Times New Roman" panose="02020603050405020304" pitchFamily="18"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r>
              <a:rPr lang="en-US" sz="2800" dirty="0">
                <a:effectLst/>
                <a:latin typeface="Arial" panose="020B0604020202020204" pitchFamily="34" charset="0"/>
                <a:ea typeface="Times New Roman" panose="02020603050405020304" pitchFamily="18" charset="0"/>
              </a:rPr>
              <a:t>Assets held in partnership or LLC filing as partnership get a step up in basis upon death of one or more partners, not so for entities filing as a C Corp or S Corp. </a:t>
            </a:r>
            <a:endParaRPr lang="en-US" sz="2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579390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15901-7574-6184-AE1A-DEEDF1456F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BC0A3-0A43-3250-E629-258415B5FF46}"/>
              </a:ext>
            </a:extLst>
          </p:cNvPr>
          <p:cNvSpPr>
            <a:spLocks noGrp="1"/>
          </p:cNvSpPr>
          <p:nvPr>
            <p:ph type="title"/>
          </p:nvPr>
        </p:nvSpPr>
        <p:spPr>
          <a:xfrm>
            <a:off x="566928" y="365125"/>
            <a:ext cx="10786872" cy="1325563"/>
          </a:xfrm>
          <a:noFill/>
        </p:spPr>
        <p:txBody>
          <a:bodyPr>
            <a:normAutofit/>
          </a:bodyPr>
          <a:lstStyle/>
          <a:p>
            <a:pPr marL="0" marR="0" algn="ctr">
              <a:spcBef>
                <a:spcPts val="0"/>
              </a:spcBef>
              <a:spcAft>
                <a:spcPts val="0"/>
              </a:spcAft>
            </a:pPr>
            <a:r>
              <a:rPr lang="en-US" sz="4000" b="1" dirty="0">
                <a:effectLst/>
                <a:ea typeface="Times New Roman" panose="02020603050405020304" pitchFamily="18" charset="0"/>
                <a:cs typeface="Times New Roman" panose="02020603050405020304" pitchFamily="18" charset="0"/>
              </a:rPr>
              <a:t>Entity Selection and Real Estate </a:t>
            </a:r>
            <a:endParaRPr lang="en-US" sz="4000" dirty="0">
              <a:effectLst/>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E0A0870-3992-C5F8-B748-4A0E92F15245}"/>
              </a:ext>
            </a:extLst>
          </p:cNvPr>
          <p:cNvSpPr txBox="1"/>
          <p:nvPr/>
        </p:nvSpPr>
        <p:spPr>
          <a:xfrm>
            <a:off x="566928" y="1828800"/>
            <a:ext cx="10786872" cy="3855671"/>
          </a:xfrm>
          <a:prstGeom prst="rect">
            <a:avLst/>
          </a:prstGeom>
          <a:noFill/>
        </p:spPr>
        <p:txBody>
          <a:bodyPr wrap="square">
            <a:spAutoFit/>
          </a:bodyPr>
          <a:lstStyle/>
          <a:p>
            <a:pPr marL="457200" marR="0" indent="-457200">
              <a:spcBef>
                <a:spcPts val="0"/>
              </a:spcBef>
              <a:spcAft>
                <a:spcPts val="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rPr>
              <a:t>Retiring shareholder</a:t>
            </a:r>
            <a:endParaRPr lang="en-US" sz="3200" dirty="0">
              <a:latin typeface="Times New Roman" panose="02020603050405020304" pitchFamily="18" charset="0"/>
              <a:ea typeface="Times New Roman" panose="02020603050405020304" pitchFamily="18" charset="0"/>
            </a:endParaRPr>
          </a:p>
          <a:p>
            <a:pPr marR="0">
              <a:spcBef>
                <a:spcPts val="0"/>
              </a:spcBef>
              <a:spcAft>
                <a:spcPts val="0"/>
              </a:spcAft>
            </a:pPr>
            <a:r>
              <a:rPr lang="en-US" sz="3200" dirty="0">
                <a:effectLst/>
                <a:latin typeface="Arial" panose="020B0604020202020204" pitchFamily="34"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r>
              <a:rPr lang="en-US" sz="3200" dirty="0">
                <a:effectLst/>
                <a:latin typeface="Arial" panose="020B0604020202020204" pitchFamily="34" charset="0"/>
                <a:ea typeface="Times New Roman" panose="02020603050405020304" pitchFamily="18" charset="0"/>
              </a:rPr>
              <a:t>Death of shareholder </a:t>
            </a:r>
          </a:p>
          <a:p>
            <a:pPr marL="914400" lvl="1" indent="-457200">
              <a:buFont typeface="Arial" panose="020B0604020202020204" pitchFamily="34" charset="0"/>
              <a:buChar char="•"/>
            </a:pPr>
            <a:r>
              <a:rPr lang="en-US" sz="3200" dirty="0">
                <a:latin typeface="Arial" panose="020B0604020202020204" pitchFamily="34" charset="0"/>
                <a:ea typeface="Times New Roman" panose="02020603050405020304" pitchFamily="18" charset="0"/>
              </a:rPr>
              <a:t>T</a:t>
            </a:r>
            <a:r>
              <a:rPr lang="en-US" sz="3200" dirty="0">
                <a:effectLst/>
                <a:latin typeface="Arial" panose="020B0604020202020204" pitchFamily="34" charset="0"/>
                <a:ea typeface="Times New Roman" panose="02020603050405020304" pitchFamily="18" charset="0"/>
              </a:rPr>
              <a:t>iming is critical</a:t>
            </a:r>
          </a:p>
          <a:p>
            <a:pPr marL="914400" lvl="1" indent="-457200">
              <a:buFont typeface="Arial" panose="020B0604020202020204" pitchFamily="34" charset="0"/>
              <a:buChar char="•"/>
            </a:pPr>
            <a:r>
              <a:rPr lang="en-US" sz="3200" dirty="0">
                <a:latin typeface="Arial" panose="020B0604020202020204" pitchFamily="34" charset="0"/>
                <a:ea typeface="Times New Roman" panose="02020603050405020304" pitchFamily="18" charset="0"/>
              </a:rPr>
              <a:t>Multiple properties a huge problem</a:t>
            </a:r>
            <a:endParaRPr lang="en-US" sz="3200" dirty="0">
              <a:effectLst/>
              <a:latin typeface="Arial" panose="020B0604020202020204" pitchFamily="34" charset="0"/>
              <a:ea typeface="Times New Roman" panose="02020603050405020304" pitchFamily="18" charset="0"/>
            </a:endParaRPr>
          </a:p>
          <a:p>
            <a:pPr marL="457200" marR="0" indent="-457200">
              <a:spcBef>
                <a:spcPts val="0"/>
              </a:spcBef>
              <a:spcAft>
                <a:spcPts val="0"/>
              </a:spcAft>
              <a:buFont typeface="Arial" panose="020B0604020202020204" pitchFamily="34" charset="0"/>
              <a:buChar char="•"/>
            </a:pPr>
            <a:endParaRPr lang="en-US" sz="3200" dirty="0">
              <a:effectLst/>
              <a:latin typeface="Times New Roman" panose="02020603050405020304" pitchFamily="18" charset="0"/>
              <a:ea typeface="Times New Roman" panose="02020603050405020304" pitchFamily="18" charset="0"/>
            </a:endParaRPr>
          </a:p>
          <a:p>
            <a:pPr marL="571500" marR="0" indent="-571500">
              <a:lnSpc>
                <a:spcPct val="107000"/>
              </a:lnSpc>
              <a:spcBef>
                <a:spcPts val="0"/>
              </a:spcBef>
              <a:spcAft>
                <a:spcPts val="0"/>
              </a:spcAft>
              <a:buFont typeface="Arial" panose="020B0604020202020204" pitchFamily="34" charset="0"/>
              <a:buChar char="•"/>
            </a:pPr>
            <a:r>
              <a:rPr lang="en-US" sz="3200" b="1" i="1" dirty="0">
                <a:effectLst/>
                <a:latin typeface="Arial" panose="020B0604020202020204" pitchFamily="34" charset="0"/>
                <a:ea typeface="Calibri" panose="020F0502020204030204" pitchFamily="34" charset="0"/>
                <a:cs typeface="Times New Roman" panose="02020603050405020304" pitchFamily="18" charset="0"/>
              </a:rPr>
              <a:t> </a:t>
            </a:r>
            <a:r>
              <a:rPr lang="en-US" sz="3200" dirty="0">
                <a:effectLst/>
                <a:latin typeface="Arial" panose="020B0604020202020204" pitchFamily="34" charset="0"/>
                <a:ea typeface="Calibri" panose="020F0502020204030204" pitchFamily="34" charset="0"/>
                <a:cs typeface="Times New Roman" panose="02020603050405020304" pitchFamily="18" charset="0"/>
              </a:rPr>
              <a:t>Possible options such as mergers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033018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419989"/>
            <a:ext cx="10786872" cy="1463675"/>
          </a:xfrm>
          <a:noFill/>
        </p:spPr>
        <p:txBody>
          <a:bodyPr>
            <a:normAutofit/>
          </a:bodyPr>
          <a:lstStyle/>
          <a:p>
            <a:pPr marL="0" marR="0" algn="ctr">
              <a:lnSpc>
                <a:spcPct val="107000"/>
              </a:lnSpc>
              <a:spcBef>
                <a:spcPts val="0"/>
              </a:spcBef>
              <a:spcAft>
                <a:spcPts val="0"/>
              </a:spcAft>
            </a:pPr>
            <a:r>
              <a:rPr lang="en-US" sz="4000" dirty="0">
                <a:effectLst/>
                <a:latin typeface="Stencil" panose="040409050D0802020404" pitchFamily="82" charset="0"/>
                <a:ea typeface="Calibri" panose="020F0502020204030204" pitchFamily="34" charset="0"/>
                <a:cs typeface="Times New Roman" panose="02020603050405020304" pitchFamily="18" charset="0"/>
              </a:rPr>
              <a:t>EXAMPLE: </a:t>
            </a:r>
            <a:r>
              <a:rPr lang="en-US" sz="4000" b="1" dirty="0">
                <a:effectLst/>
                <a:ea typeface="Calibri" panose="020F0502020204030204" pitchFamily="34" charset="0"/>
                <a:cs typeface="Times New Roman" panose="02020603050405020304" pitchFamily="18" charset="0"/>
              </a:rPr>
              <a:t>Retiring S Corp Shareholder Wants to Take His Business Real Estate Personally</a:t>
            </a:r>
            <a:endParaRPr lang="en-US" sz="4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883664"/>
            <a:ext cx="10786872" cy="5841023"/>
          </a:xfrm>
          <a:prstGeom prst="rect">
            <a:avLst/>
          </a:prstGeom>
          <a:noFill/>
        </p:spPr>
        <p:txBody>
          <a:bodyPr wrap="square">
            <a:spAutoFit/>
          </a:bodyPr>
          <a:lstStyle/>
          <a:p>
            <a:pPr marL="457200" marR="0" indent="-457200">
              <a:lnSpc>
                <a:spcPct val="107000"/>
              </a:lnSpc>
              <a:spcBef>
                <a:spcPts val="0"/>
              </a:spcBef>
              <a:spcAft>
                <a:spcPts val="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Times New Roman" panose="02020603050405020304" pitchFamily="18" charset="0"/>
              </a:rPr>
              <a:t>If SH wants to simply collapse S Corp, </a:t>
            </a:r>
            <a:r>
              <a:rPr lang="en-US" sz="3200" b="1" dirty="0">
                <a:effectLst/>
                <a:latin typeface="Arial" panose="020B0604020202020204" pitchFamily="34" charset="0"/>
                <a:ea typeface="Calibri" panose="020F0502020204030204" pitchFamily="34" charset="0"/>
                <a:cs typeface="Times New Roman" panose="02020603050405020304" pitchFamily="18" charset="0"/>
              </a:rPr>
              <a:t>retiring dentist and wants to close S Corp and retire and keep his commercial building </a:t>
            </a:r>
            <a:r>
              <a:rPr lang="en-US" sz="3200" dirty="0">
                <a:effectLst/>
                <a:latin typeface="Arial" panose="020B0604020202020204" pitchFamily="34" charset="0"/>
                <a:ea typeface="Calibri" panose="020F0502020204030204" pitchFamily="34" charset="0"/>
                <a:cs typeface="Times New Roman" panose="02020603050405020304" pitchFamily="18" charset="0"/>
              </a:rPr>
              <a:t>for income property he has now got  triggering event on real estate passed out to him. </a:t>
            </a:r>
          </a:p>
          <a:p>
            <a:pPr marL="457200" marR="0" indent="-457200">
              <a:lnSpc>
                <a:spcPct val="107000"/>
              </a:lnSpc>
              <a:spcBef>
                <a:spcPts val="0"/>
              </a:spcBef>
              <a:spcAft>
                <a:spcPts val="0"/>
              </a:spcAft>
              <a:buFont typeface="Arial" panose="020B0604020202020204" pitchFamily="34" charset="0"/>
              <a:buChar char="•"/>
            </a:pPr>
            <a:endParaRPr lang="en-US" sz="3200" dirty="0">
              <a:effectLst/>
              <a:latin typeface="Arial" panose="020B060402020202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buFont typeface="Arial" panose="020B0604020202020204" pitchFamily="34" charset="0"/>
              <a:buChar char="•"/>
            </a:pPr>
            <a:r>
              <a:rPr lang="en-US" sz="3200" dirty="0">
                <a:effectLst/>
                <a:latin typeface="Arial" panose="020B0604020202020204" pitchFamily="34" charset="0"/>
                <a:ea typeface="Calibri" panose="020F0502020204030204" pitchFamily="34" charset="0"/>
                <a:cs typeface="Times New Roman" panose="02020603050405020304" pitchFamily="18" charset="0"/>
              </a:rPr>
              <a:t>If real estate was in a partnership or an LLC filing taxes as a partnership he could take title of building personally at  basis at hands of partnership or LLC and this would not trigger a taxable event.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4400" b="1" i="1" dirty="0">
                <a:effectLst/>
                <a:latin typeface="Arial" panose="020B0604020202020204" pitchFamily="34" charset="0"/>
                <a:ea typeface="Calibri" panose="020F0502020204030204" pitchFamily="34" charset="0"/>
                <a:cs typeface="Times New Roman" panose="02020603050405020304" pitchFamily="18" charset="0"/>
              </a:rPr>
              <a:t>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586156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21F3-F119-4FA2-83F2-CFAA308D92DC}"/>
              </a:ext>
            </a:extLst>
          </p:cNvPr>
          <p:cNvSpPr>
            <a:spLocks noGrp="1"/>
          </p:cNvSpPr>
          <p:nvPr>
            <p:ph type="title"/>
          </p:nvPr>
        </p:nvSpPr>
        <p:spPr>
          <a:xfrm>
            <a:off x="566928" y="365125"/>
            <a:ext cx="10786872" cy="1325563"/>
          </a:xfrm>
          <a:noFill/>
        </p:spPr>
        <p:txBody>
          <a:bodyPr>
            <a:noAutofit/>
          </a:bodyPr>
          <a:lstStyle/>
          <a:p>
            <a:pPr>
              <a:lnSpc>
                <a:spcPct val="107000"/>
              </a:lnSpc>
              <a:spcBef>
                <a:spcPts val="0"/>
              </a:spcBef>
              <a:spcAft>
                <a:spcPts val="800"/>
              </a:spcAft>
            </a:pPr>
            <a:br>
              <a:rPr lang="en-US" b="1" dirty="0">
                <a:ea typeface="Times New Roman" panose="02020603050405020304" pitchFamily="18" charset="0"/>
                <a:cs typeface="Times New Roman" panose="02020603050405020304" pitchFamily="18" charset="0"/>
              </a:rPr>
            </a:br>
            <a:r>
              <a:rPr lang="en-US" b="1" dirty="0">
                <a:ea typeface="Times New Roman" panose="02020603050405020304" pitchFamily="18" charset="0"/>
                <a:cs typeface="Times New Roman" panose="02020603050405020304" pitchFamily="18" charset="0"/>
              </a:rPr>
              <a:t>Thank You!</a:t>
            </a:r>
            <a:r>
              <a:rPr lang="en-US" b="1" i="1" dirty="0">
                <a:ea typeface="Calibri" panose="020F0502020204030204" pitchFamily="34" charset="0"/>
                <a:cs typeface="Times New Roman" panose="02020603050405020304" pitchFamily="18" charset="0"/>
              </a:rPr>
              <a:t> </a:t>
            </a:r>
            <a:br>
              <a:rPr lang="en-US" b="1" i="1" dirty="0">
                <a:ea typeface="Calibri" panose="020F0502020204030204" pitchFamily="34" charset="0"/>
                <a:cs typeface="Times New Roman" panose="02020603050405020304" pitchFamily="18" charset="0"/>
              </a:rPr>
            </a:br>
            <a:endParaRPr lang="en-US"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B7C7407-7556-47F7-95A7-37AD03671CEF}"/>
              </a:ext>
            </a:extLst>
          </p:cNvPr>
          <p:cNvSpPr txBox="1"/>
          <p:nvPr/>
        </p:nvSpPr>
        <p:spPr>
          <a:xfrm>
            <a:off x="566928" y="1690688"/>
            <a:ext cx="10786872" cy="3082511"/>
          </a:xfrm>
          <a:prstGeom prst="rect">
            <a:avLst/>
          </a:prstGeom>
          <a:noFill/>
        </p:spPr>
        <p:txBody>
          <a:bodyPr wrap="square">
            <a:spAutoFit/>
          </a:bodyPr>
          <a:lstStyle/>
          <a:p>
            <a:pPr marL="0" marR="0" algn="ctr">
              <a:spcBef>
                <a:spcPts val="0"/>
              </a:spcBef>
              <a:spcAft>
                <a:spcPts val="0"/>
              </a:spcAft>
            </a:pPr>
            <a:r>
              <a:rPr lang="en-US" sz="5800" b="1" dirty="0">
                <a:effectLst/>
                <a:latin typeface="Arial" panose="020B0604020202020204" pitchFamily="34" charset="0"/>
                <a:ea typeface="Times New Roman" panose="02020603050405020304" pitchFamily="18" charset="0"/>
              </a:rPr>
              <a:t> </a:t>
            </a:r>
          </a:p>
          <a:p>
            <a:pPr marL="0" marR="0" algn="ctr">
              <a:spcBef>
                <a:spcPts val="0"/>
              </a:spcBef>
              <a:spcAft>
                <a:spcPts val="0"/>
              </a:spcAft>
            </a:pPr>
            <a:endParaRPr lang="en-US" sz="5800" b="1" dirty="0">
              <a:latin typeface="Arial" panose="020B0604020202020204" pitchFamily="34" charset="0"/>
              <a:ea typeface="Times New Roman" panose="02020603050405020304" pitchFamily="18" charset="0"/>
            </a:endParaRPr>
          </a:p>
          <a:p>
            <a:pPr algn="ctr"/>
            <a:r>
              <a:rPr lang="en-US" sz="6000" b="1" dirty="0">
                <a:ea typeface="Times New Roman" panose="02020603050405020304" pitchFamily="18" charset="0"/>
                <a:cs typeface="Times New Roman" panose="02020603050405020304" pitchFamily="18" charset="0"/>
              </a:rPr>
              <a:t>Questions?</a:t>
            </a:r>
            <a:endParaRPr lang="en-US" sz="5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7969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EA-brochure">
  <a:themeElements>
    <a:clrScheme name="Custom 8">
      <a:dk1>
        <a:srgbClr val="000000"/>
      </a:dk1>
      <a:lt1>
        <a:srgbClr val="FFFFFF"/>
      </a:lt1>
      <a:dk2>
        <a:srgbClr val="00437B"/>
      </a:dk2>
      <a:lt2>
        <a:srgbClr val="E7E6E6"/>
      </a:lt2>
      <a:accent1>
        <a:srgbClr val="1EBAD6"/>
      </a:accent1>
      <a:accent2>
        <a:srgbClr val="FF7F50"/>
      </a:accent2>
      <a:accent3>
        <a:srgbClr val="A5A5A5"/>
      </a:accent3>
      <a:accent4>
        <a:srgbClr val="FFD600"/>
      </a:accent4>
      <a:accent5>
        <a:srgbClr val="79C79B"/>
      </a:accent5>
      <a:accent6>
        <a:srgbClr val="A5A5A5"/>
      </a:accent6>
      <a:hlink>
        <a:srgbClr val="1EBAD6"/>
      </a:hlink>
      <a:folHlink>
        <a:srgbClr val="1EBAD6"/>
      </a:folHlink>
    </a:clrScheme>
    <a:fontScheme name="Factory">
      <a:majorFont>
        <a:latin typeface="Poppins Medium"/>
        <a:ea typeface=""/>
        <a:cs typeface=""/>
      </a:majorFont>
      <a:minorFont>
        <a:latin typeface="Raleway"/>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000" b="0" i="0" dirty="0" err="1" smtClean="0">
            <a:solidFill>
              <a:schemeClr val="bg2">
                <a:lumMod val="50000"/>
              </a:schemeClr>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11506</TotalTime>
  <Words>7024</Words>
  <Application>Microsoft Office PowerPoint</Application>
  <PresentationFormat>Widescreen</PresentationFormat>
  <Paragraphs>725</Paragraphs>
  <Slides>98</Slides>
  <Notes>0</Notes>
  <HiddenSlides>0</HiddenSlides>
  <MMClips>0</MMClips>
  <ScaleCrop>false</ScaleCrop>
  <HeadingPairs>
    <vt:vector size="6" baseType="variant">
      <vt:variant>
        <vt:lpstr>Fonts Used</vt:lpstr>
      </vt:variant>
      <vt:variant>
        <vt:i4>13</vt:i4>
      </vt:variant>
      <vt:variant>
        <vt:lpstr>Theme</vt:lpstr>
      </vt:variant>
      <vt:variant>
        <vt:i4>3</vt:i4>
      </vt:variant>
      <vt:variant>
        <vt:lpstr>Slide Titles</vt:lpstr>
      </vt:variant>
      <vt:variant>
        <vt:i4>98</vt:i4>
      </vt:variant>
    </vt:vector>
  </HeadingPairs>
  <TitlesOfParts>
    <vt:vector size="114" baseType="lpstr">
      <vt:lpstr>Aller</vt:lpstr>
      <vt:lpstr>Aptos</vt:lpstr>
      <vt:lpstr>Aptos Display</vt:lpstr>
      <vt:lpstr>Arial</vt:lpstr>
      <vt:lpstr>Calibri</vt:lpstr>
      <vt:lpstr>Calibri Light</vt:lpstr>
      <vt:lpstr>Google Sans</vt:lpstr>
      <vt:lpstr>Poppins Medium</vt:lpstr>
      <vt:lpstr>Raleway</vt:lpstr>
      <vt:lpstr>Source Sans Pro</vt:lpstr>
      <vt:lpstr>Stencil</vt:lpstr>
      <vt:lpstr>Symbol</vt:lpstr>
      <vt:lpstr>Times New Roman</vt:lpstr>
      <vt:lpstr>Office Theme</vt:lpstr>
      <vt:lpstr>1_Office Theme</vt:lpstr>
      <vt:lpstr>EA-brochure</vt:lpstr>
      <vt:lpstr>PowerPoint Presentation</vt:lpstr>
      <vt:lpstr> TaxAct DISCLAIMERS </vt:lpstr>
      <vt:lpstr>PowerPoint Presentation</vt:lpstr>
      <vt:lpstr>“Augusta Rule” Home Rental Income  14 days or Less Tax Free</vt:lpstr>
      <vt:lpstr>Augusta Rule May Also Apply to  Business Use of Home</vt:lpstr>
      <vt:lpstr>Augusta Rule May Also Apply to  Business Use of Home</vt:lpstr>
      <vt:lpstr>Leveraging Augusta Rule for Business Owners </vt:lpstr>
      <vt:lpstr>Gig Economy: Short Term Rentals</vt:lpstr>
      <vt:lpstr>Average Days in a Rental Period:</vt:lpstr>
      <vt:lpstr>Average Days in a Rental Period: EXAMPLE</vt:lpstr>
      <vt:lpstr>Rounding of Average Days Rented  Not Applicable</vt:lpstr>
      <vt:lpstr>Merchant 1099’s &amp; Form 1099-K</vt:lpstr>
      <vt:lpstr>AVERAGE DAYS RENTED FILING REQUIRMENTS </vt:lpstr>
      <vt:lpstr>7 Days or Less with  No Significant Services Provided:</vt:lpstr>
      <vt:lpstr>7 Days or Less with  No Substantial Services Provided:</vt:lpstr>
      <vt:lpstr>7 Days or Less with  Significant Services Provided:</vt:lpstr>
      <vt:lpstr>Active Participation Exception N/A  7 Days or Less &amp; 30 Days or Less with Significant Services</vt:lpstr>
      <vt:lpstr>30 days or less but More than 7,  with Significant Services: </vt:lpstr>
      <vt:lpstr>30 days or less but More than 7,  with NO Substantial Services: </vt:lpstr>
      <vt:lpstr>Rented 30 days or More,  with Significant Services Provided:</vt:lpstr>
      <vt:lpstr>Rented 30 days or More,  with NO Significant Services Provided:</vt:lpstr>
      <vt:lpstr>Short-term Rentals for Purpose of Avoiding Real Estate Passive Loss Rules</vt:lpstr>
      <vt:lpstr>Determining Level of Services Provided</vt:lpstr>
      <vt:lpstr>IRS Example: Services Provided Costing Less Than 10% Of Gross Rents</vt:lpstr>
      <vt:lpstr>Applying Rental Reporting Rules to  Multi-Unit Properties</vt:lpstr>
      <vt:lpstr>IRS Example: Rental 4-Plex Some Units Receive Services and Others Do Not</vt:lpstr>
      <vt:lpstr>Benefits of Short-Term Rental Losses</vt:lpstr>
      <vt:lpstr>Material Participation</vt:lpstr>
      <vt:lpstr>Meeting Material Participation Rules</vt:lpstr>
      <vt:lpstr>Grouping Available for Real Estate Investors of Short-Term Rentals</vt:lpstr>
      <vt:lpstr>Grouping Available for Real Estate Investors of Short-Term Rentals</vt:lpstr>
      <vt:lpstr>Maximizing Early Year Losses for  Short Term Rentals</vt:lpstr>
      <vt:lpstr>Cost Segregation for Maximizing  Early Depreciation Deductions</vt:lpstr>
      <vt:lpstr>Cost Segregation for Maximizing  Early Depreciation Deductions</vt:lpstr>
      <vt:lpstr>Qualified Cost Segregation Study</vt:lpstr>
      <vt:lpstr>Sample Cost Segregation Study Summary</vt:lpstr>
      <vt:lpstr>Depreciation for Rental Property   </vt:lpstr>
      <vt:lpstr>Depreciable 5, 7, &amp; 15 year MACRS </vt:lpstr>
      <vt:lpstr>Bonus Depreciation &amp; §179 for Real Estate</vt:lpstr>
      <vt:lpstr>Rental owners benefit from §179 deduction for depreciation as follows:</vt:lpstr>
      <vt:lpstr>Rental owners benefit from §179 deduction for depreciation as follows:</vt:lpstr>
      <vt:lpstr>Bonus Depreciation for Rental Real Estate</vt:lpstr>
      <vt:lpstr>Applying Rental Rules to Businesses</vt:lpstr>
      <vt:lpstr>Multiple Categories of Rental Income  at the Same Location</vt:lpstr>
      <vt:lpstr>Reporting Rental Income</vt:lpstr>
      <vt:lpstr>Trading Rent &amp; Expenses</vt:lpstr>
      <vt:lpstr> Allocating Rental Expenses between  rental and personal use </vt:lpstr>
      <vt:lpstr>Tax Year Renting Room in Home:</vt:lpstr>
      <vt:lpstr>Partial Interest in Rental Property:</vt:lpstr>
      <vt:lpstr>Rental Expenses</vt:lpstr>
      <vt:lpstr>EXAMPLE: Deductible Rental Interest Can Occur Long After Rental Property Has Been Sold</vt:lpstr>
      <vt:lpstr>Home Office Deduction:</vt:lpstr>
      <vt:lpstr>Loan Points and Loan Fees:</vt:lpstr>
      <vt:lpstr>Energy Credits for Commercial Property or Rental Real Estate</vt:lpstr>
      <vt:lpstr>Depreciation Provisions for Energy Credits for Commercial Property or Rental Real Estate</vt:lpstr>
      <vt:lpstr>Qualified Business Income Deduction  for  Rental Real Estate</vt:lpstr>
      <vt:lpstr>QBI for Rental Real Estate </vt:lpstr>
      <vt:lpstr>Quoting IRS Form 8995 Instructions: </vt:lpstr>
      <vt:lpstr>Quoting IRS Form 8995 Instructions: </vt:lpstr>
      <vt:lpstr>Quoting IRS Form 8995 Instructions: </vt:lpstr>
      <vt:lpstr>Quoting IRS Form 8995 Instructions: </vt:lpstr>
      <vt:lpstr>Publication 535, Business Expenses </vt:lpstr>
      <vt:lpstr>Still on the Fence about QBI for an Individual’s Single Family Rentals?</vt:lpstr>
      <vt:lpstr>Rental Loss Limitations</vt:lpstr>
      <vt:lpstr>Rental Loss Limitations: Common business investment limits &amp; order in which they apply are: </vt:lpstr>
      <vt:lpstr>Passive Losses Not Eligible to  Be Freed Up On Sale:</vt:lpstr>
      <vt:lpstr>Exceptions to Rental Activity  Passive Loss Rules </vt:lpstr>
      <vt:lpstr>Taxpayers qualifying as real estate professionals….</vt:lpstr>
      <vt:lpstr>Real Property Trades or Businesses</vt:lpstr>
      <vt:lpstr>Real Property Trades or Businesses</vt:lpstr>
      <vt:lpstr>Real Property Trades or Businesses</vt:lpstr>
      <vt:lpstr>Spouse’s Services:</vt:lpstr>
      <vt:lpstr>Material Participation</vt:lpstr>
      <vt:lpstr>RE Pro Material Participation for Multiple Rentals:</vt:lpstr>
      <vt:lpstr>Effects of Grouping Election </vt:lpstr>
      <vt:lpstr>Repair Regs </vt:lpstr>
      <vt:lpstr>Amounts paid for acquisition or production of tangible property</vt:lpstr>
      <vt:lpstr>Amounts paid for the acquisition or production of tangible property</vt:lpstr>
      <vt:lpstr>Amounts paid for the acquisition or production of tangible property</vt:lpstr>
      <vt:lpstr>Amounts paid for improvement  of tangible property</vt:lpstr>
      <vt:lpstr>Amounts paid for the improvement  of tangible property</vt:lpstr>
      <vt:lpstr>Audit Technique Guide (ATG) Capitalization of Tangible Property</vt:lpstr>
      <vt:lpstr>Audit Technique Guide (ATG) Capitalization of Tangible Property</vt:lpstr>
      <vt:lpstr>Depreciation Required for Rental Property</vt:lpstr>
      <vt:lpstr>Depreciation Required for Rental Property</vt:lpstr>
      <vt:lpstr>Allocating Rental Property Between Building &amp; Land for Depreciation</vt:lpstr>
      <vt:lpstr>Allocating Rental Property Between Building &amp; Land for Depreciation</vt:lpstr>
      <vt:lpstr>Basis of  Rental Real Estate Property </vt:lpstr>
      <vt:lpstr>Sale of Rental Real Estate</vt:lpstr>
      <vt:lpstr>Components of  Rental Property Sold </vt:lpstr>
      <vt:lpstr>Building and Land  Allocating Rental Property Between  Building and Land on Sale</vt:lpstr>
      <vt:lpstr>Building and Land  Allocating Rental Property Between  Building and Land on Sale</vt:lpstr>
      <vt:lpstr>EXAMPLE: Building and Land: Allocating Rental Property Between Building &amp; Land on Sale</vt:lpstr>
      <vt:lpstr>Entity Selection  and  Real Estate </vt:lpstr>
      <vt:lpstr>Entity Selection and Real Estate </vt:lpstr>
      <vt:lpstr>Entity Selection and Real Estate </vt:lpstr>
      <vt:lpstr>EXAMPLE: Retiring S Corp Shareholder Wants to Take His Business Real Estate Personally</vt:lpstr>
      <vt:lpstr>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Rentals</dc:title>
  <dc:creator>Jane Ryder</dc:creator>
  <cp:lastModifiedBy>Jane Ryder</cp:lastModifiedBy>
  <cp:revision>48</cp:revision>
  <dcterms:created xsi:type="dcterms:W3CDTF">2021-09-25T02:46:34Z</dcterms:created>
  <dcterms:modified xsi:type="dcterms:W3CDTF">2025-09-04T02:41:02Z</dcterms:modified>
</cp:coreProperties>
</file>