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48" r:id="rId3"/>
    <p:sldId id="309" r:id="rId4"/>
    <p:sldId id="308" r:id="rId5"/>
    <p:sldId id="310" r:id="rId6"/>
    <p:sldId id="322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3" r:id="rId16"/>
    <p:sldId id="326" r:id="rId17"/>
    <p:sldId id="324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5" r:id="rId36"/>
    <p:sldId id="344" r:id="rId37"/>
    <p:sldId id="346" r:id="rId38"/>
    <p:sldId id="34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gital Example" id="{AAEAAC2D-C508-DF4E-B2AF-BE171BF930E9}">
          <p14:sldIdLst>
            <p14:sldId id="256"/>
            <p14:sldId id="348"/>
            <p14:sldId id="309"/>
            <p14:sldId id="308"/>
            <p14:sldId id="310"/>
            <p14:sldId id="322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3"/>
            <p14:sldId id="326"/>
            <p14:sldId id="324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5"/>
            <p14:sldId id="344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61036"/>
    <a:srgbClr val="101225"/>
    <a:srgbClr val="A49FBD"/>
    <a:srgbClr val="2872D4"/>
    <a:srgbClr val="6D6D7B"/>
    <a:srgbClr val="00825D"/>
    <a:srgbClr val="FFB93C"/>
    <a:srgbClr val="107958"/>
    <a:srgbClr val="264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6"/>
    <p:restoredTop sz="94661"/>
  </p:normalViewPr>
  <p:slideViewPr>
    <p:cSldViewPr snapToGrid="0">
      <p:cViewPr varScale="1">
        <p:scale>
          <a:sx n="106" d="100"/>
          <a:sy n="106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2570AD-1662-4B48-8A74-0AF79602F1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A52E4-D89B-E240-83EB-EE5299B916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051B3-4A92-1747-A9B2-C57C5B377412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03587-D09D-AB46-832F-DAA1176AD9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15C9-40C6-214E-A526-932CBF69A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D5738-3928-E244-96F0-73BA9DC3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86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911B-81BF-7642-B9E5-89A090FDA896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DC895-A40A-3A49-A4AF-3E22233B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4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58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ED26B-1C75-CE7A-2691-0030491A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7A2C7-232E-C47D-7F31-EAB7476C9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81665-6796-39E9-673D-0ACDCE32A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8DCFA-264C-A537-E008-D34DDB6FD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0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10643-5540-BF69-8B1B-E76C26E5A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FBE7CC-4C0D-A2CA-44A0-BC9B612C4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BD9B2F-6909-8A09-E58F-A0557407A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504B4-8619-CC3C-FD38-F3724E6C8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43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70FE-4B8D-65BE-6965-CEB8D195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1EE81-C922-4938-825C-FA1864DCE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890C3-C207-7941-38C8-FA6E3EAAD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D4B0-51F4-33AF-A5D5-131B44273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B6D0C-1375-DD9C-F77A-F811C4A9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2F945-F58E-9F87-1A1F-2E6C5BA2F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A65D5-A4F6-E632-E773-A65057B9E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84DAF-4BB0-0165-65FA-6088C5A27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0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7FE33-2733-99B7-0DB1-C3E0D700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E843F-D565-E339-2CCD-87092D936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CA001-05D4-B0F7-A1F6-1BD189A61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9B5E-4130-5F71-FEA3-E3D284394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4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25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3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4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95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5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1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igit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22AF-F19F-E047-95D8-0C00195281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392"/>
            <a:ext cx="6546574" cy="1770615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/>
              <a:t>Insert master title</a:t>
            </a:r>
            <a:br>
              <a:rPr lang="en-US"/>
            </a:br>
            <a:r>
              <a:rPr lang="en-US"/>
              <a:t>- digital version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DB694-BE6A-8248-8FC2-2B3B2A63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4473"/>
            <a:ext cx="654657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424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603C-9E82-7B47-8791-F7CA6896F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75540"/>
            <a:ext cx="4848829" cy="6650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Data slide title </a:t>
            </a:r>
            <a:br>
              <a:rPr lang="en-US"/>
            </a:br>
            <a:r>
              <a:rPr lang="en-US"/>
              <a:t>(digital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DAD5-A7DA-704B-AC59-11CC2F58A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5017"/>
            <a:ext cx="4848829" cy="3787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369E7-F721-4241-A763-87FD1CF6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4ED25-E3FE-5A49-B099-76474255FDD3}"/>
              </a:ext>
            </a:extLst>
          </p:cNvPr>
          <p:cNvSpPr/>
          <p:nvPr userDrawn="1"/>
        </p:nvSpPr>
        <p:spPr>
          <a:xfrm>
            <a:off x="0" y="0"/>
            <a:ext cx="4297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603C-9E82-7B47-8791-F7CA6896F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75540"/>
            <a:ext cx="4848829" cy="6650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Data slide title </a:t>
            </a:r>
            <a:br>
              <a:rPr lang="en-US"/>
            </a:br>
            <a:r>
              <a:rPr lang="en-US"/>
              <a:t>(print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DAD5-A7DA-704B-AC59-11CC2F58A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5017"/>
            <a:ext cx="4848829" cy="3787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369E7-F721-4241-A763-87FD1CF6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DDF-1D13-AF40-B2E2-2E33B342B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896415"/>
            <a:ext cx="3570166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r>
              <a:rPr lang="en-US"/>
              <a:t>Photo page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314DC-CF19-F241-9AE9-21F2D7012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5929" y="1"/>
            <a:ext cx="685607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99841-8913-8742-B73A-E6EF8F09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810"/>
            <a:ext cx="3570166" cy="3496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043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DDF-1D13-AF40-B2E2-2E33B342B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896415"/>
            <a:ext cx="3570166" cy="10683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Photo page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314DC-CF19-F241-9AE9-21F2D7012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5929" y="1"/>
            <a:ext cx="685607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99841-8913-8742-B73A-E6EF8F09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810"/>
            <a:ext cx="3570166" cy="3496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253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80171-3F86-D94E-8555-FD0AE6E66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0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ri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22AF-F19F-E047-95D8-0C00195281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392"/>
            <a:ext cx="6546574" cy="1770615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master title</a:t>
            </a:r>
            <a:br>
              <a:rPr lang="en-US"/>
            </a:br>
            <a:r>
              <a:rPr lang="en-US"/>
              <a:t>- digital version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DB694-BE6A-8248-8FC2-2B3B2A63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4473"/>
            <a:ext cx="654657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998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89754"/>
            <a:ext cx="2055471" cy="66502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3D3C2-052C-D342-A88A-CB5DADD74097}"/>
              </a:ext>
            </a:extLst>
          </p:cNvPr>
          <p:cNvSpPr/>
          <p:nvPr userDrawn="1"/>
        </p:nvSpPr>
        <p:spPr>
          <a:xfrm>
            <a:off x="937549" y="2002421"/>
            <a:ext cx="601884" cy="694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89754"/>
            <a:ext cx="2055471" cy="665022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3D3C2-052C-D342-A88A-CB5DADD74097}"/>
              </a:ext>
            </a:extLst>
          </p:cNvPr>
          <p:cNvSpPr/>
          <p:nvPr userDrawn="1"/>
        </p:nvSpPr>
        <p:spPr>
          <a:xfrm>
            <a:off x="937549" y="2002421"/>
            <a:ext cx="601884" cy="694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2955-87FD-E54D-98A2-CA380147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6849"/>
            <a:ext cx="10515600" cy="665022"/>
          </a:xfrm>
        </p:spPr>
        <p:txBody>
          <a:bodyPr/>
          <a:lstStyle/>
          <a:p>
            <a:r>
              <a:rPr lang="en-US"/>
              <a:t>Default page title - digital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8515-F626-5542-B860-5EBCCC7D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214"/>
            <a:ext cx="10515600" cy="4214159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F68-1654-6F49-804E-707B83B3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F8887-C68B-4243-A9F7-567F79211202}"/>
              </a:ext>
            </a:extLst>
          </p:cNvPr>
          <p:cNvSpPr/>
          <p:nvPr userDrawn="1"/>
        </p:nvSpPr>
        <p:spPr>
          <a:xfrm>
            <a:off x="0" y="0"/>
            <a:ext cx="4297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815961-6CC7-7FF1-4D1C-110FACC2F2F8}"/>
              </a:ext>
            </a:extLst>
          </p:cNvPr>
          <p:cNvSpPr/>
          <p:nvPr userDrawn="1"/>
        </p:nvSpPr>
        <p:spPr>
          <a:xfrm>
            <a:off x="728420" y="6211151"/>
            <a:ext cx="1363851" cy="32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ock, watching, gauge&#10;&#10;Description automatically generated">
            <a:extLst>
              <a:ext uri="{FF2B5EF4-FFF2-40B4-BE49-F238E27FC236}">
                <a16:creationId xmlns:a16="http://schemas.microsoft.com/office/drawing/2014/main" id="{D2E68978-319E-3A89-8569-BCBB7999C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116" y="6410022"/>
            <a:ext cx="1538009" cy="2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2955-87FD-E54D-98A2-CA380147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6849"/>
            <a:ext cx="10515600" cy="665022"/>
          </a:xfrm>
        </p:spPr>
        <p:txBody>
          <a:bodyPr/>
          <a:lstStyle/>
          <a:p>
            <a:r>
              <a:rPr lang="en-US"/>
              <a:t>Default page title - print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8515-F626-5542-B860-5EBCCC7D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214"/>
            <a:ext cx="10515600" cy="477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F68-1654-6F49-804E-707B83B3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2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DFBA6-7141-A443-B13D-B185C31D7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F9B1C-7BF6-864F-80E9-40497EABF8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Quote - Photo Overl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DFBA6-7141-A443-B13D-B185C31D7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8255E-19A6-7342-BA57-7B29E2B813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04805-E1C0-BB44-A35F-22940116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163" y="1124753"/>
            <a:ext cx="1587201" cy="1467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16997-B032-BE45-968E-DC1E1827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E37946-9FF0-124B-8AEA-54025903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8E72C-0426-6541-BDB9-061B374A7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E063F-3022-9F41-B1CD-AE2518C04D0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50925" y="6302990"/>
            <a:ext cx="1081840" cy="2215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725CA-D798-304B-9D57-91B4483B1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6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61" r:id="rId6"/>
    <p:sldLayoutId id="2147483665" r:id="rId7"/>
    <p:sldLayoutId id="2147483669" r:id="rId8"/>
    <p:sldLayoutId id="2147483666" r:id="rId9"/>
    <p:sldLayoutId id="2147483652" r:id="rId10"/>
    <p:sldLayoutId id="2147483667" r:id="rId11"/>
    <p:sldLayoutId id="2147483657" r:id="rId12"/>
    <p:sldLayoutId id="2147483660" r:id="rId13"/>
    <p:sldLayoutId id="2147483671" r:id="rId14"/>
    <p:sldLayoutId id="2147483670" r:id="rId15"/>
    <p:sldLayoutId id="214748365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61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B0878C-327E-4D42-A0DE-E42EC4532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95361"/>
            <a:ext cx="7064829" cy="1655762"/>
          </a:xfr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rgbClr val="A49FBD"/>
                </a:solidFill>
              </a:rPr>
              <a:t>Understanding Your Obligations &amp; Adopting Appropriate Policies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56C869-C205-8945-8D1E-353092301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955" y="2056597"/>
            <a:ext cx="7259997" cy="1029503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53CBE7-3E75-394E-A7E3-3ACF770D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665374-3E13-DFAE-FD38-815FC7FE2F2E}"/>
              </a:ext>
            </a:extLst>
          </p:cNvPr>
          <p:cNvSpPr/>
          <p:nvPr/>
        </p:nvSpPr>
        <p:spPr>
          <a:xfrm>
            <a:off x="1523999" y="3339966"/>
            <a:ext cx="2095100" cy="89034"/>
          </a:xfrm>
          <a:prstGeom prst="rect">
            <a:avLst/>
          </a:prstGeom>
          <a:solidFill>
            <a:srgbClr val="A49F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9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028EA3-2B1B-81A1-E3E3-352E532F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3CCA994-86CE-3165-D619-3CBEB1A8F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2713" y="1534423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The FTC Safeguard Rule Buckets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D05AD1-FEC9-3AB9-E79F-DCB8A385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4FEF82-63E6-318C-E25D-21856FE2DAC0}"/>
              </a:ext>
            </a:extLst>
          </p:cNvPr>
          <p:cNvSpPr txBox="1">
            <a:spLocks/>
          </p:cNvSpPr>
          <p:nvPr/>
        </p:nvSpPr>
        <p:spPr>
          <a:xfrm>
            <a:off x="3907971" y="3200609"/>
            <a:ext cx="4365172" cy="198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Physical </a:t>
            </a:r>
          </a:p>
          <a:p>
            <a:pPr algn="ctr"/>
            <a:r>
              <a:rPr lang="en-US" sz="2800" dirty="0"/>
              <a:t>Technical </a:t>
            </a:r>
          </a:p>
          <a:p>
            <a:pPr algn="ctr"/>
            <a:r>
              <a:rPr lang="en-US" sz="2800" dirty="0"/>
              <a:t>Administrative</a:t>
            </a:r>
          </a:p>
        </p:txBody>
      </p:sp>
    </p:spTree>
    <p:extLst>
      <p:ext uri="{BB962C8B-B14F-4D97-AF65-F5344CB8AC3E}">
        <p14:creationId xmlns:p14="http://schemas.microsoft.com/office/powerpoint/2010/main" val="305459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1A8BD-D418-73EF-0D5C-ACFE2630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EC57-0995-6A3D-2452-F41A9FAE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Safeguards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E814D-FDC5-CE73-C70A-EC5990E6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6671"/>
            <a:ext cx="8423709" cy="294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Keep Your Data Safe From Physical Threats</a:t>
            </a:r>
          </a:p>
          <a:p>
            <a:pPr marL="0" indent="0">
              <a:buNone/>
            </a:pPr>
            <a:r>
              <a:rPr lang="en-US" sz="1400" dirty="0"/>
              <a:t>Examples of physical safeguards include limiting access to computers that store client data or creating a backup and storing it in a secure location offsite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7BEF8-4DC3-34D0-DFB3-2DB24F8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5" name="Picture 14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140159E5-6500-4088-11B1-AE8264D5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854" y="2274274"/>
            <a:ext cx="7772400" cy="5180251"/>
          </a:xfrm>
          <a:prstGeom prst="rect">
            <a:avLst/>
          </a:prstGeom>
        </p:spPr>
      </p:pic>
      <p:pic>
        <p:nvPicPr>
          <p:cNvPr id="13" name="Picture 12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3147B1A9-4ECB-6A31-9068-94670DFC8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221" y="3144596"/>
            <a:ext cx="5342021" cy="33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18AA-DF7E-EB80-FD0F-EF94E10BB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F869-7F0D-659C-5E8B-6E7DF8FF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Safeguards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07599-D8B0-F894-7C4C-E7D85BD8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6671"/>
            <a:ext cx="9372600" cy="294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Ensure That Your Network Is Not Compromised</a:t>
            </a:r>
          </a:p>
          <a:p>
            <a:pPr marL="0" indent="0">
              <a:buNone/>
            </a:pPr>
            <a:r>
              <a:rPr lang="en-US" sz="1400" dirty="0"/>
              <a:t>Technical safeguards include updated antimalware and antivirus software on office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CA8B1-1C3A-E4A9-BAEB-A23FD9E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computer screen with a sign and text&#10;&#10;AI-generated content may be incorrect.">
            <a:extLst>
              <a:ext uri="{FF2B5EF4-FFF2-40B4-BE49-F238E27FC236}">
                <a16:creationId xmlns:a16="http://schemas.microsoft.com/office/drawing/2014/main" id="{FB18B693-5F46-2EFF-56EE-C9DB68DF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47" y="2955190"/>
            <a:ext cx="5370896" cy="3593347"/>
          </a:xfrm>
          <a:prstGeom prst="rect">
            <a:avLst/>
          </a:prstGeom>
        </p:spPr>
      </p:pic>
      <p:pic>
        <p:nvPicPr>
          <p:cNvPr id="13" name="Picture 12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877CEF79-5E04-5B8C-BB56-3D29F80E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795" y="2174799"/>
            <a:ext cx="7772400" cy="51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2CDE-51A1-F677-E69E-2AB47C707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8E4C-1A38-4697-1AC7-12198852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Safeguards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65D9-BA34-075E-E5CA-CDE9BA16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6672"/>
            <a:ext cx="9372600" cy="1145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Manage and Train Your Staff</a:t>
            </a:r>
            <a:br>
              <a:rPr lang="en-US" dirty="0"/>
            </a:br>
            <a:r>
              <a:rPr lang="en-US" sz="1400" dirty="0"/>
              <a:t>Employees are the leading cause of data breaches. Ensure that they can recognize phishing emails and other attempts by malicious actors to compromise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0F5A-F193-E6C9-170A-3F6F2E3B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computer monitor with a blank screen&#10;&#10;AI-generated content may be incorrect.">
            <a:extLst>
              <a:ext uri="{FF2B5EF4-FFF2-40B4-BE49-F238E27FC236}">
                <a16:creationId xmlns:a16="http://schemas.microsoft.com/office/drawing/2014/main" id="{D3910DBB-061F-001A-01FF-EC826F0C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82"/>
          <a:stretch>
            <a:fillRect/>
          </a:stretch>
        </p:blipFill>
        <p:spPr>
          <a:xfrm>
            <a:off x="2483319" y="2405204"/>
            <a:ext cx="6879302" cy="4452796"/>
          </a:xfrm>
          <a:prstGeom prst="rect">
            <a:avLst/>
          </a:prstGeom>
        </p:spPr>
      </p:pic>
      <p:pic>
        <p:nvPicPr>
          <p:cNvPr id="8" name="Picture 7" descr="A hand holding a hook with a mail icon&#10;&#10;AI-generated content may be incorrect.">
            <a:extLst>
              <a:ext uri="{FF2B5EF4-FFF2-40B4-BE49-F238E27FC236}">
                <a16:creationId xmlns:a16="http://schemas.microsoft.com/office/drawing/2014/main" id="{96CD7F4C-F3BC-0737-490C-D451F776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328" y="2912091"/>
            <a:ext cx="5047283" cy="30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9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63307-54D8-D008-3962-B1EC8D02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C55A29-4D2E-41E8-4560-86E59639BDAE}"/>
              </a:ext>
            </a:extLst>
          </p:cNvPr>
          <p:cNvSpPr/>
          <p:nvPr/>
        </p:nvSpPr>
        <p:spPr>
          <a:xfrm>
            <a:off x="0" y="0"/>
            <a:ext cx="6096000" cy="68722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41CCD-ABC7-6DB2-00D8-B2A5CD22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849"/>
            <a:ext cx="4985084" cy="665022"/>
          </a:xfrm>
        </p:spPr>
        <p:txBody>
          <a:bodyPr>
            <a:normAutofit fontScale="90000"/>
          </a:bodyPr>
          <a:lstStyle/>
          <a:p>
            <a:r>
              <a:rPr lang="en-US" dirty="0"/>
              <a:t>FTC Safeguards Rule </a:t>
            </a:r>
            <a:br>
              <a:rPr lang="en-US" dirty="0"/>
            </a:br>
            <a:r>
              <a:rPr lang="en-US" dirty="0"/>
              <a:t>New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4AE9F-34BE-43AA-F4F5-2F89F393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432" y="2228671"/>
            <a:ext cx="4837496" cy="2021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Protect by encryption all customer information held or transmitted by you both in transit over external networks and at 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B91E-DB3D-5D7D-F348-84DC7E67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A5C2B-4F08-1BCC-F2E0-CA87F24359FF}"/>
              </a:ext>
            </a:extLst>
          </p:cNvPr>
          <p:cNvSpPr txBox="1"/>
          <p:nvPr/>
        </p:nvSpPr>
        <p:spPr>
          <a:xfrm>
            <a:off x="838200" y="2228671"/>
            <a:ext cx="45326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Implement multi-factor authentication for any individual accessing any information system, unless your Qualified Individual has approved in writing the use of reasonably equivalent or more secure access controls 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D9120B-D13F-9957-23C1-DE9ED6B6B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A5A7-D1B0-992B-44C9-2C20B8590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D021-AF6F-6A3E-B7B3-E77CC33C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FTC Safeguards Rules </a:t>
            </a:r>
            <a:r>
              <a:rPr lang="en-US" dirty="0">
                <a:solidFill>
                  <a:srgbClr val="FF0000"/>
                </a:solidFill>
              </a:rPr>
              <a:t>5k+</a:t>
            </a:r>
            <a:r>
              <a:rPr lang="en-US" dirty="0"/>
              <a:t>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AF397-B1D4-DE77-92A0-2A4B81389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38285"/>
            <a:ext cx="8972349" cy="294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Create a Written Risk Assessment </a:t>
            </a:r>
          </a:p>
          <a:p>
            <a:pPr marL="0" indent="0">
              <a:buNone/>
            </a:pPr>
            <a:r>
              <a:rPr lang="en-US" dirty="0"/>
              <a:t>Implement continuous monitoring or periodic penetration testing and vulnerability assessments </a:t>
            </a:r>
          </a:p>
          <a:p>
            <a:pPr marL="0" indent="0">
              <a:buNone/>
            </a:pPr>
            <a:r>
              <a:rPr lang="en-US" dirty="0"/>
              <a:t>Establish a Written Incident Response Plan </a:t>
            </a:r>
          </a:p>
          <a:p>
            <a:pPr marL="0" indent="0">
              <a:buNone/>
            </a:pPr>
            <a:r>
              <a:rPr lang="en-US" dirty="0"/>
              <a:t>Require your Qualified Individual to report in writing, regularly and at least annually, to your board of directors or equivalent governing body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78B5F-3E59-2FC5-B5C9-2C3467F0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2E894-FE17-9700-E2A4-13369AF886F8}"/>
              </a:ext>
            </a:extLst>
          </p:cNvPr>
          <p:cNvSpPr txBox="1"/>
          <p:nvPr/>
        </p:nvSpPr>
        <p:spPr>
          <a:xfrm>
            <a:off x="1518385" y="1879964"/>
            <a:ext cx="753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rlow" pitchFamily="2" charset="77"/>
              </a:rPr>
              <a:t>01</a:t>
            </a:r>
            <a:endParaRPr lang="en-US" sz="2400" b="1" dirty="0">
              <a:latin typeface="Barlow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92474-7249-7A70-760E-9102E6790851}"/>
              </a:ext>
            </a:extLst>
          </p:cNvPr>
          <p:cNvSpPr txBox="1"/>
          <p:nvPr/>
        </p:nvSpPr>
        <p:spPr>
          <a:xfrm>
            <a:off x="1518385" y="2321670"/>
            <a:ext cx="753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rlow" pitchFamily="2" charset="77"/>
              </a:rPr>
              <a:t>02</a:t>
            </a:r>
            <a:endParaRPr lang="en-US" sz="2400" b="1" dirty="0">
              <a:latin typeface="Barlow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AA92D-3363-90F9-F048-7866B6C54AA1}"/>
              </a:ext>
            </a:extLst>
          </p:cNvPr>
          <p:cNvSpPr txBox="1"/>
          <p:nvPr/>
        </p:nvSpPr>
        <p:spPr>
          <a:xfrm>
            <a:off x="1518385" y="3049612"/>
            <a:ext cx="753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rlow" pitchFamily="2" charset="77"/>
              </a:rPr>
              <a:t>03</a:t>
            </a:r>
            <a:endParaRPr lang="en-US" sz="2400" b="1" dirty="0">
              <a:latin typeface="Barlow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64539-9F8E-866C-C89F-C6B7BE996DC8}"/>
              </a:ext>
            </a:extLst>
          </p:cNvPr>
          <p:cNvSpPr txBox="1"/>
          <p:nvPr/>
        </p:nvSpPr>
        <p:spPr>
          <a:xfrm>
            <a:off x="1518384" y="3511277"/>
            <a:ext cx="753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rlow" pitchFamily="2" charset="77"/>
              </a:rPr>
              <a:t>04</a:t>
            </a:r>
            <a:endParaRPr lang="en-US" sz="2400" b="1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26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32B9DE-CBFF-BADC-C17E-54802F4FF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44C880-9F36-A4E5-1D61-6CE79F771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2034" y="2601223"/>
            <a:ext cx="7427932" cy="1655762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Creating Your Written Information Security Plan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A75C33-731A-5C97-C8EF-67595E06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227A2-7908-2225-CB66-A2CD66252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1250-4136-5ADC-E688-C4A77CA1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Security Plan (WISP)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3A26F-C325-1826-0EFC-219E22800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30276"/>
            <a:ext cx="9372600" cy="2942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Ensure that your security plan and policies are appropriate for your company’s: </a:t>
            </a:r>
          </a:p>
          <a:p>
            <a:pPr marL="0" indent="0">
              <a:buNone/>
            </a:pPr>
            <a:r>
              <a:rPr lang="en-US" dirty="0"/>
              <a:t>• Size </a:t>
            </a:r>
          </a:p>
          <a:p>
            <a:pPr marL="0" indent="0">
              <a:buNone/>
            </a:pPr>
            <a:r>
              <a:rPr lang="en-US" dirty="0"/>
              <a:t>• Complexity </a:t>
            </a:r>
          </a:p>
          <a:p>
            <a:pPr marL="0" indent="0">
              <a:buNone/>
            </a:pPr>
            <a:r>
              <a:rPr lang="en-US" dirty="0"/>
              <a:t>• Scope of activities </a:t>
            </a:r>
          </a:p>
          <a:p>
            <a:pPr marL="0" indent="0">
              <a:buNone/>
            </a:pPr>
            <a:r>
              <a:rPr lang="en-US" dirty="0"/>
              <a:t>• Sensitivity of customer data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EDD4B-EF2A-1D38-B4E8-3A78F281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44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21BC-DF3B-14C9-DCCF-EA60855C6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9E54-51B0-6C46-C13B-B5FB0957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Pubs 4557 and 5708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3159D-5DF9-6250-CD61-89C54F9A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5938"/>
            <a:ext cx="9372600" cy="4060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❑ Use Publication 4557 to: </a:t>
            </a:r>
          </a:p>
          <a:p>
            <a:pPr marL="0" indent="0">
              <a:buNone/>
            </a:pPr>
            <a:r>
              <a:rPr lang="en-US" dirty="0"/>
              <a:t>	▪ Understand FTC Safeguards Rule </a:t>
            </a:r>
          </a:p>
          <a:p>
            <a:pPr marL="0" indent="0">
              <a:buNone/>
            </a:pPr>
            <a:r>
              <a:rPr lang="en-US" dirty="0"/>
              <a:t>	▪ Understand basic security steps </a:t>
            </a:r>
          </a:p>
          <a:p>
            <a:pPr marL="0" indent="0">
              <a:buNone/>
            </a:pPr>
            <a:r>
              <a:rPr lang="en-US" dirty="0"/>
              <a:t>	▪ Recognize signs of data theft </a:t>
            </a:r>
          </a:p>
          <a:p>
            <a:pPr marL="0" indent="0">
              <a:buNone/>
            </a:pPr>
            <a:r>
              <a:rPr lang="en-US" dirty="0"/>
              <a:t>	▪ Respond &amp; recover from data loss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❑ The Security Summit created Pub 5708 to help you create your WISP. It includes: </a:t>
            </a:r>
          </a:p>
          <a:p>
            <a:pPr marL="0" indent="0">
              <a:buNone/>
            </a:pPr>
            <a:r>
              <a:rPr lang="en-US" dirty="0"/>
              <a:t>	▪ An outline of required elements </a:t>
            </a:r>
          </a:p>
          <a:p>
            <a:pPr marL="0" indent="0">
              <a:buNone/>
            </a:pPr>
            <a:r>
              <a:rPr lang="en-US" dirty="0"/>
              <a:t>	▪ Sample template </a:t>
            </a:r>
          </a:p>
          <a:p>
            <a:pPr marL="0" indent="0">
              <a:buNone/>
            </a:pPr>
            <a:r>
              <a:rPr lang="en-US" dirty="0"/>
              <a:t>	▪ Sample policy attachments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5AA4F-B899-453E-2303-53787EF0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68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83605-A1AB-CCC7-9F9E-51711220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C660-5C3F-B8C7-4478-DCA0D7FD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 4557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D37A4-28B3-C934-53E4-F33AAC72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Presentation Name  |  </a:t>
            </a:r>
            <a:fld id="{5586F88E-F476-D84A-A850-F8C7846D4E7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73A3F2D7-C9A8-38D7-8E33-4ECAF4A5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2"/>
          <a:stretch>
            <a:fillRect/>
          </a:stretch>
        </p:blipFill>
        <p:spPr>
          <a:xfrm>
            <a:off x="2040623" y="1433563"/>
            <a:ext cx="7772400" cy="44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2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8398-9898-1DC5-0359-472F3591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rlow" pitchFamily="2" charset="77"/>
              </a:rPr>
              <a:t>Meet the Speaker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E6999-467C-DFC0-4256-E653A0482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Jared Ballew</a:t>
            </a:r>
            <a:br>
              <a:rPr lang="en-US" dirty="0"/>
            </a:br>
            <a:r>
              <a:rPr lang="en-US" dirty="0"/>
              <a:t>VP, Government Relations </a:t>
            </a:r>
          </a:p>
        </p:txBody>
      </p:sp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1A8CE8F9-A357-BB76-2D03-53EC6C4E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55"/>
          <a:stretch>
            <a:fillRect/>
          </a:stretch>
        </p:blipFill>
        <p:spPr>
          <a:xfrm>
            <a:off x="5411513" y="0"/>
            <a:ext cx="6780487" cy="685800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BFE7CCC-E41D-6B6D-0CCB-B162F9A0A68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5586F88E-F476-D84A-A850-F8C7846D4E7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3204EE-3FB2-4568-90E0-8E407F622706}"/>
              </a:ext>
            </a:extLst>
          </p:cNvPr>
          <p:cNvSpPr/>
          <p:nvPr/>
        </p:nvSpPr>
        <p:spPr>
          <a:xfrm>
            <a:off x="473488" y="5956267"/>
            <a:ext cx="2810577" cy="765208"/>
          </a:xfrm>
          <a:prstGeom prst="rect">
            <a:avLst/>
          </a:prstGeom>
          <a:solidFill>
            <a:srgbClr val="1610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E94A54-279D-1341-6513-C2D8830D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9" y="6354486"/>
            <a:ext cx="1508643" cy="2139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1F70B4-1898-AD3F-D501-74797FF1416F}"/>
              </a:ext>
            </a:extLst>
          </p:cNvPr>
          <p:cNvSpPr/>
          <p:nvPr/>
        </p:nvSpPr>
        <p:spPr>
          <a:xfrm flipV="1">
            <a:off x="917607" y="2120678"/>
            <a:ext cx="930444" cy="45719"/>
          </a:xfrm>
          <a:prstGeom prst="rect">
            <a:avLst/>
          </a:prstGeom>
          <a:solidFill>
            <a:srgbClr val="A49F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D6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661F-EC6E-D4AB-1696-DC4611A95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FB54-8E1A-F333-8775-DCFEF101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896415"/>
            <a:ext cx="3443454" cy="1068388"/>
          </a:xfrm>
        </p:spPr>
        <p:txBody>
          <a:bodyPr anchor="b">
            <a:normAutofit/>
          </a:bodyPr>
          <a:lstStyle/>
          <a:p>
            <a:r>
              <a:rPr lang="en-US" sz="2200" dirty="0"/>
              <a:t>Pub 5708 WISP Development</a:t>
            </a:r>
            <a:br>
              <a:rPr lang="en-US" sz="2200" dirty="0"/>
            </a:br>
            <a:r>
              <a:rPr lang="en-US" sz="2200" dirty="0"/>
              <a:t>Page 2-4</a:t>
            </a:r>
          </a:p>
        </p:txBody>
      </p:sp>
      <p:pic>
        <p:nvPicPr>
          <p:cNvPr id="10" name="Picture 9" descr="A document with blue text&#10;&#10;AI-generated content may be incorrect.">
            <a:extLst>
              <a:ext uri="{FF2B5EF4-FFF2-40B4-BE49-F238E27FC236}">
                <a16:creationId xmlns:a16="http://schemas.microsoft.com/office/drawing/2014/main" id="{6FA94F48-CCA6-BC65-86DE-68CA39F4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7" b="-1"/>
          <a:stretch>
            <a:fillRect/>
          </a:stretch>
        </p:blipFill>
        <p:spPr>
          <a:xfrm>
            <a:off x="6198669" y="952996"/>
            <a:ext cx="4914609" cy="491599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D77A8-A8CA-7672-694E-1EF8825FD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416" y="2372810"/>
            <a:ext cx="3570166" cy="34961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 with your plan’s objectives, purpose, and scope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responsible individuals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 risks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Inventory hardware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 safety measures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Draft an implementation clause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Ancillary attachments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711182F-03BF-46AB-A1F2-52DE498717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Name  |  </a:t>
            </a:r>
            <a:fld id="{5586F88E-F476-D84A-A850-F8C7846D4E79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3C9BED-6029-BF4E-55A6-654C5D2E2135}"/>
              </a:ext>
            </a:extLst>
          </p:cNvPr>
          <p:cNvSpPr/>
          <p:nvPr/>
        </p:nvSpPr>
        <p:spPr>
          <a:xfrm>
            <a:off x="473488" y="5956267"/>
            <a:ext cx="2810577" cy="765208"/>
          </a:xfrm>
          <a:prstGeom prst="rect">
            <a:avLst/>
          </a:prstGeom>
          <a:solidFill>
            <a:srgbClr val="1610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AF67D0-2B18-90D7-91C3-1BBCFCF38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19" y="6354486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919D-F4FA-D924-3C7D-EBAC6666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4611-7D0F-A31B-6BE0-F748A88E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WISP Required Elements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8433D-2554-7B91-06A2-E8B0B588A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06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Safeguards Rule requires the following elements to be included in your WISP. Publication 5708 contains templates that cover each element. </a:t>
            </a:r>
          </a:p>
          <a:p>
            <a:pPr marL="0" indent="0">
              <a:buNone/>
            </a:pPr>
            <a:r>
              <a:rPr lang="en-US" dirty="0"/>
              <a:t>1. Designate a qualified person </a:t>
            </a:r>
          </a:p>
          <a:p>
            <a:pPr marL="0" indent="0">
              <a:buNone/>
            </a:pPr>
            <a:r>
              <a:rPr lang="en-US" dirty="0"/>
              <a:t>2. Identify and assess the risks </a:t>
            </a:r>
          </a:p>
          <a:p>
            <a:pPr marL="0" indent="0">
              <a:buNone/>
            </a:pPr>
            <a:r>
              <a:rPr lang="en-US" dirty="0"/>
              <a:t>3. Manage and train staff </a:t>
            </a:r>
          </a:p>
          <a:p>
            <a:pPr marL="0" indent="0">
              <a:buNone/>
            </a:pPr>
            <a:r>
              <a:rPr lang="en-US" dirty="0"/>
              <a:t>4. Design, implement, monitor, and test safeguard controls </a:t>
            </a:r>
          </a:p>
          <a:p>
            <a:pPr marL="0" indent="0">
              <a:buNone/>
            </a:pPr>
            <a:r>
              <a:rPr lang="en-US" dirty="0"/>
              <a:t>5. Select service providers that can maintain appropriate safeguards </a:t>
            </a:r>
          </a:p>
          <a:p>
            <a:pPr marL="0" indent="0">
              <a:buNone/>
            </a:pPr>
            <a:r>
              <a:rPr lang="en-US" dirty="0"/>
              <a:t>6. Evaluate and adjust the program </a:t>
            </a:r>
          </a:p>
          <a:p>
            <a:pPr marL="0" indent="0">
              <a:buNone/>
            </a:pPr>
            <a:r>
              <a:rPr lang="en-US" dirty="0"/>
              <a:t>7. Implement Multi-Factor Authentication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77DB-520C-8416-7D41-0F0DF48B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60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019CD-59A3-B5E1-03E2-FBEEC83E6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A3AA-A482-E6FB-DF8C-EE2A3781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Template on Pages 5-12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82DBD-5F2A-AB7C-0B0E-4DD28F61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Content Placeholder 7" descr="A close-up of a document&#10;&#10;AI-generated content may be incorrect.">
            <a:extLst>
              <a:ext uri="{FF2B5EF4-FFF2-40B4-BE49-F238E27FC236}">
                <a16:creationId xmlns:a16="http://schemas.microsoft.com/office/drawing/2014/main" id="{FF2C20E9-460B-B052-2CC5-33CE30A30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357" y="1434198"/>
            <a:ext cx="9370793" cy="4213225"/>
          </a:xfrm>
        </p:spPr>
      </p:pic>
    </p:spTree>
    <p:extLst>
      <p:ext uri="{BB962C8B-B14F-4D97-AF65-F5344CB8AC3E}">
        <p14:creationId xmlns:p14="http://schemas.microsoft.com/office/powerpoint/2010/main" val="1082705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A9DEE-B113-1C99-5743-AE6704A2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4697-E757-0D32-7210-8BCCB4F6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I. Define Objectives &amp;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27ED-C3ED-FF4A-8BF9-39C97531A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06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❑ Objective Statement: </a:t>
            </a:r>
          </a:p>
          <a:p>
            <a:pPr marL="0" indent="0">
              <a:buNone/>
            </a:pPr>
            <a:r>
              <a:rPr lang="en-US" dirty="0"/>
              <a:t>	Defines the reason for the plan and states legal obligations. It should explain why 	the Firm developed the plan. </a:t>
            </a:r>
          </a:p>
          <a:p>
            <a:pPr marL="0" indent="0">
              <a:buNone/>
            </a:pPr>
            <a:r>
              <a:rPr lang="en-US" dirty="0"/>
              <a:t>❑ Purpose Statement: </a:t>
            </a:r>
          </a:p>
          <a:p>
            <a:pPr marL="0" indent="0">
              <a:buNone/>
            </a:pPr>
            <a:r>
              <a:rPr lang="en-US" dirty="0"/>
              <a:t>	The Purpose Statement should explain what and how taxpayer information is 	being protected by security process and procedures. </a:t>
            </a:r>
          </a:p>
          <a:p>
            <a:pPr marL="0" indent="0">
              <a:buNone/>
            </a:pPr>
            <a:r>
              <a:rPr lang="en-US" dirty="0"/>
              <a:t>❑ Scope Statement: </a:t>
            </a:r>
          </a:p>
          <a:p>
            <a:pPr marL="0" indent="0">
              <a:buNone/>
            </a:pPr>
            <a:r>
              <a:rPr lang="en-US" dirty="0"/>
              <a:t>	The scope statement sets the limits on the intent and purpose of the WISP. 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04DA7-850B-420F-2B8A-2E5321AC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19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3FE76-7AAF-90DD-5A89-56D3AE971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0691-BFF9-4E7F-4998-42128808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II Identify Qualified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F5F8-6356-0381-C097-CAB024C27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060371"/>
          </a:xfrm>
        </p:spPr>
        <p:txBody>
          <a:bodyPr>
            <a:normAutofit/>
          </a:bodyPr>
          <a:lstStyle/>
          <a:p>
            <a:r>
              <a:rPr lang="en-US" dirty="0"/>
              <a:t>Identify by name and position of persons responsible for overseeing your security programs. </a:t>
            </a:r>
          </a:p>
          <a:p>
            <a:r>
              <a:rPr lang="en-US" dirty="0"/>
              <a:t>Explain who will act in the roles of Data Security Coordinator (DSC) and Public Information Officer (PIO). </a:t>
            </a:r>
          </a:p>
          <a:p>
            <a:r>
              <a:rPr lang="en-US" dirty="0"/>
              <a:t>In most firms of two or more practitioners, these should be different individuals. These roles will have concurrent duties in the event of a data security incident.</a:t>
            </a:r>
          </a:p>
          <a:p>
            <a:r>
              <a:rPr lang="en-US" dirty="0"/>
              <a:t>Be sure to define the duties of each responsible individual.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3EA1F-952C-2C3E-FC37-88BD6C51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1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EBE49-C439-C4D9-4B3E-47BB5902E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9202-FABC-7E26-8BDD-B04DA38EA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III. Assess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622A8-6BC4-C9F0-3A3E-A16C6301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126354" cy="406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Identify Risks: While building your WISP, take a close look at your business to identify risks of unauthorized access, use, or disclosure of information. Carefully consider your firm’s vulnerabilities. </a:t>
            </a:r>
          </a:p>
          <a:p>
            <a:pPr marL="0" indent="0">
              <a:buNone/>
            </a:pPr>
            <a:r>
              <a:rPr lang="en-US" dirty="0"/>
              <a:t>▪ List types of information your office handles </a:t>
            </a:r>
          </a:p>
          <a:p>
            <a:pPr marL="0" indent="0">
              <a:buNone/>
            </a:pPr>
            <a:r>
              <a:rPr lang="en-US" dirty="0"/>
              <a:t>▪ List all potential types of loss (internal and external) </a:t>
            </a:r>
          </a:p>
          <a:p>
            <a:pPr marL="0" indent="0">
              <a:buNone/>
            </a:pPr>
            <a:r>
              <a:rPr lang="en-US" dirty="0"/>
              <a:t>▪ Outline procedures to monitor your processes and test for new risks that may arise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CEEA5-D087-947C-EA71-F1741FB5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56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7CB21-AA71-0C49-5774-B9B55797A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6762-DE3C-10C8-E4D5-569893EE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IV. Inventory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9A5A-4812-2D35-B904-39864837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1417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Catalog all devices used in your practice that touch taxpayer data </a:t>
            </a:r>
          </a:p>
          <a:p>
            <a:pPr marL="0" indent="0">
              <a:buNone/>
            </a:pPr>
            <a:r>
              <a:rPr lang="en-US" dirty="0"/>
              <a:t>▪ List description and physical location of each item </a:t>
            </a:r>
          </a:p>
          <a:p>
            <a:pPr marL="0" indent="0">
              <a:buNone/>
            </a:pPr>
            <a:r>
              <a:rPr lang="en-US" dirty="0"/>
              <a:t>▪ Record types of information stored or processed by each item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21884-AA5A-0A19-6C2E-16B5CA41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 descr="A white rectangular object with blue text&#10;&#10;AI-generated content may be incorrect.">
            <a:extLst>
              <a:ext uri="{FF2B5EF4-FFF2-40B4-BE49-F238E27FC236}">
                <a16:creationId xmlns:a16="http://schemas.microsoft.com/office/drawing/2014/main" id="{02801E59-5757-F095-98AB-C73E0DFA1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30" y="3120139"/>
            <a:ext cx="7124299" cy="30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AEEE-4A9A-6135-A0BE-3F1DF81C6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39FA-ECB2-6569-FE8D-AC371BD7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V. Document Safety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2304-C2CC-5CE1-AA5E-761CBE8D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0937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Suggested Policies &amp; Procedures to include in your WISP:</a:t>
            </a:r>
          </a:p>
          <a:p>
            <a:pPr marL="0" indent="0">
              <a:buNone/>
            </a:pPr>
            <a:r>
              <a:rPr lang="en-US" dirty="0"/>
              <a:t>▪ Inventory Containing PII </a:t>
            </a:r>
          </a:p>
          <a:p>
            <a:pPr marL="0" indent="0">
              <a:buNone/>
            </a:pPr>
            <a:r>
              <a:rPr lang="en-US" dirty="0"/>
              <a:t>▪ Data collection and retention </a:t>
            </a:r>
          </a:p>
          <a:p>
            <a:pPr marL="0" indent="0">
              <a:buNone/>
            </a:pPr>
            <a:r>
              <a:rPr lang="en-US" dirty="0"/>
              <a:t>▪ Data disclosure </a:t>
            </a:r>
          </a:p>
          <a:p>
            <a:pPr marL="0" indent="0">
              <a:buNone/>
            </a:pPr>
            <a:r>
              <a:rPr lang="en-US" dirty="0"/>
              <a:t>▪ Network protection </a:t>
            </a:r>
          </a:p>
          <a:p>
            <a:pPr marL="0" indent="0">
              <a:buNone/>
            </a:pPr>
            <a:r>
              <a:rPr lang="en-US" dirty="0"/>
              <a:t>▪ Electronic data exchange </a:t>
            </a:r>
          </a:p>
          <a:p>
            <a:pPr marL="0" indent="0">
              <a:buNone/>
            </a:pPr>
            <a:r>
              <a:rPr lang="en-US" dirty="0"/>
              <a:t>▪ User Access </a:t>
            </a:r>
          </a:p>
          <a:p>
            <a:pPr marL="0" indent="0">
              <a:buNone/>
            </a:pPr>
            <a:r>
              <a:rPr lang="en-US" dirty="0"/>
              <a:t>▪ Wi-Fi Access </a:t>
            </a:r>
          </a:p>
          <a:p>
            <a:pPr marL="0" indent="0">
              <a:buNone/>
            </a:pPr>
            <a:r>
              <a:rPr lang="en-US" dirty="0"/>
              <a:t>▪ Remote Access </a:t>
            </a:r>
          </a:p>
          <a:p>
            <a:pPr marL="0" indent="0">
              <a:buNone/>
            </a:pPr>
            <a:r>
              <a:rPr lang="en-US" dirty="0"/>
              <a:t>▪ Connected Devices </a:t>
            </a:r>
          </a:p>
          <a:p>
            <a:pPr marL="0" indent="0">
              <a:buNone/>
            </a:pPr>
            <a:r>
              <a:rPr lang="en-US" dirty="0"/>
              <a:t>▪ Reportable Incidents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BCCD0-ECCF-3F4F-7E60-E5980034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29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B833A-4440-070C-5CCC-F65DA0F3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4A0B-E506-92B8-0F99-B55FE8E3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V. Document Safety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10F79-0863-C2E9-5721-CF8259CEE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093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Pub 5708 Contains Sample Policy Attachments</a:t>
            </a:r>
          </a:p>
          <a:p>
            <a:pPr marL="0" indent="0">
              <a:buNone/>
            </a:pPr>
            <a:r>
              <a:rPr lang="en-US" dirty="0"/>
              <a:t>▪ Record Retention Policy </a:t>
            </a:r>
          </a:p>
          <a:p>
            <a:pPr marL="0" indent="0">
              <a:buNone/>
            </a:pPr>
            <a:r>
              <a:rPr lang="en-US" dirty="0"/>
              <a:t>▪ Rules of Behavior &amp; Conduct Safeguarding Client PII </a:t>
            </a:r>
          </a:p>
          <a:p>
            <a:pPr marL="0" indent="0">
              <a:buNone/>
            </a:pPr>
            <a:r>
              <a:rPr lang="en-US" dirty="0"/>
              <a:t>▪ Security Breach Procedures &amp; Notification </a:t>
            </a:r>
          </a:p>
          <a:p>
            <a:pPr marL="0" indent="0">
              <a:buNone/>
            </a:pPr>
            <a:r>
              <a:rPr lang="en-US" dirty="0"/>
              <a:t>▪ Employee Code of Conduct </a:t>
            </a:r>
          </a:p>
          <a:p>
            <a:pPr marL="0" indent="0">
              <a:buNone/>
            </a:pPr>
            <a:r>
              <a:rPr lang="en-US" dirty="0"/>
              <a:t>▪ Employee / Contractor Acknowledgement </a:t>
            </a:r>
          </a:p>
          <a:p>
            <a:pPr marL="0" indent="0">
              <a:buNone/>
            </a:pPr>
            <a:r>
              <a:rPr lang="en-US" dirty="0"/>
              <a:t>▪ Firm Hardware Inventory Containing PII </a:t>
            </a:r>
          </a:p>
          <a:p>
            <a:pPr marL="0" indent="0">
              <a:buNone/>
            </a:pPr>
            <a:r>
              <a:rPr lang="en-US" dirty="0"/>
              <a:t>▪ Firm Employee Authorization to Access PII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F64B7-B16D-F38E-4257-967590AD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01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0D31A-1C20-B35F-7F30-4A4ED34F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6147-9E5B-ED27-6418-F5427B53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I Document Policies?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3D63-3358-ABCE-B11A-A02404D05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3"/>
            <a:ext cx="9372600" cy="474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▪ Use the pre-populated templates and policy attachments sample templates in Pub 5708!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C36F2-CD9F-83F8-1314-E265DE9A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 descr="A close-up of a document&#10;&#10;AI-generated content may be incorrect.">
            <a:extLst>
              <a:ext uri="{FF2B5EF4-FFF2-40B4-BE49-F238E27FC236}">
                <a16:creationId xmlns:a16="http://schemas.microsoft.com/office/drawing/2014/main" id="{46C1A15A-8F95-74DD-6F2C-CF2E6F836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194560"/>
            <a:ext cx="7772400" cy="29113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6C4DD-9571-0DC3-4FE8-A650C586C817}"/>
              </a:ext>
            </a:extLst>
          </p:cNvPr>
          <p:cNvSpPr txBox="1">
            <a:spLocks/>
          </p:cNvSpPr>
          <p:nvPr/>
        </p:nvSpPr>
        <p:spPr>
          <a:xfrm>
            <a:off x="1981200" y="5236352"/>
            <a:ext cx="9372600" cy="47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▪ Checklists of items to consider can be found in Publication 4557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536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A9DB2-DB8E-D90E-821E-2B449CE9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7E7B-453C-B7AC-615F-16DA835B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046" y="1520214"/>
            <a:ext cx="8778240" cy="4214159"/>
          </a:xfrm>
        </p:spPr>
        <p:txBody>
          <a:bodyPr/>
          <a:lstStyle/>
          <a:p>
            <a:r>
              <a:rPr lang="en-US" dirty="0"/>
              <a:t>Understand your data-security responsibilities as a tax professional – Safeguarding vs WISP Learn how to build and maintain a WISP </a:t>
            </a:r>
          </a:p>
          <a:p>
            <a:r>
              <a:rPr lang="en-US" dirty="0"/>
              <a:t>Learn how to build and maintain a WISP</a:t>
            </a:r>
          </a:p>
          <a:p>
            <a:r>
              <a:rPr lang="en-US" dirty="0"/>
              <a:t>Practical applications of tax professional data security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1B037-006E-2B71-94BF-22086A5F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33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8280D-7061-60EA-B80C-DFF4181A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FA11-D88B-E5C5-5890-2AC0325F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VI. Implement Your WISP!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96A33-135C-D7D8-381C-E2AEF8B5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2"/>
            <a:ext cx="8914598" cy="397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 Implementation clause is included in Publication 5708 and should show the following elements: </a:t>
            </a:r>
          </a:p>
          <a:p>
            <a:r>
              <a:rPr lang="en-US" dirty="0"/>
              <a:t>Date of implementation &amp; Firm Name </a:t>
            </a:r>
          </a:p>
          <a:p>
            <a:r>
              <a:rPr lang="en-US" dirty="0"/>
              <a:t>Affirmation that the plan complies with GLBA requirements </a:t>
            </a:r>
          </a:p>
          <a:p>
            <a:r>
              <a:rPr lang="en-US" dirty="0"/>
              <a:t>Affirmation that the plan complies the Federal Trade Commission Financial Privacy and Safeguards Rule </a:t>
            </a:r>
          </a:p>
          <a:p>
            <a:r>
              <a:rPr lang="en-US" dirty="0"/>
              <a:t>Reference to applicable state regulatory requirements </a:t>
            </a:r>
          </a:p>
          <a:p>
            <a:r>
              <a:rPr lang="en-US" dirty="0"/>
              <a:t>Signatures of the principal operating officer or owner, and the DSC and dated with the date of implementation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9FD21-E653-0DB6-EE86-62281537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5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EE8C61-CC0B-55A3-A1A7-9AF33752E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31854C-A89F-6F05-05A3-30FDBEFDD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411" y="2601223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Poll Question #3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8A07CE-5048-6C2A-CA7E-428B332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D2046F4-C9C0-59B7-B2A0-3FEC1C62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BC834F6-156E-6C0A-7F07-578DFF6D5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407" y="1666773"/>
            <a:ext cx="9692639" cy="16557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Practical Applications of Tax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Professional Data Security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20EE1C-6549-F08F-A002-CED35960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05129B-4F36-8312-CA58-7425056109B2}"/>
              </a:ext>
            </a:extLst>
          </p:cNvPr>
          <p:cNvSpPr txBox="1">
            <a:spLocks/>
          </p:cNvSpPr>
          <p:nvPr/>
        </p:nvSpPr>
        <p:spPr>
          <a:xfrm>
            <a:off x="2919720" y="3826251"/>
            <a:ext cx="6352560" cy="198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Question Everything – Trust Nothing</a:t>
            </a:r>
          </a:p>
        </p:txBody>
      </p:sp>
    </p:spTree>
    <p:extLst>
      <p:ext uri="{BB962C8B-B14F-4D97-AF65-F5344CB8AC3E}">
        <p14:creationId xmlns:p14="http://schemas.microsoft.com/office/powerpoint/2010/main" val="28018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1010-30E7-F55D-4CF0-6FBA84D52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B34F-12DD-30C4-FE13-993FFF46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Out How You Communicate, Use &amp; Store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928EF-47F9-8903-71D9-AE6FC6B5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1CED1B4B-6028-872C-0139-271D6530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06" y="1609161"/>
            <a:ext cx="9672388" cy="40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74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667A-DBA4-92C1-B306-E9418880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076E-A2FF-418F-A2BF-25616EFA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FTC Data Breach Response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D124A-E447-F31D-81C8-3C467E9E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2"/>
            <a:ext cx="8914598" cy="397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Guides practitioners through the steps to take in the event of a breach </a:t>
            </a:r>
          </a:p>
          <a:p>
            <a:r>
              <a:rPr lang="en-US" dirty="0"/>
              <a:t>Secure operations, fix vulnerabilities, notify appropriate parties, and inform clients </a:t>
            </a:r>
          </a:p>
          <a:p>
            <a:r>
              <a:rPr lang="en-US" dirty="0"/>
              <a:t>Template breach notifications and response letters available </a:t>
            </a:r>
          </a:p>
          <a:p>
            <a:r>
              <a:rPr lang="en-US" dirty="0"/>
              <a:t>Implementing and monitoring a Written Information Security Plan is an effective tool against breaches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143CB-303B-B602-98A9-08C737D2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6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F8EA8-9682-9BF1-8684-C2C76B52C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9247-537A-A01C-7A9E-73BC6BA4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Case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41ED-5656-5E50-3577-0FF52A75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2"/>
            <a:ext cx="8914598" cy="397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Prepare – have a plan NOW (WISP) </a:t>
            </a:r>
          </a:p>
          <a:p>
            <a:pPr marL="0" indent="0">
              <a:buNone/>
            </a:pPr>
            <a:r>
              <a:rPr lang="en-US" dirty="0"/>
              <a:t>• Contact IRS Stakeholder Liaison and State DOR </a:t>
            </a:r>
          </a:p>
          <a:p>
            <a:pPr marL="0" indent="0">
              <a:buNone/>
            </a:pPr>
            <a:r>
              <a:rPr lang="en-US" dirty="0"/>
              <a:t>• Contact law enforcement (Local/FBI) </a:t>
            </a:r>
          </a:p>
          <a:p>
            <a:pPr marL="0" indent="0">
              <a:buNone/>
            </a:pPr>
            <a:r>
              <a:rPr lang="en-US" dirty="0"/>
              <a:t>• Contact insurance carrier </a:t>
            </a:r>
          </a:p>
          <a:p>
            <a:pPr marL="0" indent="0">
              <a:buNone/>
            </a:pPr>
            <a:r>
              <a:rPr lang="en-US" dirty="0"/>
              <a:t>• Contact experts </a:t>
            </a:r>
          </a:p>
          <a:p>
            <a:pPr marL="0" indent="0">
              <a:buNone/>
            </a:pPr>
            <a:r>
              <a:rPr lang="en-US" dirty="0"/>
              <a:t>• FTC : Data Breach Response: A Guide for Businesses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EF3AF-6DEB-1C42-5D9D-78BDD33E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7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B44E4-7DD1-A21A-40DB-3AF9C228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2D94-B292-E330-0780-94D7D4A2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FTC Data Breach Reporting Webpage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60832-DEA7-ACB0-A87B-403DAC81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9942"/>
            <a:ext cx="8914598" cy="397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OMB APPROVAL NO.: 3084-0171 </a:t>
            </a:r>
            <a:br>
              <a:rPr lang="en-US" dirty="0"/>
            </a:br>
            <a:r>
              <a:rPr lang="en-US" dirty="0"/>
              <a:t>EXPIRATION DATE: 12/31/2026</a:t>
            </a:r>
          </a:p>
          <a:p>
            <a:r>
              <a:rPr lang="en-US" dirty="0"/>
              <a:t>The Safeguards Rule requires covered financial institutions to report to the FTC security events affecting 500 or more people. Your report may be made public. Law enforcement can request a delay in making this report public. </a:t>
            </a:r>
          </a:p>
          <a:p>
            <a:r>
              <a:rPr lang="en-US" dirty="0"/>
              <a:t>After submitting your online data breech report you should receive a reply email within two business days with instructions for the secure electronic submission of encrypted documents.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CD29-AC9F-AF06-381B-485AB010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33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E72A8A-5E3E-F288-4256-EDECCEF8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211DF0-94E4-F257-3D2E-8347D5ED0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411" y="2601223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Questions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791A60-A306-378E-89EB-41F0FEAF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4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EF8C5B-ED2F-01C1-9F13-6BF9B9C3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1BBA49-3333-7B3A-F3EF-F95C1B174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411" y="2601223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Thank you!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D7FB9B-205D-D00A-48D9-85B31DE7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0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B0878C-327E-4D42-A0DE-E42EC4532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411" y="2601223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Your Obligation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53CBE7-3E75-394E-A7E3-3ACF770D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2BCEDF-4CE8-EA74-03EF-5E46A9C0B549}"/>
              </a:ext>
            </a:extLst>
          </p:cNvPr>
          <p:cNvSpPr txBox="1"/>
          <p:nvPr/>
        </p:nvSpPr>
        <p:spPr>
          <a:xfrm>
            <a:off x="3048000" y="44012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Protecting Taxpayer Data is the Law</a:t>
            </a:r>
            <a:endParaRPr lang="en-US" dirty="0">
              <a:solidFill>
                <a:srgbClr val="1079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C79B-533C-DF59-9087-303ED9E8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1999 Gramm Leach Bliley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2747B-E31D-5DFD-283F-A5D89E6A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877" y="1520215"/>
            <a:ext cx="9390246" cy="6650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U.S. law requires financial institutions to protect consumer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90298-2F0A-A098-59B5-D179A6EB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263B-0EAC-E248-C6F1-52027B0949BE}"/>
              </a:ext>
            </a:extLst>
          </p:cNvPr>
          <p:cNvSpPr txBox="1"/>
          <p:nvPr/>
        </p:nvSpPr>
        <p:spPr>
          <a:xfrm>
            <a:off x="1790300" y="2207734"/>
            <a:ext cx="93902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• Tax and accounting professionals are considered financial institutions, regardless of size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The Federal Trade Commission (FTC) is responsible for the GLBA’s implementation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FTC issued the Safeguards Rule to outline data safety measures</a:t>
            </a:r>
          </a:p>
        </p:txBody>
      </p:sp>
    </p:spTree>
    <p:extLst>
      <p:ext uri="{BB962C8B-B14F-4D97-AF65-F5344CB8AC3E}">
        <p14:creationId xmlns:p14="http://schemas.microsoft.com/office/powerpoint/2010/main" val="418638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B9DF60-5BEB-6BC6-5FCB-AEA481ED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CC8223-7232-D69B-DECF-AB6A1698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411" y="84446"/>
            <a:ext cx="6546574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/>
                <a:cs typeface="Arial"/>
              </a:rPr>
              <a:t>Safeguards Rule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5642D7-9EE5-4DD1-AFAA-E1DED241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2" y="6355080"/>
            <a:ext cx="1508643" cy="213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F5412-93D5-6529-35DD-4D34A37CF5C6}"/>
              </a:ext>
            </a:extLst>
          </p:cNvPr>
          <p:cNvSpPr txBox="1"/>
          <p:nvPr/>
        </p:nvSpPr>
        <p:spPr>
          <a:xfrm>
            <a:off x="3048000" y="15555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Expanding the definition of a “financial institution”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869CA-E987-569C-71C8-EAEDF114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87282"/>
            <a:ext cx="7772400" cy="3120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7C688F-896D-54E5-129F-82697C46FC58}"/>
              </a:ext>
            </a:extLst>
          </p:cNvPr>
          <p:cNvSpPr txBox="1"/>
          <p:nvPr/>
        </p:nvSpPr>
        <p:spPr>
          <a:xfrm>
            <a:off x="3048000" y="2890036"/>
            <a:ext cx="6096000" cy="23145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/>
              <a:t>…An accountant or other tax preparation service that is in the business of completing income tax returns is a financial institution because tax preparation services is a financial activity listed in 12 CFR 225.28(b)(6)(vi) and referenced in section 4(k)(4)(G) of the Bank Holding Company Act, 12 U.S.C. 1843(k)(4)(G). </a:t>
            </a:r>
          </a:p>
          <a:p>
            <a:pPr algn="ctr">
              <a:lnSpc>
                <a:spcPct val="150000"/>
              </a:lnSpc>
            </a:pPr>
            <a:endParaRPr lang="en-US" sz="1400" dirty="0"/>
          </a:p>
          <a:p>
            <a:pPr algn="ctr">
              <a:lnSpc>
                <a:spcPct val="150000"/>
              </a:lnSpc>
            </a:pPr>
            <a:r>
              <a:rPr lang="en-US" sz="1400" dirty="0"/>
              <a:t>Final Rules effective June 9, 2023</a:t>
            </a:r>
          </a:p>
        </p:txBody>
      </p:sp>
    </p:spTree>
    <p:extLst>
      <p:ext uri="{BB962C8B-B14F-4D97-AF65-F5344CB8AC3E}">
        <p14:creationId xmlns:p14="http://schemas.microsoft.com/office/powerpoint/2010/main" val="252167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6BD9E-78F8-290E-0875-09536EE3E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B48C-98A3-71A4-3B16-B088188E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FTC §314.6 Exceptions – USE CAUTION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F83C-A0BC-FB04-2BA6-3D5882579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078" y="1858817"/>
            <a:ext cx="8539843" cy="42141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Section 314.4(b)(1), (d)(2), (h), and (</a:t>
            </a:r>
            <a:r>
              <a:rPr lang="en-US" dirty="0" err="1"/>
              <a:t>i</a:t>
            </a:r>
            <a:r>
              <a:rPr lang="en-US" dirty="0"/>
              <a:t>) do not apply to financial institutions that maintain customer information concerning </a:t>
            </a:r>
            <a:r>
              <a:rPr lang="en-US" b="1" dirty="0"/>
              <a:t>fewer than five thousand </a:t>
            </a:r>
            <a:r>
              <a:rPr lang="en-US" dirty="0"/>
              <a:t>consumers.</a:t>
            </a:r>
          </a:p>
          <a:p>
            <a:pPr marL="0" indent="0" algn="ctr">
              <a:buNone/>
            </a:pPr>
            <a:r>
              <a:rPr lang="en-US" dirty="0"/>
              <a:t> [86 FR 70308, Dec. 9, 2021]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7B453-0A21-ADB0-8FFB-19C03A88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5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904A-0886-E815-F504-EF164BF0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8510-59B2-E8B6-A884-B18B22F9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PII? </a:t>
            </a:r>
            <a:r>
              <a:rPr lang="en-US" sz="2000" dirty="0"/>
              <a:t>(Personally Identifiable Information)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B037E-3320-DA36-985F-B15543AA1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112" y="1520214"/>
            <a:ext cx="3069657" cy="4214159"/>
          </a:xfrm>
        </p:spPr>
        <p:txBody>
          <a:bodyPr>
            <a:normAutofit/>
          </a:bodyPr>
          <a:lstStyle/>
          <a:p>
            <a:r>
              <a:rPr lang="en-US" dirty="0"/>
              <a:t>SSN </a:t>
            </a:r>
          </a:p>
          <a:p>
            <a:r>
              <a:rPr lang="en-US" dirty="0"/>
              <a:t>Date of birth </a:t>
            </a:r>
          </a:p>
          <a:p>
            <a:r>
              <a:rPr lang="en-US" dirty="0"/>
              <a:t>Employment data </a:t>
            </a:r>
          </a:p>
          <a:p>
            <a:r>
              <a:rPr lang="en-US" dirty="0"/>
              <a:t>State-issued ID info </a:t>
            </a:r>
          </a:p>
          <a:p>
            <a:r>
              <a:rPr lang="en-US" dirty="0"/>
              <a:t> Income data  </a:t>
            </a:r>
          </a:p>
          <a:p>
            <a:r>
              <a:rPr lang="en-US" dirty="0"/>
              <a:t>Account numbers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38EB7-BDF2-D0FA-49D6-A2049E0E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103A20-255F-358C-39D8-0C12A41437B8}"/>
              </a:ext>
            </a:extLst>
          </p:cNvPr>
          <p:cNvSpPr txBox="1">
            <a:spLocks/>
          </p:cNvSpPr>
          <p:nvPr/>
        </p:nvSpPr>
        <p:spPr>
          <a:xfrm>
            <a:off x="6151345" y="1520214"/>
            <a:ext cx="4215063" cy="421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 and debit card numbers </a:t>
            </a:r>
          </a:p>
          <a:p>
            <a:r>
              <a:rPr lang="en-US" dirty="0"/>
              <a:t> Access codes </a:t>
            </a:r>
          </a:p>
          <a:p>
            <a:r>
              <a:rPr lang="en-US" dirty="0"/>
              <a:t>Personal identification numbers </a:t>
            </a:r>
          </a:p>
          <a:p>
            <a:r>
              <a:rPr lang="en-US" dirty="0"/>
              <a:t>Passwords associated with a tax client’s financial accounts </a:t>
            </a:r>
          </a:p>
          <a:p>
            <a:r>
              <a:rPr lang="en-US" dirty="0"/>
              <a:t>Taxpayer’s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1467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AAAAD-51F4-DB5F-CE5A-17C93F34C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41B6-74F4-A593-36D4-DC69B1DBD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848"/>
            <a:ext cx="4936958" cy="845067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Cost of </a:t>
            </a:r>
            <a:br>
              <a:rPr lang="en-US" dirty="0"/>
            </a:br>
            <a:r>
              <a:rPr lang="en-US" dirty="0"/>
              <a:t>Non-compliance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4004D-1CEE-8E0F-D3B4-DC8286DF9ED5}"/>
              </a:ext>
            </a:extLst>
          </p:cNvPr>
          <p:cNvSpPr/>
          <p:nvPr/>
        </p:nvSpPr>
        <p:spPr>
          <a:xfrm>
            <a:off x="6096000" y="0"/>
            <a:ext cx="6096000" cy="68722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1E80-A8B5-E210-043D-3B08C3A28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246" y="1822214"/>
            <a:ext cx="4805914" cy="43889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FTC </a:t>
            </a:r>
          </a:p>
          <a:p>
            <a:pPr marL="0" indent="0">
              <a:buNone/>
            </a:pPr>
            <a:r>
              <a:rPr lang="en-US" dirty="0"/>
              <a:t>The Federal Trade Commission (FTC) can impose fines of up to $100,000 per violation for non-compliance with the FTC Safeguards Rule. The FTC may also impose additional penalties, including: </a:t>
            </a:r>
          </a:p>
          <a:p>
            <a:pPr marL="0" indent="0">
              <a:buNone/>
            </a:pPr>
            <a:r>
              <a:rPr lang="en-US" sz="1400" dirty="0"/>
              <a:t>• Fines for individuals: Up to $10,000 per violation for individuals, such as corporate officers </a:t>
            </a:r>
          </a:p>
          <a:p>
            <a:pPr marL="0" indent="0">
              <a:buNone/>
            </a:pPr>
            <a:r>
              <a:rPr lang="en-US" sz="1400" dirty="0"/>
              <a:t>• Consent violation damages: Up to $43,000 per day for each consent violation </a:t>
            </a:r>
          </a:p>
          <a:p>
            <a:pPr marL="0" indent="0">
              <a:buNone/>
            </a:pPr>
            <a:r>
              <a:rPr lang="en-US" sz="1400" dirty="0"/>
              <a:t>• Restitution payments: To affected consumers </a:t>
            </a:r>
          </a:p>
          <a:p>
            <a:pPr marL="0" indent="0">
              <a:buNone/>
            </a:pPr>
            <a:r>
              <a:rPr lang="en-US" sz="1400" dirty="0"/>
              <a:t>• Legal fees: To defend against the FTC's enforcement actions </a:t>
            </a:r>
          </a:p>
          <a:p>
            <a:pPr marL="0" indent="0">
              <a:buNone/>
            </a:pPr>
            <a:r>
              <a:rPr lang="en-US" sz="1400" dirty="0"/>
              <a:t>• Corrective measures: To implement to fix any violations </a:t>
            </a:r>
          </a:p>
          <a:p>
            <a:pPr marL="0" indent="0">
              <a:buNone/>
            </a:pPr>
            <a:r>
              <a:rPr lang="en-US" sz="1400" dirty="0"/>
              <a:t>• Long-term consent decrees: Extensive injunctive relief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CCDB5-18D0-FE5E-A9DD-BB666355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5586F88E-F476-D84A-A850-F8C7846D4E7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62A2E-0FED-05E3-F0B5-DDBF61416079}"/>
              </a:ext>
            </a:extLst>
          </p:cNvPr>
          <p:cNvSpPr txBox="1">
            <a:spLocks/>
          </p:cNvSpPr>
          <p:nvPr/>
        </p:nvSpPr>
        <p:spPr>
          <a:xfrm>
            <a:off x="6662086" y="1822214"/>
            <a:ext cx="4963828" cy="294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4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IRS </a:t>
            </a:r>
          </a:p>
          <a:p>
            <a:pPr marL="0" indent="0">
              <a:buNone/>
            </a:pPr>
            <a:r>
              <a:rPr lang="en-US" dirty="0"/>
              <a:t>A data breach is a violation of §7216 if proper WISP is not implemented</a:t>
            </a:r>
          </a:p>
          <a:p>
            <a:pPr marL="0" indent="0">
              <a:buNone/>
            </a:pPr>
            <a:r>
              <a:rPr lang="en-US" sz="1400" dirty="0"/>
              <a:t>• Not maintaining a WISP could be considered willful and reckless </a:t>
            </a:r>
          </a:p>
          <a:p>
            <a:pPr marL="0" indent="0">
              <a:buNone/>
            </a:pPr>
            <a:r>
              <a:rPr lang="en-US" sz="1400" dirty="0"/>
              <a:t>• Substantial penalties, including criminal penalties for unauthorized disclosures of tax information </a:t>
            </a:r>
          </a:p>
          <a:p>
            <a:pPr marL="0" indent="0">
              <a:buNone/>
            </a:pPr>
            <a:r>
              <a:rPr lang="en-US" sz="1400" dirty="0"/>
              <a:t>• A violation of section 7216 is a misdemeanor, with a maximum penalty of up to one-year imprisonment or a fine of not more than $1,000, or both, together with the costs of prosecution.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17D33-051B-C161-2BE2-846627623A6A}"/>
              </a:ext>
            </a:extLst>
          </p:cNvPr>
          <p:cNvSpPr/>
          <p:nvPr/>
        </p:nvSpPr>
        <p:spPr>
          <a:xfrm>
            <a:off x="0" y="1"/>
            <a:ext cx="480160" cy="6872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xAct">
      <a:dk1>
        <a:srgbClr val="161137"/>
      </a:dk1>
      <a:lt1>
        <a:srgbClr val="FFFFFF"/>
      </a:lt1>
      <a:dk2>
        <a:srgbClr val="161137"/>
      </a:dk2>
      <a:lt2>
        <a:srgbClr val="F4F4FB"/>
      </a:lt2>
      <a:accent1>
        <a:srgbClr val="00835E"/>
      </a:accent1>
      <a:accent2>
        <a:srgbClr val="5F587B"/>
      </a:accent2>
      <a:accent3>
        <a:srgbClr val="2771BC"/>
      </a:accent3>
      <a:accent4>
        <a:srgbClr val="A49FBD"/>
      </a:accent4>
      <a:accent5>
        <a:srgbClr val="FCB83B"/>
      </a:accent5>
      <a:accent6>
        <a:srgbClr val="797095"/>
      </a:accent6>
      <a:hlink>
        <a:srgbClr val="00835E"/>
      </a:hlink>
      <a:folHlink>
        <a:srgbClr val="006E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5BFF247-C4B6-B34E-BF21-DB8BE1ED37AF}" vid="{58FCA979-1A45-A04B-B301-9B917F982C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1709</Words>
  <Application>Microsoft Macintosh PowerPoint</Application>
  <PresentationFormat>Widescreen</PresentationFormat>
  <Paragraphs>231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Barlow</vt:lpstr>
      <vt:lpstr>Calibri</vt:lpstr>
      <vt:lpstr>Office Theme</vt:lpstr>
      <vt:lpstr>PowerPoint Presentation</vt:lpstr>
      <vt:lpstr>Meet the Speaker</vt:lpstr>
      <vt:lpstr>Objectives</vt:lpstr>
      <vt:lpstr>PowerPoint Presentation</vt:lpstr>
      <vt:lpstr>1999 Gramm Leach Bliley Act</vt:lpstr>
      <vt:lpstr>PowerPoint Presentation</vt:lpstr>
      <vt:lpstr>FTC §314.6 Exceptions – USE CAUTION</vt:lpstr>
      <vt:lpstr>What is PII? (Personally Identifiable Information)</vt:lpstr>
      <vt:lpstr>The Cost of  Non-compliance</vt:lpstr>
      <vt:lpstr>PowerPoint Presentation</vt:lpstr>
      <vt:lpstr>Physical Safeguards</vt:lpstr>
      <vt:lpstr>Technical Safeguards</vt:lpstr>
      <vt:lpstr>Administrative Safeguards</vt:lpstr>
      <vt:lpstr>FTC Safeguards Rule  New Requirements</vt:lpstr>
      <vt:lpstr>Additional FTC Safeguards Rules 5k+ Customers</vt:lpstr>
      <vt:lpstr>PowerPoint Presentation</vt:lpstr>
      <vt:lpstr>Your Security Plan (WISP)</vt:lpstr>
      <vt:lpstr>Pubs 4557 and 5708</vt:lpstr>
      <vt:lpstr>Pub 4557</vt:lpstr>
      <vt:lpstr>Pub 5708 WISP Development Page 2-4</vt:lpstr>
      <vt:lpstr>WISP Required Elements </vt:lpstr>
      <vt:lpstr>Use The Template on Pages 5-12</vt:lpstr>
      <vt:lpstr>Section I. Define Objectives &amp; Scope</vt:lpstr>
      <vt:lpstr>Section II Identify Qualified Person</vt:lpstr>
      <vt:lpstr>Section III. Assess Risk</vt:lpstr>
      <vt:lpstr>Section IV. Inventory Hardware</vt:lpstr>
      <vt:lpstr>Section V. Document Safety Measures</vt:lpstr>
      <vt:lpstr>Section V. Document Safety Measures</vt:lpstr>
      <vt:lpstr>How Should I Document Policies? </vt:lpstr>
      <vt:lpstr>Section VI. Implement Your WISP!</vt:lpstr>
      <vt:lpstr>PowerPoint Presentation</vt:lpstr>
      <vt:lpstr>PowerPoint Presentation</vt:lpstr>
      <vt:lpstr>Map Out How You Communicate, Use &amp; Store Data</vt:lpstr>
      <vt:lpstr>FTC Data Breach Response Guide</vt:lpstr>
      <vt:lpstr>Worst Case Scenario</vt:lpstr>
      <vt:lpstr>FTC Data Breach Reporting Webpage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Kinne</dc:creator>
  <cp:lastModifiedBy>Julie Brown</cp:lastModifiedBy>
  <cp:revision>8</cp:revision>
  <cp:lastPrinted>2025-10-28T19:35:15Z</cp:lastPrinted>
  <dcterms:created xsi:type="dcterms:W3CDTF">2019-08-23T16:59:05Z</dcterms:created>
  <dcterms:modified xsi:type="dcterms:W3CDTF">2025-10-28T19:36:02Z</dcterms:modified>
</cp:coreProperties>
</file>